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23"/>
    <p:sldId id="271" r:id="rId17"/>
  </p:sldIdLst>
  <p:notesMasterIdLst>
    <p:notesMasterId r:id="rId18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openxmlformats.org/officeDocument/2006/relationships/slide" Target="slides/slide17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4573250" y="0"/>
            <a:ext cx="3714750" cy="10287000"/>
          </a:xfrm>
          <a:prstGeom prst="rect">
            <a:avLst/>
          </a:prstGeom>
          <a:solidFill>
            <a:srgbClr val="000099"/>
          </a:solidFill>
          <a:ln/>
        </p:spPr>
      </p:sp>
      <p:sp>
        <p:nvSpPr>
          <p:cNvPr id="3" name="Text 1"/>
          <p:cNvSpPr/>
          <p:nvPr/>
        </p:nvSpPr>
        <p:spPr>
          <a:xfrm>
            <a:off x="15259009" y="3436779"/>
            <a:ext cx="2419431" cy="19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800" b="1" dirty="0">
                <a:solidFill>
                  <a:srgbClr val="FFFFFF">
                    <a:alpha val="90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Writing and Reviewing with AI </a:t>
            </a:r>
            <a:pPr algn="l" indent="0" marL="0">
              <a:lnSpc>
                <a:spcPct val="170000"/>
              </a:lnSpc>
              <a:buNone/>
            </a:pPr>
            <a:r>
              <a:rPr lang="en-US" sz="1800" dirty="0">
                <a:solidFill>
                  <a:srgbClr val="FFFFFF">
                    <a:alpha val="55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SoSe 2026 · ZSL Heidelberg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5259009" y="5684422"/>
            <a:ext cx="2419431" cy="12038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70000"/>
              </a:lnSpc>
              <a:buNone/>
            </a:pPr>
            <a:r>
              <a:rPr lang="en-US" sz="1800" dirty="0">
                <a:solidFill>
                  <a:srgbClr val="FFFFFF">
                    <a:alpha val="55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Monday 8 June 2026 16:15–17:45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1333500" y="3634247"/>
            <a:ext cx="11430000" cy="429437"/>
          </a:xfrm>
          <a:prstGeom prst="roundRect">
            <a:avLst>
              <a:gd name="adj" fmla="val 13308"/>
            </a:avLst>
          </a:prstGeom>
          <a:solidFill>
            <a:srgbClr val="F59E0B"/>
          </a:solidFill>
          <a:ln/>
        </p:spPr>
      </p:sp>
      <p:sp>
        <p:nvSpPr>
          <p:cNvPr id="6" name="Text 4"/>
          <p:cNvSpPr/>
          <p:nvPr/>
        </p:nvSpPr>
        <p:spPr>
          <a:xfrm>
            <a:off x="1543050" y="3710447"/>
            <a:ext cx="11353800" cy="3151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72" kern="0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Lesson 7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333500" y="4368444"/>
            <a:ext cx="9810749" cy="1790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0" b="1" spc="-138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Outlining and drafting</a:t>
            </a:r>
            <a:endParaRPr lang="en-US" sz="6900" dirty="0"/>
          </a:p>
        </p:txBody>
      </p:sp>
      <p:sp>
        <p:nvSpPr>
          <p:cNvPr id="8" name="Text 6"/>
          <p:cNvSpPr/>
          <p:nvPr/>
        </p:nvSpPr>
        <p:spPr>
          <a:xfrm>
            <a:off x="1333500" y="6349684"/>
            <a:ext cx="11772900" cy="3411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Monday 8 June 2026 · 16:15–17:45</a:t>
            </a:r>
            <a:endParaRPr lang="en-US" sz="1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260970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632363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Questions — from Zemach (planning)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3394296"/>
            <a:ext cx="1569720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Self-prompts to scope the task: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1524000" y="4765747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524000" y="4308574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7" name="Text 5"/>
          <p:cNvSpPr/>
          <p:nvPr/>
        </p:nvSpPr>
        <p:spPr>
          <a:xfrm>
            <a:off x="1847836" y="4194315"/>
            <a:ext cx="6520734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Why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are you writing this? What is its purpose?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1524000" y="5517261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524000" y="5060088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0" name="Text 8"/>
          <p:cNvSpPr/>
          <p:nvPr/>
        </p:nvSpPr>
        <p:spPr>
          <a:xfrm>
            <a:off x="1847836" y="4945829"/>
            <a:ext cx="8907715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will be the easiest part? The most challenging part?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1524000" y="6268776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524000" y="5811603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3" name="Text 11"/>
          <p:cNvSpPr/>
          <p:nvPr/>
        </p:nvSpPr>
        <p:spPr>
          <a:xfrm>
            <a:off x="1847836" y="5697344"/>
            <a:ext cx="8645096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will you do first? Then what steps will you follow?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>
            <a:off x="1524000" y="6563117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5" name="Text 13"/>
          <p:cNvSpPr/>
          <p:nvPr/>
        </p:nvSpPr>
        <p:spPr>
          <a:xfrm>
            <a:off x="1847836" y="6448858"/>
            <a:ext cx="4964532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How much time will it take you?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1524000" y="7229799"/>
            <a:ext cx="15697200" cy="4239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Scoping is a disguised narrowing question.</a:t>
            </a:r>
            <a:endParaRPr lang="en-US" sz="2025" dirty="0"/>
          </a:p>
        </p:txBody>
      </p:sp>
      <p:sp>
        <p:nvSpPr>
          <p:cNvPr id="17" name="Text 15"/>
          <p:cNvSpPr/>
          <p:nvPr/>
        </p:nvSpPr>
        <p:spPr>
          <a:xfrm>
            <a:off x="1524000" y="7748939"/>
            <a:ext cx="15697200" cy="3151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Zemach, Unit 1, p. 4 (Discussion 1).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1889982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261376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Questions — from Lester (the introduction)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3023308"/>
            <a:ext cx="1569720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Turn a topic into a controlling idea: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1524000" y="4394759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1524000" y="3937586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7" name="Text 5"/>
          <p:cNvSpPr/>
          <p:nvPr/>
        </p:nvSpPr>
        <p:spPr>
          <a:xfrm>
            <a:off x="1847836" y="3823327"/>
            <a:ext cx="6128095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Subject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— can you narrow it to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one issue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?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1524000" y="5146273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1524000" y="4689100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0" name="Text 8"/>
          <p:cNvSpPr/>
          <p:nvPr/>
        </p:nvSpPr>
        <p:spPr>
          <a:xfrm>
            <a:off x="1847836" y="4574841"/>
            <a:ext cx="8986033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Background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what does your reader already know, and need?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1524000" y="5897788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524000" y="5440615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3" name="Text 11"/>
          <p:cNvSpPr/>
          <p:nvPr/>
        </p:nvSpPr>
        <p:spPr>
          <a:xfrm>
            <a:off x="1847836" y="5326356"/>
            <a:ext cx="957879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Problem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what is the complication you want to explore or resolve?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>
            <a:off x="1524000" y="6192129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5" name="Text 13"/>
          <p:cNvSpPr/>
          <p:nvPr/>
        </p:nvSpPr>
        <p:spPr>
          <a:xfrm>
            <a:off x="1847836" y="6077870"/>
            <a:ext cx="11789971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Thesis form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— a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statement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, an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enthymeme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(a </a:t>
            </a:r>
            <a:pPr algn="l" indent="0" marL="0">
              <a:lnSpc>
                <a:spcPct val="150000"/>
              </a:lnSpc>
              <a:buNone/>
            </a:pPr>
            <a:r>
              <a:rPr lang="en-US" sz="2100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because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claim), or a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hypothesis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?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1524000" y="6877888"/>
            <a:ext cx="15240000" cy="1519061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17" name="Shape 15"/>
          <p:cNvSpPr/>
          <p:nvPr/>
        </p:nvSpPr>
        <p:spPr>
          <a:xfrm>
            <a:off x="1524000" y="6877888"/>
            <a:ext cx="34636" cy="1519061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8" name="Text 16"/>
          <p:cNvSpPr/>
          <p:nvPr/>
        </p:nvSpPr>
        <p:spPr>
          <a:xfrm>
            <a:off x="1977723" y="7221614"/>
            <a:ext cx="8546292" cy="34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950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“The point of a research paper is to explore or resolve a problem.”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1977723" y="7737912"/>
            <a:ext cx="14798206" cy="392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Lester &amp; Lester, 16th ed., §12a.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05000" y="2585821"/>
            <a:ext cx="14912340" cy="3151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180" kern="0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EXERCISE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905000" y="3129585"/>
            <a:ext cx="14912340" cy="7581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5400" b="1" spc="-108" kern="0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Narrow it.</a:t>
            </a:r>
            <a:endParaRPr lang="en-US" sz="5400" dirty="0"/>
          </a:p>
        </p:txBody>
      </p:sp>
      <p:sp>
        <p:nvSpPr>
          <p:cNvPr id="4" name="Text 2"/>
          <p:cNvSpPr/>
          <p:nvPr/>
        </p:nvSpPr>
        <p:spPr>
          <a:xfrm>
            <a:off x="1905000" y="4078229"/>
            <a:ext cx="14912340" cy="9525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>
                    <a:alpha val="70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Take this topic: </a:t>
            </a:r>
            <a:pPr algn="l" indent="0" mar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“social media” </a:t>
            </a:r>
            <a:pPr algn="l" indent="0" mar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>
                    <a:alpha val="70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. In </a:t>
            </a:r>
            <a:pPr algn="l" indent="0" mar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three minutes</a:t>
            </a:r>
            <a:pPr algn="l" indent="0" marL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>
                    <a:alpha val="70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, write it down and narrow it using the questions: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1905000" y="5354565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FFFFFF">
              <a:alpha val="12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2000250" y="5392665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666932" y="5335556"/>
            <a:ext cx="3903048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One issue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FFFFFF">
                    <a:alpha val="92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which aspect?</a:t>
            </a:r>
            <a:endParaRPr lang="en-US" sz="2100" dirty="0"/>
          </a:p>
        </p:txBody>
      </p:sp>
      <p:sp>
        <p:nvSpPr>
          <p:cNvPr id="8" name="Shape 6"/>
          <p:cNvSpPr/>
          <p:nvPr/>
        </p:nvSpPr>
        <p:spPr>
          <a:xfrm>
            <a:off x="1905000" y="5933506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FFFFFF">
              <a:alpha val="12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2000250" y="5971606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666932" y="5914497"/>
            <a:ext cx="5052885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 problem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FFFFFF">
                    <a:alpha val="92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what complication?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1905000" y="6512448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FFFFFF">
              <a:alpha val="12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2000250" y="6550548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3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666932" y="6493439"/>
            <a:ext cx="7723387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Thesis form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FFFFFF">
                    <a:alpha val="92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statement, enthymeme, or hypothesis?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1905000" y="7243871"/>
            <a:ext cx="14912340" cy="4953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FFFFFF">
                    <a:alpha val="70000"/>
                  </a:srgbClr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Compare with a neighbour. Whose is narrower?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3099143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3470536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Writing devices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4365805"/>
            <a:ext cx="15697200" cy="48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Once you have a controlling idea, you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develop 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it in the body.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524000" y="4961050"/>
            <a:ext cx="15697200" cy="48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These are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methods of development 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ways to turn a claim into a paragraph.</a:t>
            </a:r>
            <a:endParaRPr lang="en-US" sz="2250" dirty="0"/>
          </a:p>
        </p:txBody>
      </p:sp>
      <p:sp>
        <p:nvSpPr>
          <p:cNvPr id="6" name="Shape 4"/>
          <p:cNvSpPr/>
          <p:nvPr/>
        </p:nvSpPr>
        <p:spPr>
          <a:xfrm>
            <a:off x="1524000" y="5689631"/>
            <a:ext cx="15240000" cy="992548"/>
          </a:xfrm>
          <a:prstGeom prst="roundRect">
            <a:avLst>
              <a:gd name="adj" fmla="val 5758"/>
            </a:avLst>
          </a:prstGeom>
          <a:solidFill>
            <a:srgbClr val="F8FAFC"/>
          </a:solidFill>
          <a:ln/>
        </p:spPr>
      </p:sp>
      <p:sp>
        <p:nvSpPr>
          <p:cNvPr id="7" name="Shape 5"/>
          <p:cNvSpPr/>
          <p:nvPr/>
        </p:nvSpPr>
        <p:spPr>
          <a:xfrm>
            <a:off x="1524000" y="6673520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8" name="Shape 6"/>
          <p:cNvSpPr/>
          <p:nvPr/>
        </p:nvSpPr>
        <p:spPr>
          <a:xfrm>
            <a:off x="1524000" y="5689631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9" name="Shape 7"/>
          <p:cNvSpPr/>
          <p:nvPr/>
        </p:nvSpPr>
        <p:spPr>
          <a:xfrm>
            <a:off x="1524000" y="5689631"/>
            <a:ext cx="34636" cy="992548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0" name="Shape 8"/>
          <p:cNvSpPr/>
          <p:nvPr/>
        </p:nvSpPr>
        <p:spPr>
          <a:xfrm>
            <a:off x="16755341" y="5689631"/>
            <a:ext cx="9525" cy="992548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1" name="Text 9"/>
          <p:cNvSpPr/>
          <p:nvPr/>
        </p:nvSpPr>
        <p:spPr>
          <a:xfrm>
            <a:off x="1901536" y="5964990"/>
            <a:ext cx="14968105" cy="4799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2175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 draft note can simply say </a:t>
            </a:r>
            <a:pPr algn="l" indent="0" marL="0">
              <a:lnSpc>
                <a:spcPct val="160000"/>
              </a:lnSpc>
              <a:buNone/>
            </a:pPr>
            <a:r>
              <a:rPr lang="en-US" sz="2175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which device </a:t>
            </a:r>
            <a:pPr algn="l" indent="0" marL="0">
              <a:lnSpc>
                <a:spcPct val="160000"/>
              </a:lnSpc>
              <a:buNone/>
            </a:pPr>
            <a:r>
              <a:rPr lang="en-US" sz="2175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>a paragraph will use.</a:t>
            </a:r>
            <a:endParaRPr lang="en-US" sz="2175" dirty="0"/>
          </a:p>
        </p:txBody>
      </p:sp>
      <p:sp>
        <p:nvSpPr>
          <p:cNvPr id="12" name="Text 10"/>
          <p:cNvSpPr/>
          <p:nvPr/>
        </p:nvSpPr>
        <p:spPr>
          <a:xfrm>
            <a:off x="1524000" y="6910766"/>
            <a:ext cx="15697200" cy="3151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Lester &amp; Lester, 16th ed., §12b.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33500" y="1978670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333500" y="2350064"/>
            <a:ext cx="1608963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Writing devices — definitions (1)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333500" y="3264409"/>
            <a:ext cx="3429000" cy="586653"/>
          </a:xfrm>
          <a:prstGeom prst="roundRect">
            <a:avLst>
              <a:gd name="adj" fmla="val 9742"/>
            </a:avLst>
          </a:prstGeom>
          <a:solidFill>
            <a:srgbClr val="000099"/>
          </a:solidFill>
          <a:ln/>
        </p:spPr>
      </p:sp>
      <p:sp>
        <p:nvSpPr>
          <p:cNvPr id="5" name="Text 3"/>
          <p:cNvSpPr/>
          <p:nvPr/>
        </p:nvSpPr>
        <p:spPr>
          <a:xfrm>
            <a:off x="1524000" y="3397759"/>
            <a:ext cx="3150870" cy="3580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spc="36" kern="0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Device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4762500" y="3264409"/>
            <a:ext cx="12192000" cy="586653"/>
          </a:xfrm>
          <a:prstGeom prst="rect">
            <a:avLst/>
          </a:prstGeom>
          <a:solidFill>
            <a:srgbClr val="000099"/>
          </a:solidFill>
          <a:ln/>
        </p:spPr>
      </p:sp>
      <p:sp>
        <p:nvSpPr>
          <p:cNvPr id="7" name="Text 5"/>
          <p:cNvSpPr/>
          <p:nvPr/>
        </p:nvSpPr>
        <p:spPr>
          <a:xfrm>
            <a:off x="4953000" y="3397759"/>
            <a:ext cx="12176760" cy="3580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spc="36" kern="0" dirty="0">
                <a:solidFill>
                  <a:srgbClr val="FFFFFF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it does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1333500" y="4395233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9" name="Text 7"/>
          <p:cNvSpPr/>
          <p:nvPr/>
        </p:nvSpPr>
        <p:spPr>
          <a:xfrm>
            <a:off x="1524000" y="3965363"/>
            <a:ext cx="3150870" cy="353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Analogy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762500" y="4395233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1" name="Text 9"/>
          <p:cNvSpPr/>
          <p:nvPr/>
        </p:nvSpPr>
        <p:spPr>
          <a:xfrm>
            <a:off x="4953000" y="3965363"/>
            <a:ext cx="12176760" cy="353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Explains the unfamiliar by likening it to the familiar.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1333500" y="4403892"/>
            <a:ext cx="3429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13" name="Shape 11"/>
          <p:cNvSpPr/>
          <p:nvPr/>
        </p:nvSpPr>
        <p:spPr>
          <a:xfrm>
            <a:off x="1333500" y="4952391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4" name="Text 12"/>
          <p:cNvSpPr/>
          <p:nvPr/>
        </p:nvSpPr>
        <p:spPr>
          <a:xfrm>
            <a:off x="1524000" y="4518192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Comparison / contrast</a:t>
            </a:r>
            <a:endParaRPr lang="en-US" sz="1800" dirty="0"/>
          </a:p>
        </p:txBody>
      </p:sp>
      <p:sp>
        <p:nvSpPr>
          <p:cNvPr id="15" name="Shape 13"/>
          <p:cNvSpPr/>
          <p:nvPr/>
        </p:nvSpPr>
        <p:spPr>
          <a:xfrm>
            <a:off x="4762500" y="4403892"/>
            <a:ext cx="12192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16" name="Shape 14"/>
          <p:cNvSpPr/>
          <p:nvPr/>
        </p:nvSpPr>
        <p:spPr>
          <a:xfrm>
            <a:off x="4762500" y="4952391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7" name="Text 15"/>
          <p:cNvSpPr/>
          <p:nvPr/>
        </p:nvSpPr>
        <p:spPr>
          <a:xfrm>
            <a:off x="4953000" y="4518192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Sets the idea against something it resembles or differs from.</a:t>
            </a: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1333500" y="5509549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9" name="Text 17"/>
          <p:cNvSpPr/>
          <p:nvPr/>
        </p:nvSpPr>
        <p:spPr>
          <a:xfrm>
            <a:off x="1524000" y="5075350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Cause and effect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4762500" y="5509549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1" name="Text 19"/>
          <p:cNvSpPr/>
          <p:nvPr/>
        </p:nvSpPr>
        <p:spPr>
          <a:xfrm>
            <a:off x="4953000" y="5075350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Traces </a:t>
            </a:r>
            <a:pPr algn="l" indent="0" marL="0">
              <a:lnSpc>
                <a:spcPct val="140000"/>
              </a:lnSpc>
              <a:buNone/>
            </a:pPr>
            <a:r>
              <a:rPr lang="en-US" sz="1800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why </a:t>
            </a:r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something happens or </a:t>
            </a:r>
            <a:pPr algn="l" indent="0" marL="0">
              <a:lnSpc>
                <a:spcPct val="140000"/>
              </a:lnSpc>
              <a:buNone/>
            </a:pPr>
            <a:r>
              <a:rPr lang="en-US" sz="1800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what follows </a:t>
            </a:r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from it.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1333500" y="5518209"/>
            <a:ext cx="3429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23" name="Shape 21"/>
          <p:cNvSpPr/>
          <p:nvPr/>
        </p:nvSpPr>
        <p:spPr>
          <a:xfrm>
            <a:off x="1333500" y="6066708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4" name="Text 22"/>
          <p:cNvSpPr/>
          <p:nvPr/>
        </p:nvSpPr>
        <p:spPr>
          <a:xfrm>
            <a:off x="1524000" y="5632509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Definition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4762500" y="5518209"/>
            <a:ext cx="12192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26" name="Shape 24"/>
          <p:cNvSpPr/>
          <p:nvPr/>
        </p:nvSpPr>
        <p:spPr>
          <a:xfrm>
            <a:off x="4762500" y="6066708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7" name="Text 25"/>
          <p:cNvSpPr/>
          <p:nvPr/>
        </p:nvSpPr>
        <p:spPr>
          <a:xfrm>
            <a:off x="4953000" y="5632509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Pins down a key term before building on it.</a:t>
            </a:r>
            <a:endParaRPr lang="en-US" sz="1800" dirty="0"/>
          </a:p>
        </p:txBody>
      </p:sp>
      <p:sp>
        <p:nvSpPr>
          <p:cNvPr id="28" name="Shape 26"/>
          <p:cNvSpPr/>
          <p:nvPr/>
        </p:nvSpPr>
        <p:spPr>
          <a:xfrm>
            <a:off x="1333500" y="6623866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9" name="Text 27"/>
          <p:cNvSpPr/>
          <p:nvPr/>
        </p:nvSpPr>
        <p:spPr>
          <a:xfrm>
            <a:off x="1524000" y="6189667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Classification</a:t>
            </a:r>
            <a:endParaRPr lang="en-US" sz="1800" dirty="0"/>
          </a:p>
        </p:txBody>
      </p:sp>
      <p:sp>
        <p:nvSpPr>
          <p:cNvPr id="30" name="Shape 28"/>
          <p:cNvSpPr/>
          <p:nvPr/>
        </p:nvSpPr>
        <p:spPr>
          <a:xfrm>
            <a:off x="4762500" y="6623866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31" name="Text 29"/>
          <p:cNvSpPr/>
          <p:nvPr/>
        </p:nvSpPr>
        <p:spPr>
          <a:xfrm>
            <a:off x="4953000" y="6189667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Breaks the subject into types or parts, taken in turn.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1333500" y="6632525"/>
            <a:ext cx="3429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33" name="Shape 31"/>
          <p:cNvSpPr/>
          <p:nvPr/>
        </p:nvSpPr>
        <p:spPr>
          <a:xfrm>
            <a:off x="1333500" y="7181025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34" name="Text 32"/>
          <p:cNvSpPr/>
          <p:nvPr/>
        </p:nvSpPr>
        <p:spPr>
          <a:xfrm>
            <a:off x="1524000" y="6746825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Example / evidence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4762500" y="6632525"/>
            <a:ext cx="12192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36" name="Shape 34"/>
          <p:cNvSpPr/>
          <p:nvPr/>
        </p:nvSpPr>
        <p:spPr>
          <a:xfrm>
            <a:off x="4762500" y="7181025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37" name="Text 35"/>
          <p:cNvSpPr/>
          <p:nvPr/>
        </p:nvSpPr>
        <p:spPr>
          <a:xfrm>
            <a:off x="4953000" y="6746825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Supports the claim with a concrete instance or data.</a:t>
            </a:r>
            <a:endParaRPr lang="en-US" sz="1800" dirty="0"/>
          </a:p>
        </p:txBody>
      </p:sp>
      <p:sp>
        <p:nvSpPr>
          <p:cNvPr id="38" name="Shape 36"/>
          <p:cNvSpPr/>
          <p:nvPr/>
        </p:nvSpPr>
        <p:spPr>
          <a:xfrm>
            <a:off x="1333500" y="7738183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39" name="Text 37"/>
          <p:cNvSpPr/>
          <p:nvPr/>
        </p:nvSpPr>
        <p:spPr>
          <a:xfrm>
            <a:off x="1524000" y="7303983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Citation / authority</a:t>
            </a:r>
            <a:endParaRPr lang="en-US" sz="1800" dirty="0"/>
          </a:p>
        </p:txBody>
      </p:sp>
      <p:sp>
        <p:nvSpPr>
          <p:cNvPr id="40" name="Shape 38"/>
          <p:cNvSpPr/>
          <p:nvPr/>
        </p:nvSpPr>
        <p:spPr>
          <a:xfrm>
            <a:off x="4762500" y="7738183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41" name="Text 39"/>
          <p:cNvSpPr/>
          <p:nvPr/>
        </p:nvSpPr>
        <p:spPr>
          <a:xfrm>
            <a:off x="4953000" y="7303983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Brings in a source to back or complicate the claim.</a:t>
            </a:r>
            <a:endParaRPr lang="en-US" sz="1800" dirty="0"/>
          </a:p>
        </p:txBody>
      </p:sp>
      <p:sp>
        <p:nvSpPr>
          <p:cNvPr id="42" name="Shape 40"/>
          <p:cNvSpPr/>
          <p:nvPr/>
        </p:nvSpPr>
        <p:spPr>
          <a:xfrm>
            <a:off x="1333500" y="7746842"/>
            <a:ext cx="3429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43" name="Shape 41"/>
          <p:cNvSpPr/>
          <p:nvPr/>
        </p:nvSpPr>
        <p:spPr>
          <a:xfrm>
            <a:off x="1333500" y="8295341"/>
            <a:ext cx="3429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44" name="Text 42"/>
          <p:cNvSpPr/>
          <p:nvPr/>
        </p:nvSpPr>
        <p:spPr>
          <a:xfrm>
            <a:off x="1524000" y="7861142"/>
            <a:ext cx="315087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Chronology</a:t>
            </a:r>
            <a:endParaRPr lang="en-US" sz="1800" dirty="0"/>
          </a:p>
        </p:txBody>
      </p:sp>
      <p:sp>
        <p:nvSpPr>
          <p:cNvPr id="45" name="Shape 43"/>
          <p:cNvSpPr/>
          <p:nvPr/>
        </p:nvSpPr>
        <p:spPr>
          <a:xfrm>
            <a:off x="4762500" y="7746842"/>
            <a:ext cx="12192000" cy="557158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46" name="Shape 44"/>
          <p:cNvSpPr/>
          <p:nvPr/>
        </p:nvSpPr>
        <p:spPr>
          <a:xfrm>
            <a:off x="4762500" y="8295341"/>
            <a:ext cx="12192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47" name="Text 45"/>
          <p:cNvSpPr/>
          <p:nvPr/>
        </p:nvSpPr>
        <p:spPr>
          <a:xfrm>
            <a:off x="4953000" y="7861142"/>
            <a:ext cx="12176760" cy="357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8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Give some history of the topic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860138"/>
            <a:ext cx="533346" cy="28548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3231532"/>
            <a:ext cx="3166963" cy="3151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180" kern="0" dirty="0">
                <a:solidFill>
                  <a:srgbClr val="F59E0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THE DRAFT-O-MATIC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524000" y="4811884"/>
            <a:ext cx="8931684" cy="9830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 guided tool to take you from </a:t>
            </a:r>
            <a:pPr algn="l" indent="0" marL="0">
              <a:lnSpc>
                <a:spcPct val="155000"/>
              </a:lnSpc>
              <a:buNone/>
            </a:pPr>
            <a:r>
              <a:rPr lang="en-US" sz="24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topic → controlling idea → structure </a:t>
            </a:r>
            <a:pPr algn="l" indent="0" marL="0">
              <a:lnSpc>
                <a:spcPct val="155000"/>
              </a:lnSpc>
              <a:buNone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524000" y="5947307"/>
            <a:ext cx="8931684" cy="48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We will spend the rest of the lesson here.</a:t>
            </a:r>
            <a:endParaRPr lang="en-US" sz="2250" dirty="0"/>
          </a:p>
        </p:txBody>
      </p:sp>
      <p:sp>
        <p:nvSpPr>
          <p:cNvPr id="6" name="Shape 4"/>
          <p:cNvSpPr/>
          <p:nvPr/>
        </p:nvSpPr>
        <p:spPr>
          <a:xfrm>
            <a:off x="12336769" y="3775296"/>
            <a:ext cx="3048000" cy="3048000"/>
          </a:xfrm>
          <a:prstGeom prst="rect">
            <a:avLst/>
          </a:prstGeom>
          <a:solidFill>
            <a:srgbClr val="F8FAFC"/>
          </a:solidFill>
          <a:ln w="8659">
            <a:solidFill>
              <a:srgbClr val="BFDBF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57538" y="7032805"/>
            <a:ext cx="5980655" cy="43208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550" b="1" spc="26" kern="0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dev.zsl-13.boldra.com/l7/draft</a:t>
            </a:r>
            <a:endParaRPr lang="en-US" sz="2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905000" y="3316635"/>
            <a:ext cx="533346" cy="28548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/>
        </p:spPr>
      </p:sp>
      <p:sp>
        <p:nvSpPr>
          <p:cNvPr id="3" name="Text 1"/>
          <p:cNvSpPr/>
          <p:nvPr/>
        </p:nvSpPr>
        <p:spPr>
          <a:xfrm>
            <a:off x="1905000" y="3688028"/>
            <a:ext cx="14912340" cy="678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96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That's it.</a:t>
            </a:r>
            <a:endParaRPr lang="en-US" sz="4800" dirty="0"/>
          </a:p>
        </p:txBody>
      </p:sp>
      <p:sp>
        <p:nvSpPr>
          <p:cNvPr id="4" name="Shape 2"/>
          <p:cNvSpPr/>
          <p:nvPr/>
        </p:nvSpPr>
        <p:spPr>
          <a:xfrm>
            <a:off x="1905000" y="4556643"/>
            <a:ext cx="14478000" cy="874500"/>
          </a:xfrm>
          <a:prstGeom prst="roundRect">
            <a:avLst>
              <a:gd name="adj" fmla="val 6535"/>
            </a:avLst>
          </a:prstGeom>
          <a:solidFill>
            <a:srgbClr val="F8FAFC"/>
          </a:solidFill>
          <a:ln/>
        </p:spPr>
      </p:sp>
      <p:sp>
        <p:nvSpPr>
          <p:cNvPr id="5" name="Shape 3"/>
          <p:cNvSpPr/>
          <p:nvPr/>
        </p:nvSpPr>
        <p:spPr>
          <a:xfrm>
            <a:off x="1905000" y="5422485"/>
            <a:ext cx="14478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6" name="Shape 4"/>
          <p:cNvSpPr/>
          <p:nvPr/>
        </p:nvSpPr>
        <p:spPr>
          <a:xfrm>
            <a:off x="1905000" y="4556643"/>
            <a:ext cx="14478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7" name="Shape 5"/>
          <p:cNvSpPr/>
          <p:nvPr/>
        </p:nvSpPr>
        <p:spPr>
          <a:xfrm>
            <a:off x="1905000" y="4556643"/>
            <a:ext cx="34636" cy="874500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8" name="Shape 6"/>
          <p:cNvSpPr/>
          <p:nvPr/>
        </p:nvSpPr>
        <p:spPr>
          <a:xfrm>
            <a:off x="16374341" y="4556643"/>
            <a:ext cx="9525" cy="874500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9" name="Text 7"/>
          <p:cNvSpPr/>
          <p:nvPr/>
        </p:nvSpPr>
        <p:spPr>
          <a:xfrm>
            <a:off x="2282536" y="4793902"/>
            <a:ext cx="14183245" cy="4380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Thank you.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1905000" y="5850163"/>
            <a:ext cx="14912340" cy="11582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200" b="1" spc="-84" kern="0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See you next Monday — L08: Grammar, structures and punctuation.</a:t>
            </a:r>
            <a:endParaRPr lang="en-US" sz="4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860138"/>
            <a:ext cx="533346" cy="28548"/>
          </a:xfrm>
          <a:prstGeom prst="roundRect">
            <a:avLst>
              <a:gd name="adj" fmla="val 50000"/>
            </a:avLst>
          </a:prstGeom>
          <a:solidFill>
            <a:srgbClr val="F59E0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3231532"/>
            <a:ext cx="15240000" cy="2200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400" b="1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Now we will write a draft with the draft-o-matic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1788914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160308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Where we got to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524000" y="3988932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524000" y="3531759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6" name="Text 4"/>
          <p:cNvSpPr/>
          <p:nvPr/>
        </p:nvSpPr>
        <p:spPr>
          <a:xfrm>
            <a:off x="1847836" y="3417500"/>
            <a:ext cx="7911589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L01.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an LLM is. Prompts, tokens, context windows.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524000" y="4740446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524000" y="4283273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9" name="Text 7"/>
          <p:cNvSpPr/>
          <p:nvPr/>
        </p:nvSpPr>
        <p:spPr>
          <a:xfrm>
            <a:off x="1847836" y="4169014"/>
            <a:ext cx="7078999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L02.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Plagiarism, paraphrase, voice. Citation styles.</a:t>
            </a:r>
            <a:endParaRPr lang="en-US" sz="2100" dirty="0"/>
          </a:p>
        </p:txBody>
      </p:sp>
      <p:sp>
        <p:nvSpPr>
          <p:cNvPr id="10" name="Shape 8"/>
          <p:cNvSpPr/>
          <p:nvPr/>
        </p:nvSpPr>
        <p:spPr>
          <a:xfrm>
            <a:off x="1524000" y="5491960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1524000" y="5034787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2" name="Text 10"/>
          <p:cNvSpPr/>
          <p:nvPr/>
        </p:nvSpPr>
        <p:spPr>
          <a:xfrm>
            <a:off x="1847836" y="4920528"/>
            <a:ext cx="6149277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L03.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Genres. Topics and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controlling ideas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.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1524000" y="6243475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1524000" y="5786302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5" name="Text 13"/>
          <p:cNvSpPr/>
          <p:nvPr/>
        </p:nvSpPr>
        <p:spPr>
          <a:xfrm>
            <a:off x="1847836" y="5672043"/>
            <a:ext cx="6045108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L04.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Macro structure — IBC, IMRaD, CARS.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1524000" y="6994989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1524000" y="6537817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8" name="Text 16"/>
          <p:cNvSpPr/>
          <p:nvPr/>
        </p:nvSpPr>
        <p:spPr>
          <a:xfrm>
            <a:off x="1847836" y="6423557"/>
            <a:ext cx="308523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L05.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Revision with AI.</a:t>
            </a:r>
            <a:endParaRPr lang="en-US" sz="2100" dirty="0"/>
          </a:p>
        </p:txBody>
      </p:sp>
      <p:sp>
        <p:nvSpPr>
          <p:cNvPr id="19" name="Shape 17"/>
          <p:cNvSpPr/>
          <p:nvPr/>
        </p:nvSpPr>
        <p:spPr>
          <a:xfrm>
            <a:off x="1524000" y="7746503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524000" y="7289331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21" name="Text 19"/>
          <p:cNvSpPr/>
          <p:nvPr/>
        </p:nvSpPr>
        <p:spPr>
          <a:xfrm>
            <a:off x="1847836" y="7175071"/>
            <a:ext cx="5621114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L06.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Audience, purpose, style, and flow.</a:t>
            </a:r>
            <a:endParaRPr lang="en-US" sz="2100" dirty="0"/>
          </a:p>
        </p:txBody>
      </p:sp>
      <p:sp>
        <p:nvSpPr>
          <p:cNvPr id="22" name="Shape 20"/>
          <p:cNvSpPr/>
          <p:nvPr/>
        </p:nvSpPr>
        <p:spPr>
          <a:xfrm>
            <a:off x="1524000" y="8040845"/>
            <a:ext cx="95250" cy="95250"/>
          </a:xfrm>
          <a:prstGeom prst="ellipse">
            <a:avLst/>
          </a:prstGeom>
          <a:solidFill>
            <a:srgbClr val="F59E0B"/>
          </a:solidFill>
          <a:ln/>
        </p:spPr>
      </p:sp>
      <p:sp>
        <p:nvSpPr>
          <p:cNvPr id="23" name="Text 21"/>
          <p:cNvSpPr/>
          <p:nvPr/>
        </p:nvSpPr>
        <p:spPr>
          <a:xfrm>
            <a:off x="1847836" y="7926586"/>
            <a:ext cx="9652301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Today (L07).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Outlining and drafting — from topic to a working draft.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3081757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3453151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Today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524000" y="4557929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EFF6FF"/>
          </a:solidFill>
          <a:ln/>
        </p:spPr>
      </p:sp>
      <p:sp>
        <p:nvSpPr>
          <p:cNvPr id="5" name="Text 3"/>
          <p:cNvSpPr/>
          <p:nvPr/>
        </p:nvSpPr>
        <p:spPr>
          <a:xfrm>
            <a:off x="1619250" y="4596029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285932" y="4538919"/>
            <a:ext cx="6351137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What a draft is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and outlining the skeleton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524000" y="5117861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EFF6FF"/>
          </a:solidFill>
          <a:ln/>
        </p:spPr>
      </p:sp>
      <p:sp>
        <p:nvSpPr>
          <p:cNvPr id="8" name="Text 6"/>
          <p:cNvSpPr/>
          <p:nvPr/>
        </p:nvSpPr>
        <p:spPr>
          <a:xfrm>
            <a:off x="1619250" y="5155961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285932" y="5098852"/>
            <a:ext cx="8607679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Explore your controlling idea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questions to focus a thesis</a:t>
            </a:r>
            <a:endParaRPr lang="en-US" sz="2100" dirty="0"/>
          </a:p>
        </p:txBody>
      </p:sp>
      <p:sp>
        <p:nvSpPr>
          <p:cNvPr id="10" name="Shape 8"/>
          <p:cNvSpPr/>
          <p:nvPr/>
        </p:nvSpPr>
        <p:spPr>
          <a:xfrm>
            <a:off x="1524000" y="5677793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EFF6FF"/>
          </a:solidFill>
          <a:ln/>
        </p:spPr>
      </p:sp>
      <p:sp>
        <p:nvSpPr>
          <p:cNvPr id="11" name="Text 9"/>
          <p:cNvSpPr/>
          <p:nvPr/>
        </p:nvSpPr>
        <p:spPr>
          <a:xfrm>
            <a:off x="1619250" y="5715893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285932" y="5658783"/>
            <a:ext cx="2499595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 short exercise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1524000" y="6237724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EFF6FF"/>
          </a:solidFill>
          <a:ln/>
        </p:spPr>
      </p:sp>
      <p:sp>
        <p:nvSpPr>
          <p:cNvPr id="14" name="Text 12"/>
          <p:cNvSpPr/>
          <p:nvPr/>
        </p:nvSpPr>
        <p:spPr>
          <a:xfrm>
            <a:off x="1619250" y="6275824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2285932" y="6218715"/>
            <a:ext cx="7404468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Writing devices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analogy, comparison, definition…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1524000" y="6797657"/>
            <a:ext cx="533346" cy="407586"/>
          </a:xfrm>
          <a:prstGeom prst="roundRect">
            <a:avLst>
              <a:gd name="adj" fmla="val 14022"/>
            </a:avLst>
          </a:prstGeom>
          <a:solidFill>
            <a:srgbClr val="EFF6FF"/>
          </a:solidFill>
          <a:ln/>
        </p:spPr>
      </p:sp>
      <p:sp>
        <p:nvSpPr>
          <p:cNvPr id="17" name="Text 15"/>
          <p:cNvSpPr/>
          <p:nvPr/>
        </p:nvSpPr>
        <p:spPr>
          <a:xfrm>
            <a:off x="1619250" y="6835757"/>
            <a:ext cx="342846" cy="3694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5000"/>
              </a:lnSpc>
              <a:buNone/>
            </a:pPr>
            <a:r>
              <a:rPr lang="en-US" sz="18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5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2285932" y="6778647"/>
            <a:ext cx="6126632" cy="4247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 draft-o-matic </a:t>
            </a:r>
            <a:pPr algn="l" indent="0" marL="0">
              <a:lnSpc>
                <a:spcPct val="145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the rest of the lesson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333500" y="752597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333500" y="1123991"/>
            <a:ext cx="1608963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a draft is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333500" y="2019259"/>
            <a:ext cx="16089630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 draft is a </a:t>
            </a:r>
            <a:pPr algn="l" indent="0" marL="0">
              <a:lnSpc>
                <a:spcPct val="150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work in progress </a:t>
            </a:r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not a small finished paper.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333500" y="2581221"/>
            <a:ext cx="1608963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 outline is the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idea skeleton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, the finished essay is the living creature, the draft is everything in between.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3388613" y="3247903"/>
            <a:ext cx="11510773" cy="6286500"/>
          </a:xfrm>
          <a:prstGeom prst="roundRect">
            <a:avLst>
              <a:gd name="adj" fmla="val 909"/>
            </a:avLst>
          </a:prstGeom>
          <a:ln w="8659">
            <a:solidFill>
              <a:srgbClr val="BFDBFE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8613" y="3247903"/>
            <a:ext cx="11510773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517563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888957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The writing process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3784225"/>
            <a:ext cx="15697200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Drafting is one stage of several: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524000" y="4441437"/>
            <a:ext cx="15697200" cy="4953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Brainstorming · Organising · Drafting · Reviewing · Revising · Publishing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1524000" y="5203437"/>
            <a:ext cx="15240000" cy="1932533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7" name="Shape 5"/>
          <p:cNvSpPr/>
          <p:nvPr/>
        </p:nvSpPr>
        <p:spPr>
          <a:xfrm>
            <a:off x="1524000" y="5203437"/>
            <a:ext cx="34636" cy="1932533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8" name="Text 6"/>
          <p:cNvSpPr/>
          <p:nvPr/>
        </p:nvSpPr>
        <p:spPr>
          <a:xfrm>
            <a:off x="1977723" y="5551492"/>
            <a:ext cx="13886879" cy="748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025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“Adequate preparation (brainstorming and organising) means that the drafting stage will go much more smoothly.”</a:t>
            </a:r>
            <a:endParaRPr lang="en-US" sz="2025" dirty="0"/>
          </a:p>
        </p:txBody>
      </p:sp>
      <p:sp>
        <p:nvSpPr>
          <p:cNvPr id="9" name="Text 7"/>
          <p:cNvSpPr/>
          <p:nvPr/>
        </p:nvSpPr>
        <p:spPr>
          <a:xfrm>
            <a:off x="1977723" y="6476932"/>
            <a:ext cx="14798206" cy="392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Zemach, Unit 1, p. 6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524000" y="7383566"/>
            <a:ext cx="15697200" cy="4239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An agent like Claude Code can help with the organizing, but it can forget things. Keep your own TODO lists.</a:t>
            </a:r>
            <a:endParaRPr lang="en-US" sz="20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604695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976089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 draft is provisional by design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524000" y="4804713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524000" y="4347540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6" name="Text 4"/>
          <p:cNvSpPr/>
          <p:nvPr/>
        </p:nvSpPr>
        <p:spPr>
          <a:xfrm>
            <a:off x="1847836" y="4233281"/>
            <a:ext cx="9819808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Sections can be empty, one line long, some bullet points or just a URL.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524000" y="5556227"/>
            <a:ext cx="15240000" cy="9525"/>
          </a:xfrm>
          <a:prstGeom prst="rect">
            <a:avLst/>
          </a:prstGeom>
          <a:solidFill>
            <a:srgbClr val="000099">
              <a:alpha val="7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524000" y="5099054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9" name="Text 7"/>
          <p:cNvSpPr/>
          <p:nvPr/>
        </p:nvSpPr>
        <p:spPr>
          <a:xfrm>
            <a:off x="1847836" y="4984795"/>
            <a:ext cx="3486509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Arguments can be a note</a:t>
            </a:r>
            <a:endParaRPr lang="en-US" sz="2100" dirty="0"/>
          </a:p>
        </p:txBody>
      </p:sp>
      <p:sp>
        <p:nvSpPr>
          <p:cNvPr id="10" name="Shape 8"/>
          <p:cNvSpPr/>
          <p:nvPr/>
        </p:nvSpPr>
        <p:spPr>
          <a:xfrm>
            <a:off x="1524000" y="5850568"/>
            <a:ext cx="95250" cy="95250"/>
          </a:xfrm>
          <a:prstGeom prst="ellipse">
            <a:avLst/>
          </a:prstGeom>
          <a:solidFill>
            <a:srgbClr val="2563EB"/>
          </a:solidFill>
          <a:ln/>
        </p:spPr>
      </p:sp>
      <p:sp>
        <p:nvSpPr>
          <p:cNvPr id="11" name="Text 9"/>
          <p:cNvSpPr/>
          <p:nvPr/>
        </p:nvSpPr>
        <p:spPr>
          <a:xfrm>
            <a:off x="1847836" y="5736309"/>
            <a:ext cx="2552971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Order can change.</a:t>
            </a:r>
            <a:endParaRPr lang="en-US" sz="2100" dirty="0"/>
          </a:p>
        </p:txBody>
      </p:sp>
      <p:sp>
        <p:nvSpPr>
          <p:cNvPr id="12" name="Shape 10"/>
          <p:cNvSpPr/>
          <p:nvPr/>
        </p:nvSpPr>
        <p:spPr>
          <a:xfrm>
            <a:off x="1524000" y="6688742"/>
            <a:ext cx="15240000" cy="993563"/>
          </a:xfrm>
          <a:prstGeom prst="roundRect">
            <a:avLst>
              <a:gd name="adj" fmla="val 5752"/>
            </a:avLst>
          </a:prstGeom>
          <a:solidFill>
            <a:srgbClr val="F8FAFC"/>
          </a:solidFill>
          <a:ln/>
        </p:spPr>
      </p:sp>
      <p:sp>
        <p:nvSpPr>
          <p:cNvPr id="13" name="Shape 11"/>
          <p:cNvSpPr/>
          <p:nvPr/>
        </p:nvSpPr>
        <p:spPr>
          <a:xfrm>
            <a:off x="1524000" y="7673646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4" name="Shape 12"/>
          <p:cNvSpPr/>
          <p:nvPr/>
        </p:nvSpPr>
        <p:spPr>
          <a:xfrm>
            <a:off x="1524000" y="6688742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5" name="Shape 13"/>
          <p:cNvSpPr/>
          <p:nvPr/>
        </p:nvSpPr>
        <p:spPr>
          <a:xfrm>
            <a:off x="1524000" y="6688742"/>
            <a:ext cx="9525" cy="993563"/>
          </a:xfrm>
          <a:prstGeom prst="rect">
            <a:avLst/>
          </a:prstGeom>
          <a:solidFill>
            <a:srgbClr val="F59E0B"/>
          </a:solidFill>
          <a:ln/>
        </p:spPr>
      </p:sp>
      <p:sp>
        <p:nvSpPr>
          <p:cNvPr id="16" name="Shape 14"/>
          <p:cNvSpPr/>
          <p:nvPr/>
        </p:nvSpPr>
        <p:spPr>
          <a:xfrm>
            <a:off x="16755341" y="6688742"/>
            <a:ext cx="9525" cy="993563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7" name="Text 15"/>
          <p:cNvSpPr/>
          <p:nvPr/>
        </p:nvSpPr>
        <p:spPr>
          <a:xfrm>
            <a:off x="1875559" y="6964101"/>
            <a:ext cx="14994082" cy="48094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You are deciding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what 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to say and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in what order 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— not yet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how well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>.</a:t>
            </a:r>
            <a:endParaRPr lang="en-US" sz="2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2617616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989010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Outlining — the skeleton in words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3884279"/>
            <a:ext cx="15697200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An </a:t>
            </a:r>
            <a:pPr algn="l" indent="0" marL="0">
              <a:lnSpc>
                <a:spcPct val="150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outline </a:t>
            </a:r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is the skeleton written down before the prose.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524000" y="4427163"/>
            <a:ext cx="15697200" cy="4667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 </a:t>
            </a:r>
            <a:pPr algn="l" indent="0" marL="0">
              <a:lnSpc>
                <a:spcPct val="150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textual outline </a:t>
            </a:r>
            <a:pPr algn="l" indent="0" marL="0">
              <a:lnSpc>
                <a:spcPct val="150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does this in plain sentences:</a:t>
            </a:r>
            <a:endParaRPr lang="en-US" sz="2250" dirty="0"/>
          </a:p>
        </p:txBody>
      </p:sp>
      <p:sp>
        <p:nvSpPr>
          <p:cNvPr id="6" name="Shape 4"/>
          <p:cNvSpPr/>
          <p:nvPr/>
        </p:nvSpPr>
        <p:spPr>
          <a:xfrm>
            <a:off x="1524000" y="5103384"/>
            <a:ext cx="15240000" cy="1932533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7" name="Shape 5"/>
          <p:cNvSpPr/>
          <p:nvPr/>
        </p:nvSpPr>
        <p:spPr>
          <a:xfrm>
            <a:off x="1524000" y="5103384"/>
            <a:ext cx="34636" cy="1932533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8" name="Text 6"/>
          <p:cNvSpPr/>
          <p:nvPr/>
        </p:nvSpPr>
        <p:spPr>
          <a:xfrm>
            <a:off x="1977723" y="5451439"/>
            <a:ext cx="13447208" cy="7484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025" i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“The plan of this paper is as follows. Section II describes the current arrangements… In Section III a theoretical model is constructed… Finally, Section V offers some suggestions…”</a:t>
            </a:r>
            <a:endParaRPr lang="en-US" sz="2025" dirty="0"/>
          </a:p>
        </p:txBody>
      </p:sp>
      <p:sp>
        <p:nvSpPr>
          <p:cNvPr id="9" name="Text 7"/>
          <p:cNvSpPr/>
          <p:nvPr/>
        </p:nvSpPr>
        <p:spPr>
          <a:xfrm>
            <a:off x="1977723" y="6376879"/>
            <a:ext cx="14798206" cy="39237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— Swales &amp; Feak, p. 361 (student example)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524000" y="7283513"/>
            <a:ext cx="15697200" cy="4239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If you can write the outline, you know the </a:t>
            </a:r>
            <a:pPr algn="l" indent="0" marL="0">
              <a:lnSpc>
                <a:spcPct val="150000"/>
              </a:lnSpc>
              <a:buNone/>
            </a:pPr>
            <a:r>
              <a:rPr lang="en-US" sz="2025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shape</a:t>
            </a:r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. The draft fills it in.</a:t>
            </a:r>
            <a:endParaRPr lang="en-US" sz="2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3111928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3483322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Explore your controlling idea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4378591"/>
            <a:ext cx="15697200" cy="48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Before you draft, </a:t>
            </a:r>
            <a:pPr algn="l" indent="0" marL="0">
              <a:lnSpc>
                <a:spcPct val="155000"/>
              </a:lnSpc>
              <a:buNone/>
            </a:pPr>
            <a:r>
              <a:rPr lang="en-US" sz="2250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focus the thesis </a:t>
            </a:r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by asking yourself questions.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524000" y="4992913"/>
            <a:ext cx="15697200" cy="4809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225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We collect these from three sources you have already read.</a:t>
            </a:r>
            <a:endParaRPr lang="en-US" sz="2250" dirty="0"/>
          </a:p>
        </p:txBody>
      </p:sp>
      <p:sp>
        <p:nvSpPr>
          <p:cNvPr id="6" name="Shape 4"/>
          <p:cNvSpPr/>
          <p:nvPr/>
        </p:nvSpPr>
        <p:spPr>
          <a:xfrm>
            <a:off x="1524000" y="5740571"/>
            <a:ext cx="15240000" cy="1434433"/>
          </a:xfrm>
          <a:prstGeom prst="roundRect">
            <a:avLst>
              <a:gd name="adj" fmla="val 3984"/>
            </a:avLst>
          </a:prstGeom>
          <a:solidFill>
            <a:srgbClr val="F8FAFC"/>
          </a:solidFill>
          <a:ln/>
        </p:spPr>
      </p:sp>
      <p:sp>
        <p:nvSpPr>
          <p:cNvPr id="7" name="Shape 5"/>
          <p:cNvSpPr/>
          <p:nvPr/>
        </p:nvSpPr>
        <p:spPr>
          <a:xfrm>
            <a:off x="1524000" y="7166345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8" name="Shape 6"/>
          <p:cNvSpPr/>
          <p:nvPr/>
        </p:nvSpPr>
        <p:spPr>
          <a:xfrm>
            <a:off x="1524000" y="5740571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9" name="Shape 7"/>
          <p:cNvSpPr/>
          <p:nvPr/>
        </p:nvSpPr>
        <p:spPr>
          <a:xfrm>
            <a:off x="1524000" y="5740571"/>
            <a:ext cx="34636" cy="1434433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0" name="Shape 8"/>
          <p:cNvSpPr/>
          <p:nvPr/>
        </p:nvSpPr>
        <p:spPr>
          <a:xfrm>
            <a:off x="16755341" y="5740571"/>
            <a:ext cx="9525" cy="1434433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1" name="Text 9"/>
          <p:cNvSpPr/>
          <p:nvPr/>
        </p:nvSpPr>
        <p:spPr>
          <a:xfrm>
            <a:off x="1901536" y="6015930"/>
            <a:ext cx="14968105" cy="9218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2175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The aim: move from a </a:t>
            </a:r>
            <a:pPr algn="l" indent="0" marL="0">
              <a:lnSpc>
                <a:spcPct val="160000"/>
              </a:lnSpc>
              <a:buNone/>
            </a:pPr>
            <a:r>
              <a:rPr lang="en-US" sz="2175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topic </a:t>
            </a:r>
            <a:pPr algn="l" indent="0" marL="0">
              <a:lnSpc>
                <a:spcPct val="160000"/>
              </a:lnSpc>
              <a:buNone/>
            </a:pPr>
            <a:r>
              <a:rPr lang="en-US" sz="2175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(eg “sugar”) to a </a:t>
            </a:r>
            <a:pPr algn="l" indent="0" marL="0">
              <a:lnSpc>
                <a:spcPct val="160000"/>
              </a:lnSpc>
              <a:buNone/>
            </a:pPr>
            <a:r>
              <a:rPr lang="en-US" sz="2175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single, arguable issue </a:t>
            </a:r>
            <a:pPr algn="l" indent="0" marL="0">
              <a:lnSpc>
                <a:spcPct val="160000"/>
              </a:lnSpc>
              <a:buNone/>
            </a:pPr>
            <a:r>
              <a:rPr lang="en-US" sz="2175" dirty="0">
                <a:solidFill>
                  <a:srgbClr val="000099"/>
                </a:solidFill>
                <a:highlight>
                  <a:srgbClr val="F8FAFC"/>
                </a:highlight>
                <a:latin typeface="Verdana" pitchFamily="34" charset="0"/>
                <a:ea typeface="Verdana" pitchFamily="34" charset="-122"/>
                <a:cs typeface="Verdana" pitchFamily="34" charset="-120"/>
              </a:rPr>
              <a:t>(eg “over-consumption of refined sugar harms college students”).</a:t>
            </a:r>
            <a:endParaRPr lang="en-US" sz="21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24000" y="1773625"/>
            <a:ext cx="533346" cy="28548"/>
          </a:xfrm>
          <a:prstGeom prst="roundRect">
            <a:avLst>
              <a:gd name="adj" fmla="val 50000"/>
            </a:avLst>
          </a:prstGeom>
          <a:solidFill>
            <a:srgbClr val="2563EB"/>
          </a:solidFill>
          <a:ln/>
        </p:spPr>
      </p:sp>
      <p:sp>
        <p:nvSpPr>
          <p:cNvPr id="3" name="Text 1"/>
          <p:cNvSpPr/>
          <p:nvPr/>
        </p:nvSpPr>
        <p:spPr>
          <a:xfrm>
            <a:off x="1524000" y="2145019"/>
            <a:ext cx="15697200" cy="6666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500" b="1" spc="-90" kern="0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Questions — from Swales &amp; Feak (CARS)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524000" y="2906951"/>
            <a:ext cx="15697200" cy="4381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Probe the move you are making for your reader:</a:t>
            </a:r>
            <a:endParaRPr lang="en-US" sz="2100" dirty="0"/>
          </a:p>
        </p:txBody>
      </p:sp>
      <p:sp>
        <p:nvSpPr>
          <p:cNvPr id="5" name="Shape 3"/>
          <p:cNvSpPr/>
          <p:nvPr/>
        </p:nvSpPr>
        <p:spPr>
          <a:xfrm>
            <a:off x="1524000" y="3592711"/>
            <a:ext cx="15240000" cy="1177975"/>
          </a:xfrm>
          <a:prstGeom prst="roundRect">
            <a:avLst>
              <a:gd name="adj" fmla="val 4852"/>
            </a:avLst>
          </a:prstGeom>
          <a:solidFill>
            <a:srgbClr val="F8FAFC"/>
          </a:solidFill>
          <a:ln/>
        </p:spPr>
      </p:sp>
      <p:sp>
        <p:nvSpPr>
          <p:cNvPr id="6" name="Shape 4"/>
          <p:cNvSpPr/>
          <p:nvPr/>
        </p:nvSpPr>
        <p:spPr>
          <a:xfrm>
            <a:off x="1524000" y="4762026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7" name="Shape 5"/>
          <p:cNvSpPr/>
          <p:nvPr/>
        </p:nvSpPr>
        <p:spPr>
          <a:xfrm>
            <a:off x="1524000" y="3592711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8" name="Shape 6"/>
          <p:cNvSpPr/>
          <p:nvPr/>
        </p:nvSpPr>
        <p:spPr>
          <a:xfrm>
            <a:off x="1524000" y="3592711"/>
            <a:ext cx="34636" cy="1177975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9" name="Shape 7"/>
          <p:cNvSpPr/>
          <p:nvPr/>
        </p:nvSpPr>
        <p:spPr>
          <a:xfrm>
            <a:off x="16755341" y="3592711"/>
            <a:ext cx="9525" cy="117797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0" name="Text 8"/>
          <p:cNvSpPr/>
          <p:nvPr/>
        </p:nvSpPr>
        <p:spPr>
          <a:xfrm>
            <a:off x="1863396" y="3810879"/>
            <a:ext cx="15024801" cy="3844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Centrality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863396" y="4195329"/>
            <a:ext cx="15024801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Why does this topic matter? (Move 1)</a:t>
            </a:r>
            <a:endParaRPr lang="en-US" sz="1875" dirty="0"/>
          </a:p>
        </p:txBody>
      </p:sp>
      <p:sp>
        <p:nvSpPr>
          <p:cNvPr id="12" name="Shape 10"/>
          <p:cNvSpPr/>
          <p:nvPr/>
        </p:nvSpPr>
        <p:spPr>
          <a:xfrm>
            <a:off x="1524000" y="4942108"/>
            <a:ext cx="15240000" cy="1177975"/>
          </a:xfrm>
          <a:prstGeom prst="roundRect">
            <a:avLst>
              <a:gd name="adj" fmla="val 4852"/>
            </a:avLst>
          </a:prstGeom>
          <a:solidFill>
            <a:srgbClr val="F8FAFC"/>
          </a:solidFill>
          <a:ln/>
        </p:spPr>
      </p:sp>
      <p:sp>
        <p:nvSpPr>
          <p:cNvPr id="13" name="Shape 11"/>
          <p:cNvSpPr/>
          <p:nvPr/>
        </p:nvSpPr>
        <p:spPr>
          <a:xfrm>
            <a:off x="1524000" y="6111424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4" name="Shape 12"/>
          <p:cNvSpPr/>
          <p:nvPr/>
        </p:nvSpPr>
        <p:spPr>
          <a:xfrm>
            <a:off x="1524000" y="4942108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5" name="Shape 13"/>
          <p:cNvSpPr/>
          <p:nvPr/>
        </p:nvSpPr>
        <p:spPr>
          <a:xfrm>
            <a:off x="1524000" y="4942108"/>
            <a:ext cx="34636" cy="1177975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16" name="Shape 14"/>
          <p:cNvSpPr/>
          <p:nvPr/>
        </p:nvSpPr>
        <p:spPr>
          <a:xfrm>
            <a:off x="16755341" y="4942108"/>
            <a:ext cx="9525" cy="117797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17" name="Text 15"/>
          <p:cNvSpPr/>
          <p:nvPr/>
        </p:nvSpPr>
        <p:spPr>
          <a:xfrm>
            <a:off x="1863396" y="5160277"/>
            <a:ext cx="15024801" cy="3844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The gap</a:t>
            </a:r>
            <a:endParaRPr lang="en-US" sz="2250" dirty="0"/>
          </a:p>
        </p:txBody>
      </p:sp>
      <p:sp>
        <p:nvSpPr>
          <p:cNvPr id="18" name="Text 16"/>
          <p:cNvSpPr/>
          <p:nvPr/>
        </p:nvSpPr>
        <p:spPr>
          <a:xfrm>
            <a:off x="1863396" y="5544727"/>
            <a:ext cx="15024801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What is missing or unresolved in what has been said? (Move 2)</a:t>
            </a:r>
            <a:endParaRPr lang="en-US" sz="1875" dirty="0"/>
          </a:p>
        </p:txBody>
      </p:sp>
      <p:sp>
        <p:nvSpPr>
          <p:cNvPr id="19" name="Shape 17"/>
          <p:cNvSpPr/>
          <p:nvPr/>
        </p:nvSpPr>
        <p:spPr>
          <a:xfrm>
            <a:off x="1524000" y="6291506"/>
            <a:ext cx="15240000" cy="1177975"/>
          </a:xfrm>
          <a:prstGeom prst="roundRect">
            <a:avLst>
              <a:gd name="adj" fmla="val 4852"/>
            </a:avLst>
          </a:prstGeom>
          <a:solidFill>
            <a:srgbClr val="F8FAFC"/>
          </a:solidFill>
          <a:ln/>
        </p:spPr>
      </p:sp>
      <p:sp>
        <p:nvSpPr>
          <p:cNvPr id="20" name="Shape 18"/>
          <p:cNvSpPr/>
          <p:nvPr/>
        </p:nvSpPr>
        <p:spPr>
          <a:xfrm>
            <a:off x="1524000" y="7460822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1" name="Shape 19"/>
          <p:cNvSpPr/>
          <p:nvPr/>
        </p:nvSpPr>
        <p:spPr>
          <a:xfrm>
            <a:off x="1524000" y="6291506"/>
            <a:ext cx="15240000" cy="952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2" name="Shape 20"/>
          <p:cNvSpPr/>
          <p:nvPr/>
        </p:nvSpPr>
        <p:spPr>
          <a:xfrm>
            <a:off x="1524000" y="6291506"/>
            <a:ext cx="34636" cy="1177975"/>
          </a:xfrm>
          <a:prstGeom prst="rect">
            <a:avLst/>
          </a:prstGeom>
          <a:solidFill>
            <a:srgbClr val="2563EB"/>
          </a:solidFill>
          <a:ln/>
        </p:spPr>
      </p:sp>
      <p:sp>
        <p:nvSpPr>
          <p:cNvPr id="23" name="Shape 21"/>
          <p:cNvSpPr/>
          <p:nvPr/>
        </p:nvSpPr>
        <p:spPr>
          <a:xfrm>
            <a:off x="16755341" y="6291506"/>
            <a:ext cx="9525" cy="1177975"/>
          </a:xfrm>
          <a:prstGeom prst="rect">
            <a:avLst/>
          </a:prstGeom>
          <a:solidFill>
            <a:srgbClr val="BFDBFE"/>
          </a:solidFill>
          <a:ln/>
        </p:spPr>
      </p:sp>
      <p:sp>
        <p:nvSpPr>
          <p:cNvPr id="24" name="Text 22"/>
          <p:cNvSpPr/>
          <p:nvPr/>
        </p:nvSpPr>
        <p:spPr>
          <a:xfrm>
            <a:off x="1863396" y="6509674"/>
            <a:ext cx="15024801" cy="3844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2563EB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Your contribution</a:t>
            </a:r>
            <a:endParaRPr lang="en-US" sz="2250" dirty="0"/>
          </a:p>
        </p:txBody>
      </p:sp>
      <p:sp>
        <p:nvSpPr>
          <p:cNvPr id="25" name="Text 23"/>
          <p:cNvSpPr/>
          <p:nvPr/>
        </p:nvSpPr>
        <p:spPr>
          <a:xfrm>
            <a:off x="1863396" y="6894125"/>
            <a:ext cx="15024801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What will </a:t>
            </a:r>
            <a:pPr algn="l" indent="0" marL="0">
              <a:lnSpc>
                <a:spcPct val="150000"/>
              </a:lnSpc>
              <a:buNone/>
            </a:pPr>
            <a:r>
              <a:rPr lang="en-US" sz="1875" i="1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you </a:t>
            </a:r>
            <a:pPr algn="l" indent="0" marL="0">
              <a:lnSpc>
                <a:spcPct val="150000"/>
              </a:lnSpc>
              <a:buNone/>
            </a:pPr>
            <a:r>
              <a:rPr lang="en-US" sz="1875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add? (Move 3)</a:t>
            </a:r>
            <a:endParaRPr lang="en-US" sz="1875" dirty="0"/>
          </a:p>
        </p:txBody>
      </p:sp>
      <p:sp>
        <p:nvSpPr>
          <p:cNvPr id="26" name="Text 24"/>
          <p:cNvSpPr/>
          <p:nvPr/>
        </p:nvSpPr>
        <p:spPr>
          <a:xfrm>
            <a:off x="1524000" y="7717076"/>
            <a:ext cx="15697200" cy="4239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A focused thesis usually answers the </a:t>
            </a:r>
            <a:pPr algn="l" indent="0" marL="0">
              <a:lnSpc>
                <a:spcPct val="150000"/>
              </a:lnSpc>
              <a:buNone/>
            </a:pPr>
            <a:r>
              <a:rPr lang="en-US" sz="2025" b="1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 xml:space="preserve">gap </a:t>
            </a:r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000099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question.</a:t>
            </a:r>
            <a:endParaRPr lang="en-US" sz="2025" dirty="0"/>
          </a:p>
        </p:txBody>
      </p:sp>
      <p:sp>
        <p:nvSpPr>
          <p:cNvPr id="27" name="Text 25"/>
          <p:cNvSpPr/>
          <p:nvPr/>
        </p:nvSpPr>
        <p:spPr>
          <a:xfrm>
            <a:off x="1524000" y="8236216"/>
            <a:ext cx="15697200" cy="31519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4A5568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Swales &amp; Feak, Unit 1 (CARS model).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2026-06-05T13:59:34Z</dcterms:created>
  <dcterms:modified xsi:type="dcterms:W3CDTF">2026-06-05T13:59:34Z</dcterms:modified>
</cp:coreProperties>
</file>