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256" d="100"/>
          <a:sy n="256" d="100"/>
        </p:scale>
        <p:origin x="2802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M Boldra" userId="9fd51b01c7290e78" providerId="LiveId" clId="{98A8C9A3-60C5-4DCA-9715-BC9C311A9C26}"/>
    <pc:docChg chg="custSel delSld modSld">
      <pc:chgData name="Paul M Boldra" userId="9fd51b01c7290e78" providerId="LiveId" clId="{98A8C9A3-60C5-4DCA-9715-BC9C311A9C26}" dt="2026-06-01T12:57:21.101" v="329" actId="2696"/>
      <pc:docMkLst>
        <pc:docMk/>
      </pc:docMkLst>
      <pc:sldChg chg="modSp del mod">
        <pc:chgData name="Paul M Boldra" userId="9fd51b01c7290e78" providerId="LiveId" clId="{98A8C9A3-60C5-4DCA-9715-BC9C311A9C26}" dt="2026-06-01T12:33:13.408" v="32" actId="2696"/>
        <pc:sldMkLst>
          <pc:docMk/>
          <pc:sldMk cId="0" sldId="258"/>
        </pc:sldMkLst>
        <pc:spChg chg="mod">
          <ac:chgData name="Paul M Boldra" userId="9fd51b01c7290e78" providerId="LiveId" clId="{98A8C9A3-60C5-4DCA-9715-BC9C311A9C26}" dt="2026-06-01T12:33:02.702" v="31" actId="6549"/>
          <ac:spMkLst>
            <pc:docMk/>
            <pc:sldMk cId="0" sldId="258"/>
            <ac:spMk id="10" creationId="{00000000-0000-0000-0000-000000000000}"/>
          </ac:spMkLst>
        </pc:spChg>
      </pc:sldChg>
      <pc:sldChg chg="delSp modSp mod">
        <pc:chgData name="Paul M Boldra" userId="9fd51b01c7290e78" providerId="LiveId" clId="{98A8C9A3-60C5-4DCA-9715-BC9C311A9C26}" dt="2026-06-01T12:34:28.552" v="138" actId="478"/>
        <pc:sldMkLst>
          <pc:docMk/>
          <pc:sldMk cId="0" sldId="261"/>
        </pc:sldMkLst>
        <pc:spChg chg="mod">
          <ac:chgData name="Paul M Boldra" userId="9fd51b01c7290e78" providerId="LiveId" clId="{98A8C9A3-60C5-4DCA-9715-BC9C311A9C26}" dt="2026-06-01T12:33:50.488" v="83" actId="20577"/>
          <ac:spMkLst>
            <pc:docMk/>
            <pc:sldMk cId="0" sldId="261"/>
            <ac:spMk id="10" creationId="{00000000-0000-0000-0000-000000000000}"/>
          </ac:spMkLst>
        </pc:spChg>
        <pc:spChg chg="mod">
          <ac:chgData name="Paul M Boldra" userId="9fd51b01c7290e78" providerId="LiveId" clId="{98A8C9A3-60C5-4DCA-9715-BC9C311A9C26}" dt="2026-06-01T12:34:08.743" v="131" actId="20577"/>
          <ac:spMkLst>
            <pc:docMk/>
            <pc:sldMk cId="0" sldId="261"/>
            <ac:spMk id="12" creationId="{00000000-0000-0000-0000-000000000000}"/>
          </ac:spMkLst>
        </pc:spChg>
        <pc:spChg chg="del">
          <ac:chgData name="Paul M Boldra" userId="9fd51b01c7290e78" providerId="LiveId" clId="{98A8C9A3-60C5-4DCA-9715-BC9C311A9C26}" dt="2026-06-01T12:34:25.090" v="136" actId="478"/>
          <ac:spMkLst>
            <pc:docMk/>
            <pc:sldMk cId="0" sldId="261"/>
            <ac:spMk id="13" creationId="{00000000-0000-0000-0000-000000000000}"/>
          </ac:spMkLst>
        </pc:spChg>
        <pc:spChg chg="del mod">
          <ac:chgData name="Paul M Boldra" userId="9fd51b01c7290e78" providerId="LiveId" clId="{98A8C9A3-60C5-4DCA-9715-BC9C311A9C26}" dt="2026-06-01T12:34:28.552" v="138" actId="478"/>
          <ac:spMkLst>
            <pc:docMk/>
            <pc:sldMk cId="0" sldId="261"/>
            <ac:spMk id="14" creationId="{00000000-0000-0000-0000-000000000000}"/>
          </ac:spMkLst>
        </pc:spChg>
      </pc:sldChg>
      <pc:sldChg chg="modSp mod">
        <pc:chgData name="Paul M Boldra" userId="9fd51b01c7290e78" providerId="LiveId" clId="{98A8C9A3-60C5-4DCA-9715-BC9C311A9C26}" dt="2026-06-01T12:35:19.120" v="252" actId="6549"/>
        <pc:sldMkLst>
          <pc:docMk/>
          <pc:sldMk cId="0" sldId="262"/>
        </pc:sldMkLst>
        <pc:spChg chg="mod">
          <ac:chgData name="Paul M Boldra" userId="9fd51b01c7290e78" providerId="LiveId" clId="{98A8C9A3-60C5-4DCA-9715-BC9C311A9C26}" dt="2026-06-01T12:34:53.910" v="177" actId="20577"/>
          <ac:spMkLst>
            <pc:docMk/>
            <pc:sldMk cId="0" sldId="262"/>
            <ac:spMk id="9" creationId="{00000000-0000-0000-0000-000000000000}"/>
          </ac:spMkLst>
        </pc:spChg>
        <pc:spChg chg="mod">
          <ac:chgData name="Paul M Boldra" userId="9fd51b01c7290e78" providerId="LiveId" clId="{98A8C9A3-60C5-4DCA-9715-BC9C311A9C26}" dt="2026-06-01T12:35:02.566" v="190" actId="20577"/>
          <ac:spMkLst>
            <pc:docMk/>
            <pc:sldMk cId="0" sldId="262"/>
            <ac:spMk id="10" creationId="{00000000-0000-0000-0000-000000000000}"/>
          </ac:spMkLst>
        </pc:spChg>
        <pc:spChg chg="mod">
          <ac:chgData name="Paul M Boldra" userId="9fd51b01c7290e78" providerId="LiveId" clId="{98A8C9A3-60C5-4DCA-9715-BC9C311A9C26}" dt="2026-06-01T12:35:19.120" v="252" actId="6549"/>
          <ac:spMkLst>
            <pc:docMk/>
            <pc:sldMk cId="0" sldId="262"/>
            <ac:spMk id="11" creationId="{00000000-0000-0000-0000-000000000000}"/>
          </ac:spMkLst>
        </pc:spChg>
      </pc:sldChg>
      <pc:sldChg chg="delSp modSp mod">
        <pc:chgData name="Paul M Boldra" userId="9fd51b01c7290e78" providerId="LiveId" clId="{98A8C9A3-60C5-4DCA-9715-BC9C311A9C26}" dt="2026-06-01T12:35:52.530" v="256" actId="478"/>
        <pc:sldMkLst>
          <pc:docMk/>
          <pc:sldMk cId="0" sldId="263"/>
        </pc:sldMkLst>
        <pc:spChg chg="del">
          <ac:chgData name="Paul M Boldra" userId="9fd51b01c7290e78" providerId="LiveId" clId="{98A8C9A3-60C5-4DCA-9715-BC9C311A9C26}" dt="2026-06-01T12:35:47.246" v="253" actId="478"/>
          <ac:spMkLst>
            <pc:docMk/>
            <pc:sldMk cId="0" sldId="263"/>
            <ac:spMk id="12" creationId="{00000000-0000-0000-0000-000000000000}"/>
          </ac:spMkLst>
        </pc:spChg>
        <pc:spChg chg="del mod">
          <ac:chgData name="Paul M Boldra" userId="9fd51b01c7290e78" providerId="LiveId" clId="{98A8C9A3-60C5-4DCA-9715-BC9C311A9C26}" dt="2026-06-01T12:35:52.530" v="256" actId="478"/>
          <ac:spMkLst>
            <pc:docMk/>
            <pc:sldMk cId="0" sldId="263"/>
            <ac:spMk id="13" creationId="{00000000-0000-0000-0000-000000000000}"/>
          </ac:spMkLst>
        </pc:spChg>
      </pc:sldChg>
      <pc:sldChg chg="delSp modSp del mod">
        <pc:chgData name="Paul M Boldra" userId="9fd51b01c7290e78" providerId="LiveId" clId="{98A8C9A3-60C5-4DCA-9715-BC9C311A9C26}" dt="2026-06-01T12:57:21.101" v="329" actId="2696"/>
        <pc:sldMkLst>
          <pc:docMk/>
          <pc:sldMk cId="0" sldId="265"/>
        </pc:sldMkLst>
        <pc:spChg chg="mod">
          <ac:chgData name="Paul M Boldra" userId="9fd51b01c7290e78" providerId="LiveId" clId="{98A8C9A3-60C5-4DCA-9715-BC9C311A9C26}" dt="2026-06-01T12:49:43.961" v="328" actId="20577"/>
          <ac:spMkLst>
            <pc:docMk/>
            <pc:sldMk cId="0" sldId="265"/>
            <ac:spMk id="9" creationId="{00000000-0000-0000-0000-000000000000}"/>
          </ac:spMkLst>
        </pc:spChg>
        <pc:spChg chg="del">
          <ac:chgData name="Paul M Boldra" userId="9fd51b01c7290e78" providerId="LiveId" clId="{98A8C9A3-60C5-4DCA-9715-BC9C311A9C26}" dt="2026-06-01T12:37:46.417" v="289" actId="478"/>
          <ac:spMkLst>
            <pc:docMk/>
            <pc:sldMk cId="0" sldId="265"/>
            <ac:spMk id="10" creationId="{00000000-0000-0000-0000-000000000000}"/>
          </ac:spMkLst>
        </pc:spChg>
        <pc:spChg chg="del mod">
          <ac:chgData name="Paul M Boldra" userId="9fd51b01c7290e78" providerId="LiveId" clId="{98A8C9A3-60C5-4DCA-9715-BC9C311A9C26}" dt="2026-06-01T12:37:48.816" v="291" actId="478"/>
          <ac:spMkLst>
            <pc:docMk/>
            <pc:sldMk cId="0" sldId="265"/>
            <ac:spMk id="11" creationId="{00000000-0000-0000-0000-000000000000}"/>
          </ac:spMkLst>
        </pc:spChg>
      </pc:sldChg>
      <pc:sldChg chg="del">
        <pc:chgData name="Paul M Boldra" userId="9fd51b01c7290e78" providerId="LiveId" clId="{98A8C9A3-60C5-4DCA-9715-BC9C311A9C26}" dt="2026-06-01T12:46:46.749" v="293" actId="47"/>
        <pc:sldMkLst>
          <pc:docMk/>
          <pc:sldMk cId="0" sldId="266"/>
        </pc:sldMkLst>
      </pc:sldChg>
      <pc:sldChg chg="del">
        <pc:chgData name="Paul M Boldra" userId="9fd51b01c7290e78" providerId="LiveId" clId="{98A8C9A3-60C5-4DCA-9715-BC9C311A9C26}" dt="2026-06-01T12:46:40.202" v="292" actId="47"/>
        <pc:sldMkLst>
          <pc:docMk/>
          <pc:sldMk cId="0" sldId="267"/>
        </pc:sldMkLst>
      </pc:sldChg>
      <pc:sldChg chg="del">
        <pc:chgData name="Paul M Boldra" userId="9fd51b01c7290e78" providerId="LiveId" clId="{98A8C9A3-60C5-4DCA-9715-BC9C311A9C26}" dt="2026-06-01T12:46:40.202" v="292" actId="47"/>
        <pc:sldMkLst>
          <pc:docMk/>
          <pc:sldMk cId="0" sldId="268"/>
        </pc:sldMkLst>
      </pc:sldChg>
      <pc:sldChg chg="del">
        <pc:chgData name="Paul M Boldra" userId="9fd51b01c7290e78" providerId="LiveId" clId="{98A8C9A3-60C5-4DCA-9715-BC9C311A9C26}" dt="2026-06-01T12:46:40.202" v="292" actId="47"/>
        <pc:sldMkLst>
          <pc:docMk/>
          <pc:sldMk cId="0" sldId="269"/>
        </pc:sldMkLst>
      </pc:sldChg>
      <pc:sldChg chg="del">
        <pc:chgData name="Paul M Boldra" userId="9fd51b01c7290e78" providerId="LiveId" clId="{98A8C9A3-60C5-4DCA-9715-BC9C311A9C26}" dt="2026-06-01T12:46:40.202" v="292" actId="47"/>
        <pc:sldMkLst>
          <pc:docMk/>
          <pc:sldMk cId="0" sldId="270"/>
        </pc:sldMkLst>
      </pc:sldChg>
      <pc:sldChg chg="del">
        <pc:chgData name="Paul M Boldra" userId="9fd51b01c7290e78" providerId="LiveId" clId="{98A8C9A3-60C5-4DCA-9715-BC9C311A9C26}" dt="2026-06-01T12:46:40.202" v="292" actId="47"/>
        <pc:sldMkLst>
          <pc:docMk/>
          <pc:sldMk cId="0" sldId="271"/>
        </pc:sldMkLst>
      </pc:sldChg>
      <pc:sldChg chg="del">
        <pc:chgData name="Paul M Boldra" userId="9fd51b01c7290e78" providerId="LiveId" clId="{98A8C9A3-60C5-4DCA-9715-BC9C311A9C26}" dt="2026-06-01T12:46:46.749" v="293" actId="47"/>
        <pc:sldMkLst>
          <pc:docMk/>
          <pc:sldMk cId="0" sldId="272"/>
        </pc:sldMkLst>
      </pc:sldChg>
      <pc:sldChg chg="del">
        <pc:chgData name="Paul M Boldra" userId="9fd51b01c7290e78" providerId="LiveId" clId="{98A8C9A3-60C5-4DCA-9715-BC9C311A9C26}" dt="2026-06-01T12:46:46.749" v="293" actId="47"/>
        <pc:sldMkLst>
          <pc:docMk/>
          <pc:sldMk cId="0" sldId="273"/>
        </pc:sldMkLst>
      </pc:sldChg>
      <pc:sldChg chg="del">
        <pc:chgData name="Paul M Boldra" userId="9fd51b01c7290e78" providerId="LiveId" clId="{98A8C9A3-60C5-4DCA-9715-BC9C311A9C26}" dt="2026-06-01T12:46:46.749" v="293" actId="47"/>
        <pc:sldMkLst>
          <pc:docMk/>
          <pc:sldMk cId="0" sldId="274"/>
        </pc:sldMkLst>
      </pc:sldChg>
      <pc:sldChg chg="del">
        <pc:chgData name="Paul M Boldra" userId="9fd51b01c7290e78" providerId="LiveId" clId="{98A8C9A3-60C5-4DCA-9715-BC9C311A9C26}" dt="2026-06-01T12:46:46.749" v="293" actId="47"/>
        <pc:sldMkLst>
          <pc:docMk/>
          <pc:sldMk cId="0" sldId="275"/>
        </pc:sldMkLst>
      </pc:sldChg>
      <pc:sldChg chg="del">
        <pc:chgData name="Paul M Boldra" userId="9fd51b01c7290e78" providerId="LiveId" clId="{98A8C9A3-60C5-4DCA-9715-BC9C311A9C26}" dt="2026-06-01T12:46:46.749" v="293" actId="47"/>
        <pc:sldMkLst>
          <pc:docMk/>
          <pc:sldMk cId="0" sldId="276"/>
        </pc:sldMkLst>
      </pc:sldChg>
      <pc:sldChg chg="del">
        <pc:chgData name="Paul M Boldra" userId="9fd51b01c7290e78" providerId="LiveId" clId="{98A8C9A3-60C5-4DCA-9715-BC9C311A9C26}" dt="2026-06-01T12:46:46.749" v="293" actId="47"/>
        <pc:sldMkLst>
          <pc:docMk/>
          <pc:sldMk cId="0" sldId="277"/>
        </pc:sldMkLst>
      </pc:sldChg>
      <pc:sldChg chg="del">
        <pc:chgData name="Paul M Boldra" userId="9fd51b01c7290e78" providerId="LiveId" clId="{98A8C9A3-60C5-4DCA-9715-BC9C311A9C26}" dt="2026-06-01T12:46:51.102" v="294" actId="47"/>
        <pc:sldMkLst>
          <pc:docMk/>
          <pc:sldMk cId="0" sldId="27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2281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37160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Lesson 6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40080" y="20116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Audience, style and flow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297180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AACCFF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Monday 1 June 2026 · 16:15–17:45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99AADD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Writing and Reviewing with AI · SoSe 2026 · ZSL Heidelberg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320040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00099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Where we got to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11480" y="868680"/>
            <a:ext cx="8321040" cy="18288"/>
          </a:xfrm>
          <a:prstGeom prst="rect">
            <a:avLst/>
          </a:prstGeom>
          <a:solidFill>
            <a:srgbClr val="BFDBFE"/>
          </a:solidFill>
          <a:ln w="12700">
            <a:solidFill>
              <a:srgbClr val="BFDBFE"/>
            </a:solidFill>
            <a:prstDash val="solid"/>
          </a:ln>
        </p:spPr>
        <p:txBody>
          <a:bodyPr/>
          <a:lstStyle/>
          <a:p>
            <a:endParaRPr lang="LID4096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256032"/>
          </a:xfrm>
          <a:prstGeom prst="rect">
            <a:avLst/>
          </a:prstGeom>
          <a:solidFill>
            <a:srgbClr val="000099"/>
          </a:solidFill>
          <a:ln w="12700">
            <a:solidFill>
              <a:srgbClr val="000099"/>
            </a:solidFill>
            <a:prstDash val="solid"/>
          </a:ln>
        </p:spPr>
        <p:txBody>
          <a:bodyPr/>
          <a:lstStyle/>
          <a:p>
            <a:endParaRPr lang="LID4096"/>
          </a:p>
        </p:txBody>
      </p:sp>
      <p:sp>
        <p:nvSpPr>
          <p:cNvPr id="5" name="Text 3"/>
          <p:cNvSpPr/>
          <p:nvPr/>
        </p:nvSpPr>
        <p:spPr>
          <a:xfrm>
            <a:off x="137160" y="0"/>
            <a:ext cx="8869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L06 - Audience, style and flow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00099"/>
          </a:solidFill>
          <a:ln w="12700">
            <a:solidFill>
              <a:srgbClr val="000099"/>
            </a:solidFill>
            <a:prstDash val="solid"/>
          </a:ln>
        </p:spPr>
        <p:txBody>
          <a:bodyPr/>
          <a:lstStyle/>
          <a:p>
            <a:endParaRPr lang="LID4096"/>
          </a:p>
        </p:txBody>
      </p:sp>
      <p:sp>
        <p:nvSpPr>
          <p:cNvPr id="7" name="Text 5"/>
          <p:cNvSpPr/>
          <p:nvPr/>
        </p:nvSpPr>
        <p:spPr>
          <a:xfrm>
            <a:off x="137160" y="4892040"/>
            <a:ext cx="777240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Writing and Reviewing with AI · SoSe 2026 · ZSL Heidelberg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8595360" y="4892040"/>
            <a:ext cx="45720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2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457200" y="100584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0099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L01  </a:t>
            </a:r>
            <a:r>
              <a:rPr lang="en-US" sz="1300" dirty="0">
                <a:solidFill>
                  <a:srgbClr val="000066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What an LLM is. Prompts, tokens, context windows.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1408176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0099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L02  </a:t>
            </a:r>
            <a:r>
              <a:rPr lang="en-US" sz="1300" dirty="0">
                <a:solidFill>
                  <a:srgbClr val="000066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Plagiarism, paraphrase, voice. Citation styles.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810512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0099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L03  </a:t>
            </a:r>
            <a:r>
              <a:rPr lang="en-US" sz="1300" dirty="0">
                <a:solidFill>
                  <a:srgbClr val="000066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Genres. Topics and controlling ideas.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57200" y="2212848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0099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L04  </a:t>
            </a:r>
            <a:r>
              <a:rPr lang="en-US" sz="1300" dirty="0">
                <a:solidFill>
                  <a:srgbClr val="000066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Macro structure — IBC, IMRaD, CARS.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57200" y="2615184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0099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L05  </a:t>
            </a:r>
            <a:r>
              <a:rPr lang="en-US" sz="1300" dirty="0">
                <a:solidFill>
                  <a:srgbClr val="000066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Revision with AI.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7200" y="3017520"/>
            <a:ext cx="1371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0099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Today (L06):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920240" y="3017520"/>
            <a:ext cx="67665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00066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Demos. Then audience, style, and flow.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7200" y="3474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4A4A8A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Assignment 2 feedback today.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320040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00099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Today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11480" y="868680"/>
            <a:ext cx="8321040" cy="18288"/>
          </a:xfrm>
          <a:prstGeom prst="rect">
            <a:avLst/>
          </a:prstGeom>
          <a:solidFill>
            <a:srgbClr val="BFDBFE"/>
          </a:solidFill>
          <a:ln w="12700">
            <a:solidFill>
              <a:srgbClr val="BFDBFE"/>
            </a:solidFill>
            <a:prstDash val="solid"/>
          </a:ln>
        </p:spPr>
        <p:txBody>
          <a:bodyPr/>
          <a:lstStyle/>
          <a:p>
            <a:endParaRPr lang="LID4096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256032"/>
          </a:xfrm>
          <a:prstGeom prst="rect">
            <a:avLst/>
          </a:prstGeom>
          <a:solidFill>
            <a:srgbClr val="000099"/>
          </a:solidFill>
          <a:ln w="12700">
            <a:solidFill>
              <a:srgbClr val="000099"/>
            </a:solidFill>
            <a:prstDash val="solid"/>
          </a:ln>
        </p:spPr>
        <p:txBody>
          <a:bodyPr/>
          <a:lstStyle/>
          <a:p>
            <a:endParaRPr lang="LID4096"/>
          </a:p>
        </p:txBody>
      </p:sp>
      <p:sp>
        <p:nvSpPr>
          <p:cNvPr id="5" name="Text 3"/>
          <p:cNvSpPr/>
          <p:nvPr/>
        </p:nvSpPr>
        <p:spPr>
          <a:xfrm>
            <a:off x="137160" y="0"/>
            <a:ext cx="8869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L06 - Audience, style and flow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00099"/>
          </a:solidFill>
          <a:ln w="12700">
            <a:solidFill>
              <a:srgbClr val="000099"/>
            </a:solidFill>
            <a:prstDash val="solid"/>
          </a:ln>
        </p:spPr>
        <p:txBody>
          <a:bodyPr/>
          <a:lstStyle/>
          <a:p>
            <a:endParaRPr lang="LID4096"/>
          </a:p>
        </p:txBody>
      </p:sp>
      <p:sp>
        <p:nvSpPr>
          <p:cNvPr id="7" name="Text 5"/>
          <p:cNvSpPr/>
          <p:nvPr/>
        </p:nvSpPr>
        <p:spPr>
          <a:xfrm>
            <a:off x="137160" y="4892040"/>
            <a:ext cx="777240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Writing and Reviewing with AI · SoSe 2026 · ZSL Heidelberg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8595360" y="4892040"/>
            <a:ext cx="45720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4</a:t>
            </a:r>
            <a:endParaRPr lang="en-US" sz="750" dirty="0"/>
          </a:p>
        </p:txBody>
      </p:sp>
      <p:sp>
        <p:nvSpPr>
          <p:cNvPr id="9" name="Shape 7"/>
          <p:cNvSpPr/>
          <p:nvPr/>
        </p:nvSpPr>
        <p:spPr>
          <a:xfrm>
            <a:off x="411480" y="1051560"/>
            <a:ext cx="457200" cy="475488"/>
          </a:xfrm>
          <a:prstGeom prst="rect">
            <a:avLst/>
          </a:prstGeom>
          <a:solidFill>
            <a:srgbClr val="000099"/>
          </a:solidFill>
          <a:ln w="12700">
            <a:solidFill>
              <a:srgbClr val="000099"/>
            </a:solidFill>
            <a:prstDash val="solid"/>
          </a:ln>
        </p:spPr>
        <p:txBody>
          <a:bodyPr/>
          <a:lstStyle/>
          <a:p>
            <a:endParaRPr lang="LID4096"/>
          </a:p>
        </p:txBody>
      </p:sp>
      <p:sp>
        <p:nvSpPr>
          <p:cNvPr id="10" name="Text 8"/>
          <p:cNvSpPr/>
          <p:nvPr/>
        </p:nvSpPr>
        <p:spPr>
          <a:xfrm>
            <a:off x="411480" y="1051560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1.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05840" y="1078992"/>
            <a:ext cx="76809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00066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Assignment 2 feedback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11480" y="1737360"/>
            <a:ext cx="457200" cy="475488"/>
          </a:xfrm>
          <a:prstGeom prst="rect">
            <a:avLst/>
          </a:prstGeom>
          <a:solidFill>
            <a:srgbClr val="000099"/>
          </a:solidFill>
          <a:ln w="12700">
            <a:solidFill>
              <a:srgbClr val="000099"/>
            </a:solidFill>
            <a:prstDash val="solid"/>
          </a:ln>
        </p:spPr>
        <p:txBody>
          <a:bodyPr/>
          <a:lstStyle/>
          <a:p>
            <a:endParaRPr lang="LID4096"/>
          </a:p>
        </p:txBody>
      </p:sp>
      <p:sp>
        <p:nvSpPr>
          <p:cNvPr id="13" name="Text 11"/>
          <p:cNvSpPr/>
          <p:nvPr/>
        </p:nvSpPr>
        <p:spPr>
          <a:xfrm>
            <a:off x="411480" y="1737360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2.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05840" y="1764792"/>
            <a:ext cx="76809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00066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Demos: NotebookLM, skill files, Cowork, temperature/seed, censorship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11480" y="2423160"/>
            <a:ext cx="457200" cy="475488"/>
          </a:xfrm>
          <a:prstGeom prst="rect">
            <a:avLst/>
          </a:prstGeom>
          <a:solidFill>
            <a:srgbClr val="000099"/>
          </a:solidFill>
          <a:ln w="12700">
            <a:solidFill>
              <a:srgbClr val="000099"/>
            </a:solidFill>
            <a:prstDash val="solid"/>
          </a:ln>
        </p:spPr>
        <p:txBody>
          <a:bodyPr/>
          <a:lstStyle/>
          <a:p>
            <a:endParaRPr lang="LID4096"/>
          </a:p>
        </p:txBody>
      </p:sp>
      <p:sp>
        <p:nvSpPr>
          <p:cNvPr id="16" name="Text 14"/>
          <p:cNvSpPr/>
          <p:nvPr/>
        </p:nvSpPr>
        <p:spPr>
          <a:xfrm>
            <a:off x="411480" y="2423160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3.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05840" y="2450592"/>
            <a:ext cx="76809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00066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Audience, style and flow (Swales &amp; Feak Unit 1)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011680"/>
            <a:ext cx="78638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Demos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256032"/>
          </a:xfrm>
          <a:prstGeom prst="rect">
            <a:avLst/>
          </a:prstGeom>
          <a:solidFill>
            <a:srgbClr val="000099"/>
          </a:solidFill>
          <a:ln w="12700">
            <a:solidFill>
              <a:srgbClr val="000099"/>
            </a:solidFill>
            <a:prstDash val="solid"/>
          </a:ln>
        </p:spPr>
        <p:txBody>
          <a:bodyPr/>
          <a:lstStyle/>
          <a:p>
            <a:endParaRPr lang="LID4096"/>
          </a:p>
        </p:txBody>
      </p:sp>
      <p:sp>
        <p:nvSpPr>
          <p:cNvPr id="4" name="Text 2"/>
          <p:cNvSpPr/>
          <p:nvPr/>
        </p:nvSpPr>
        <p:spPr>
          <a:xfrm>
            <a:off x="137160" y="0"/>
            <a:ext cx="8869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L06 - Audience, style and flow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00099"/>
          </a:solidFill>
          <a:ln w="12700">
            <a:solidFill>
              <a:srgbClr val="000099"/>
            </a:solidFill>
            <a:prstDash val="solid"/>
          </a:ln>
        </p:spPr>
        <p:txBody>
          <a:bodyPr/>
          <a:lstStyle/>
          <a:p>
            <a:endParaRPr lang="LID4096"/>
          </a:p>
        </p:txBody>
      </p:sp>
      <p:sp>
        <p:nvSpPr>
          <p:cNvPr id="6" name="Text 4"/>
          <p:cNvSpPr/>
          <p:nvPr/>
        </p:nvSpPr>
        <p:spPr>
          <a:xfrm>
            <a:off x="137160" y="4892040"/>
            <a:ext cx="777240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Writing and Reviewing with AI · SoSe 2026 · ZSL Heidelberg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8595360" y="4892040"/>
            <a:ext cx="45720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5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320040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00099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Demo 1 — NotebookLM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11480" y="868680"/>
            <a:ext cx="8321040" cy="18288"/>
          </a:xfrm>
          <a:prstGeom prst="rect">
            <a:avLst/>
          </a:prstGeom>
          <a:solidFill>
            <a:srgbClr val="BFDBFE"/>
          </a:solidFill>
          <a:ln w="12700">
            <a:solidFill>
              <a:srgbClr val="BFDBFE"/>
            </a:solidFill>
            <a:prstDash val="solid"/>
          </a:ln>
        </p:spPr>
        <p:txBody>
          <a:bodyPr/>
          <a:lstStyle/>
          <a:p>
            <a:endParaRPr lang="LID4096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256032"/>
          </a:xfrm>
          <a:prstGeom prst="rect">
            <a:avLst/>
          </a:prstGeom>
          <a:solidFill>
            <a:srgbClr val="000099"/>
          </a:solidFill>
          <a:ln w="12700">
            <a:solidFill>
              <a:srgbClr val="000099"/>
            </a:solidFill>
            <a:prstDash val="solid"/>
          </a:ln>
        </p:spPr>
        <p:txBody>
          <a:bodyPr/>
          <a:lstStyle/>
          <a:p>
            <a:endParaRPr lang="LID4096"/>
          </a:p>
        </p:txBody>
      </p:sp>
      <p:sp>
        <p:nvSpPr>
          <p:cNvPr id="5" name="Text 3"/>
          <p:cNvSpPr/>
          <p:nvPr/>
        </p:nvSpPr>
        <p:spPr>
          <a:xfrm>
            <a:off x="137160" y="0"/>
            <a:ext cx="8869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L06 - Audience, style and flow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00099"/>
          </a:solidFill>
          <a:ln w="12700">
            <a:solidFill>
              <a:srgbClr val="000099"/>
            </a:solidFill>
            <a:prstDash val="solid"/>
          </a:ln>
        </p:spPr>
        <p:txBody>
          <a:bodyPr/>
          <a:lstStyle/>
          <a:p>
            <a:endParaRPr lang="LID4096"/>
          </a:p>
        </p:txBody>
      </p:sp>
      <p:sp>
        <p:nvSpPr>
          <p:cNvPr id="7" name="Text 5"/>
          <p:cNvSpPr/>
          <p:nvPr/>
        </p:nvSpPr>
        <p:spPr>
          <a:xfrm>
            <a:off x="137160" y="4892040"/>
            <a:ext cx="777240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Writing and Reviewing with AI · SoSe 2026 · ZSL Heidelberg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8595360" y="4892040"/>
            <a:ext cx="45720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6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457200" y="10058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0099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What it is: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1298448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000066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Google’s project tool. Create multimedia from a pool of sources.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457200" y="19202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0099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What it’s good for: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" y="2212848"/>
            <a:ext cx="8046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000066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Summarising a set of PDFs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000066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Learning a new subject on-the-go</a:t>
            </a:r>
            <a:endParaRPr lang="en-US" sz="12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320040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00099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Demo 2 — Skill files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11480" y="868680"/>
            <a:ext cx="8321040" cy="18288"/>
          </a:xfrm>
          <a:prstGeom prst="rect">
            <a:avLst/>
          </a:prstGeom>
          <a:solidFill>
            <a:srgbClr val="BFDBFE"/>
          </a:solidFill>
          <a:ln w="12700">
            <a:solidFill>
              <a:srgbClr val="BFDBFE"/>
            </a:solidFill>
            <a:prstDash val="solid"/>
          </a:ln>
        </p:spPr>
        <p:txBody>
          <a:bodyPr/>
          <a:lstStyle/>
          <a:p>
            <a:endParaRPr lang="LID4096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256032"/>
          </a:xfrm>
          <a:prstGeom prst="rect">
            <a:avLst/>
          </a:prstGeom>
          <a:solidFill>
            <a:srgbClr val="000099"/>
          </a:solidFill>
          <a:ln w="12700">
            <a:solidFill>
              <a:srgbClr val="000099"/>
            </a:solidFill>
            <a:prstDash val="solid"/>
          </a:ln>
        </p:spPr>
        <p:txBody>
          <a:bodyPr/>
          <a:lstStyle/>
          <a:p>
            <a:endParaRPr lang="LID4096"/>
          </a:p>
        </p:txBody>
      </p:sp>
      <p:sp>
        <p:nvSpPr>
          <p:cNvPr id="5" name="Text 3"/>
          <p:cNvSpPr/>
          <p:nvPr/>
        </p:nvSpPr>
        <p:spPr>
          <a:xfrm>
            <a:off x="137160" y="0"/>
            <a:ext cx="8869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L06 - Audience, style and flow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00099"/>
          </a:solidFill>
          <a:ln w="12700">
            <a:solidFill>
              <a:srgbClr val="000099"/>
            </a:solidFill>
            <a:prstDash val="solid"/>
          </a:ln>
        </p:spPr>
        <p:txBody>
          <a:bodyPr/>
          <a:lstStyle/>
          <a:p>
            <a:endParaRPr lang="LID4096"/>
          </a:p>
        </p:txBody>
      </p:sp>
      <p:sp>
        <p:nvSpPr>
          <p:cNvPr id="7" name="Text 5"/>
          <p:cNvSpPr/>
          <p:nvPr/>
        </p:nvSpPr>
        <p:spPr>
          <a:xfrm>
            <a:off x="137160" y="4892040"/>
            <a:ext cx="777240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Writing and Reviewing with AI · SoSe 2026 · ZSL Heidelberg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8595360" y="4892040"/>
            <a:ext cx="45720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7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457200" y="10058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/>
              <a:t>Save and share specialties</a:t>
            </a:r>
          </a:p>
        </p:txBody>
      </p:sp>
      <p:sp>
        <p:nvSpPr>
          <p:cNvPr id="10" name="Text 8"/>
          <p:cNvSpPr/>
          <p:nvPr/>
        </p:nvSpPr>
        <p:spPr>
          <a:xfrm>
            <a:off x="457200" y="15544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0099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Usage: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" y="1847088"/>
            <a:ext cx="8046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000066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“use the create skill </a:t>
            </a:r>
            <a:r>
              <a:rPr lang="en-US" sz="1250" dirty="0" err="1">
                <a:solidFill>
                  <a:srgbClr val="000066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skill</a:t>
            </a:r>
            <a:r>
              <a:rPr lang="en-US" sz="1250" dirty="0">
                <a:solidFill>
                  <a:srgbClr val="000066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”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000066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Use the new skill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457200" y="2834640"/>
            <a:ext cx="8229600" cy="960120"/>
          </a:xfrm>
          <a:prstGeom prst="rect">
            <a:avLst/>
          </a:prstGeom>
          <a:solidFill>
            <a:srgbClr val="F0F4FF"/>
          </a:solidFill>
          <a:ln w="12700">
            <a:solidFill>
              <a:srgbClr val="BFDBFE"/>
            </a:solidFill>
            <a:prstDash val="solid"/>
          </a:ln>
        </p:spPr>
        <p:txBody>
          <a:bodyPr/>
          <a:lstStyle/>
          <a:p>
            <a:endParaRPr lang="LID4096"/>
          </a:p>
        </p:txBody>
      </p:sp>
      <p:sp>
        <p:nvSpPr>
          <p:cNvPr id="13" name="Text 11"/>
          <p:cNvSpPr/>
          <p:nvPr/>
        </p:nvSpPr>
        <p:spPr>
          <a:xfrm>
            <a:off x="594360" y="2880360"/>
            <a:ext cx="79552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00099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Why it matters for you: </a:t>
            </a:r>
            <a:r>
              <a:rPr lang="en-US" sz="1250" dirty="0">
                <a:solidFill>
                  <a:srgbClr val="000066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The review prompt in Assignment 3 is a skill file. Writing a good one is a core skill of this course.</a:t>
            </a:r>
            <a:endParaRPr lang="en-US" sz="12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320040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00099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Demo 3 — Cowork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11480" y="868680"/>
            <a:ext cx="8321040" cy="18288"/>
          </a:xfrm>
          <a:prstGeom prst="rect">
            <a:avLst/>
          </a:prstGeom>
          <a:solidFill>
            <a:srgbClr val="BFDBFE"/>
          </a:solidFill>
          <a:ln w="12700">
            <a:solidFill>
              <a:srgbClr val="BFDBFE"/>
            </a:solidFill>
            <a:prstDash val="solid"/>
          </a:ln>
        </p:spPr>
        <p:txBody>
          <a:bodyPr/>
          <a:lstStyle/>
          <a:p>
            <a:endParaRPr lang="LID4096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256032"/>
          </a:xfrm>
          <a:prstGeom prst="rect">
            <a:avLst/>
          </a:prstGeom>
          <a:solidFill>
            <a:srgbClr val="000099"/>
          </a:solidFill>
          <a:ln w="12700">
            <a:solidFill>
              <a:srgbClr val="000099"/>
            </a:solidFill>
            <a:prstDash val="solid"/>
          </a:ln>
        </p:spPr>
        <p:txBody>
          <a:bodyPr/>
          <a:lstStyle/>
          <a:p>
            <a:endParaRPr lang="LID4096"/>
          </a:p>
        </p:txBody>
      </p:sp>
      <p:sp>
        <p:nvSpPr>
          <p:cNvPr id="5" name="Text 3"/>
          <p:cNvSpPr/>
          <p:nvPr/>
        </p:nvSpPr>
        <p:spPr>
          <a:xfrm>
            <a:off x="137160" y="0"/>
            <a:ext cx="8869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L06 - Audience, style and flow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00099"/>
          </a:solidFill>
          <a:ln w="12700">
            <a:solidFill>
              <a:srgbClr val="000099"/>
            </a:solidFill>
            <a:prstDash val="solid"/>
          </a:ln>
        </p:spPr>
        <p:txBody>
          <a:bodyPr/>
          <a:lstStyle/>
          <a:p>
            <a:endParaRPr lang="LID4096"/>
          </a:p>
        </p:txBody>
      </p:sp>
      <p:sp>
        <p:nvSpPr>
          <p:cNvPr id="7" name="Text 5"/>
          <p:cNvSpPr/>
          <p:nvPr/>
        </p:nvSpPr>
        <p:spPr>
          <a:xfrm>
            <a:off x="137160" y="4892040"/>
            <a:ext cx="777240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Writing and Reviewing with AI · SoSe 2026 · ZSL Heidelberg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8595360" y="4892040"/>
            <a:ext cx="45720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8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457200" y="10058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000066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A desktop AI assistant that reads and writes files, runs code, and connects to your tools.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457200" y="15544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0099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Useful for: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" y="1847088"/>
            <a:ext cx="8046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000066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Organising a folder of readings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000066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Drafting and editing documents directly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000066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Running a review prompt against a draft automatically</a:t>
            </a:r>
            <a:endParaRPr lang="en-US" sz="12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320040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00099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Demo 4 — Temperature, seed, system prompt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11480" y="868680"/>
            <a:ext cx="8321040" cy="18288"/>
          </a:xfrm>
          <a:prstGeom prst="rect">
            <a:avLst/>
          </a:prstGeom>
          <a:solidFill>
            <a:srgbClr val="BFDBFE"/>
          </a:solidFill>
          <a:ln w="12700">
            <a:solidFill>
              <a:srgbClr val="BFDBFE"/>
            </a:solidFill>
            <a:prstDash val="solid"/>
          </a:ln>
        </p:spPr>
        <p:txBody>
          <a:bodyPr/>
          <a:lstStyle/>
          <a:p>
            <a:endParaRPr lang="LID4096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256032"/>
          </a:xfrm>
          <a:prstGeom prst="rect">
            <a:avLst/>
          </a:prstGeom>
          <a:solidFill>
            <a:srgbClr val="000099"/>
          </a:solidFill>
          <a:ln w="12700">
            <a:solidFill>
              <a:srgbClr val="000099"/>
            </a:solidFill>
            <a:prstDash val="solid"/>
          </a:ln>
        </p:spPr>
        <p:txBody>
          <a:bodyPr/>
          <a:lstStyle/>
          <a:p>
            <a:endParaRPr lang="LID4096"/>
          </a:p>
        </p:txBody>
      </p:sp>
      <p:sp>
        <p:nvSpPr>
          <p:cNvPr id="5" name="Text 3"/>
          <p:cNvSpPr/>
          <p:nvPr/>
        </p:nvSpPr>
        <p:spPr>
          <a:xfrm>
            <a:off x="137160" y="0"/>
            <a:ext cx="8869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L06 - Audience, style and flow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00099"/>
          </a:solidFill>
          <a:ln w="12700">
            <a:solidFill>
              <a:srgbClr val="000099"/>
            </a:solidFill>
            <a:prstDash val="solid"/>
          </a:ln>
        </p:spPr>
        <p:txBody>
          <a:bodyPr/>
          <a:lstStyle/>
          <a:p>
            <a:endParaRPr lang="LID4096"/>
          </a:p>
        </p:txBody>
      </p:sp>
      <p:sp>
        <p:nvSpPr>
          <p:cNvPr id="7" name="Text 5"/>
          <p:cNvSpPr/>
          <p:nvPr/>
        </p:nvSpPr>
        <p:spPr>
          <a:xfrm>
            <a:off x="137160" y="4892040"/>
            <a:ext cx="777240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Writing and Reviewing with AI · SoSe 2026 · ZSL Heidelberg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8595360" y="4892040"/>
            <a:ext cx="45720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9</a:t>
            </a:r>
            <a:endParaRPr lang="en-US" sz="75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05840"/>
          <a:ext cx="8229600" cy="2194560"/>
        </p:xfrm>
        <a:graphic>
          <a:graphicData uri="http://schemas.openxmlformats.org/drawingml/2006/table">
            <a:tbl>
              <a:tblPr/>
              <a:tblGrid>
                <a:gridCol w="2011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7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000099"/>
                          </a:solidFill>
                          <a:latin typeface="Verdana" pitchFamily="34" charset="0"/>
                          <a:ea typeface="Verdana" pitchFamily="34" charset="-122"/>
                          <a:cs typeface="Verdana" pitchFamily="34" charset="-120"/>
                        </a:rPr>
                        <a:t>Parameter</a:t>
                      </a:r>
                      <a:endParaRPr lang="en-US" sz="120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FDB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DB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DB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DB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000099"/>
                          </a:solidFill>
                          <a:latin typeface="Verdana" pitchFamily="34" charset="0"/>
                          <a:ea typeface="Verdana" pitchFamily="34" charset="-122"/>
                          <a:cs typeface="Verdana" pitchFamily="34" charset="-120"/>
                        </a:rPr>
                        <a:t>What it does</a:t>
                      </a:r>
                      <a:endParaRPr lang="en-US" sz="120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FDB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DB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DB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DB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50" dirty="0">
                          <a:solidFill>
                            <a:srgbClr val="000066"/>
                          </a:solidFill>
                          <a:latin typeface="Verdana" pitchFamily="34" charset="0"/>
                          <a:ea typeface="Verdana" pitchFamily="34" charset="-122"/>
                          <a:cs typeface="Verdana" pitchFamily="34" charset="-120"/>
                        </a:rPr>
                        <a:t>Temperature</a:t>
                      </a:r>
                      <a:endParaRPr lang="en-US" sz="115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FDB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DB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DB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DB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50" dirty="0">
                          <a:solidFill>
                            <a:srgbClr val="000066"/>
                          </a:solidFill>
                          <a:latin typeface="Verdana" pitchFamily="34" charset="0"/>
                          <a:ea typeface="Verdana" pitchFamily="34" charset="-122"/>
                          <a:cs typeface="Verdana" pitchFamily="34" charset="-120"/>
                        </a:rPr>
                        <a:t>Randomness of output. Low = consistent; high = varied.</a:t>
                      </a:r>
                      <a:endParaRPr lang="en-US" sz="115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FDB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DB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DB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DB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50" dirty="0">
                          <a:solidFill>
                            <a:srgbClr val="000066"/>
                          </a:solidFill>
                          <a:latin typeface="Verdana" pitchFamily="34" charset="0"/>
                          <a:ea typeface="Verdana" pitchFamily="34" charset="-122"/>
                          <a:cs typeface="Verdana" pitchFamily="34" charset="-120"/>
                        </a:rPr>
                        <a:t>Seed</a:t>
                      </a:r>
                      <a:endParaRPr lang="en-US" sz="115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FDB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DB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DB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DB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50" dirty="0">
                          <a:solidFill>
                            <a:srgbClr val="000066"/>
                          </a:solidFill>
                          <a:latin typeface="Verdana" pitchFamily="34" charset="0"/>
                          <a:ea typeface="Verdana" pitchFamily="34" charset="-122"/>
                          <a:cs typeface="Verdana" pitchFamily="34" charset="-120"/>
                        </a:rPr>
                        <a:t>Fixes the random starting point. Same seed + same prompt = same output.</a:t>
                      </a:r>
                      <a:endParaRPr lang="en-US" sz="115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FDB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DB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DB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DB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50" dirty="0">
                          <a:solidFill>
                            <a:srgbClr val="000066"/>
                          </a:solidFill>
                          <a:latin typeface="Verdana" pitchFamily="34" charset="0"/>
                          <a:ea typeface="Verdana" pitchFamily="34" charset="-122"/>
                          <a:cs typeface="Verdana" pitchFamily="34" charset="-120"/>
                        </a:rPr>
                        <a:t>System prompt</a:t>
                      </a:r>
                      <a:endParaRPr lang="en-US" sz="115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FDB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DB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DB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DB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50" dirty="0">
                          <a:solidFill>
                            <a:srgbClr val="000066"/>
                          </a:solidFill>
                          <a:latin typeface="Verdana" pitchFamily="34" charset="0"/>
                          <a:ea typeface="Verdana" pitchFamily="34" charset="-122"/>
                          <a:cs typeface="Verdana" pitchFamily="34" charset="-120"/>
                        </a:rPr>
                        <a:t>Instructions given before the conversation starts. Sets role, rules, and constraints.</a:t>
                      </a:r>
                      <a:endParaRPr lang="en-US" sz="1150" dirty="0">
                        <a:latin typeface="Verdana" charset="0"/>
                        <a:ea typeface="Verdana" charset="0"/>
                        <a:cs typeface="Verdana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FDB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DB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DB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DB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Shape 7"/>
          <p:cNvSpPr/>
          <p:nvPr/>
        </p:nvSpPr>
        <p:spPr>
          <a:xfrm>
            <a:off x="457200" y="3291840"/>
            <a:ext cx="8229600" cy="731520"/>
          </a:xfrm>
          <a:prstGeom prst="rect">
            <a:avLst/>
          </a:prstGeom>
          <a:solidFill>
            <a:srgbClr val="F0F4FF"/>
          </a:solidFill>
          <a:ln w="12700">
            <a:solidFill>
              <a:srgbClr val="BFDBFE"/>
            </a:solidFill>
            <a:prstDash val="solid"/>
          </a:ln>
        </p:spPr>
        <p:txBody>
          <a:bodyPr/>
          <a:lstStyle/>
          <a:p>
            <a:endParaRPr lang="LID4096"/>
          </a:p>
        </p:txBody>
      </p:sp>
      <p:sp>
        <p:nvSpPr>
          <p:cNvPr id="11" name="Text 8"/>
          <p:cNvSpPr/>
          <p:nvPr/>
        </p:nvSpPr>
        <p:spPr>
          <a:xfrm>
            <a:off x="594360" y="3328416"/>
            <a:ext cx="79552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00099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For Assignment 3: </a:t>
            </a:r>
            <a:r>
              <a:rPr lang="en-US" sz="1250" dirty="0">
                <a:solidFill>
                  <a:srgbClr val="000066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When you write a review prompt, you are writing a system prompt.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478</Words>
  <Application>Microsoft Office PowerPoint</Application>
  <PresentationFormat>On-screen Show (16:9)</PresentationFormat>
  <Paragraphs>78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L06 – Audience, style and flow</dc:title>
  <dc:subject>PptxGenJS Presentation</dc:subject>
  <dc:creator>Paul Boldra</dc:creator>
  <cp:lastModifiedBy>Paul M Boldra</cp:lastModifiedBy>
  <cp:revision>1</cp:revision>
  <dcterms:created xsi:type="dcterms:W3CDTF">2026-06-01T12:27:37Z</dcterms:created>
  <dcterms:modified xsi:type="dcterms:W3CDTF">2026-06-01T12:57:26Z</dcterms:modified>
</cp:coreProperties>
</file>