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18288000" cy="10287000"/>
  <p:notesSz cx="10287000" cy="18288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 lesson 5 — Research with AI. Today is about using LLM-based tools for finding sources, and the discipline you need so they don't quietly wreck your work.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RAG does not save you. Stanford studied two commercial legal AI tools — Lexis+ and Westlaw. Both are RAG over serious legal databases. Both hallucinated on more than seventeen percent of real legal queries. That's commercial software built specifically for this. A free chatbot is no safer. Mata v. Avianca — a real lawyer was sanctioned for filing a brief with six fabricated citations from ChatGPT. He didn't open the cases. And OpenAI's own paper from September last year explains why: training rewards confident guessing over admitting uncertainty.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ladder of source quality. Top rungs you trust. Rungs four and five — an LLM-cited paper you didn't open, or an LLM claim with no citation — collapse to 'don't use'. Rung six is the interesting one: when the LLM tells you something that contradicts your gut, that's the signal to re-prompt or verify, not to defer.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we have time, two quick demos. NotebookLM for source-first work. Claude's Cowork mode for context discipline.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Disclosure. Heidelberg's rule is simple — name the tools you used and say how they helped. No prompt-by-prompt log. A one-line declaration like the one shown is enough. But the factual claims and citations must be yours, verified.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References for everything you saw today. The Quanta article is the source for the Erdős and Lean material. The Stanford HAI study is where the seventeen percent figure comes from. Lester's source-quality ladder is pre-AI and still load-bearing.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That's it for today. No class next week. Lesson 6 we move into audience, purpose, style and flow. Questions?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want to open with two voices, very far apart. Doctorow on one side calling LLMs 'spicy autocomplete'. Suleyman on the other claiming AI will do pretty much everything humans can within eighteen months. Both these people are serious. They cannot both be right. Hold the gap in your head while we go through today.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then this happened, in January. Three Erdős problems — problems the mathematician Paul Erdős had posed and nobody had solved — proved by an AI system. Not 'found in the literature'. Actually proved. The proofs were checked by a machine and signed off by Terence Tao. So something real is going on, even if Doctorow is also right that the basic model is a sentence generator.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does it work? The model proposes a step in a proof. A formal proof checker called Lean either accepts it or rejects it. If rejected, the model tries something else. Get an idea, get hard evidence, repeat. That feedback loop — model plus a tool that can say 'no, you're wrong' — is the shape of every useful AI research workflow you'll see today.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Three terms you'll see everywhere. Tools and MCP — programs the model can call, like a calculator, a search engine, or a proof checker. RAG — retrieval-augmented generation: the model only writes about documents pulled from a trusted database, so it cannot cite what isn't there. Agent — a model that uses tools in a loop. The LLM is just one part of the system.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the tools UB Heidelberg gives you access to. All of them are RAG over a serious database. Scopus AI and Web of Science are the big two. EBSCO is more of a Boolean translator — it doesn't generate text, it just turns your question into a search. JSTOR's tool is in beta but useful for humanities. Check the UB website before next week to see what's actually subscribed.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these are useful tools outside the UB subscription. Semantic Scholar is free, very large. Elicit gives you a literature-review matrix. Consensus frames everything as 'what does the research say'. Scite tells you whether a paper has been supported or contradicted later — that's powerful. Connected Papers and Research Rabbit are citation graphs with no LLM in them, which means no hallucination risk.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seven research habits — the discipline part. Verify citations: actually click and read. Produce checkable artefacts. Context discipline: start fresh, backtrack on errors. Assert the negative — combat glazing, where the model just agrees with you. Clarify task and audience. Source-first: give the model the data. Calibrate verification effort — not everything, but more than feels comfortable.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Exercise 1. Instructions in the handout.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4573250" y="0"/>
            <a:ext cx="3714750" cy="10287000"/>
          </a:xfrm>
          <a:prstGeom prst="rect">
            <a:avLst/>
          </a:prstGeom>
          <a:solidFill>
            <a:srgbClr val="000099"/>
          </a:solidFill>
          <a:ln/>
        </p:spPr>
      </p:sp>
      <p:sp>
        <p:nvSpPr>
          <p:cNvPr id="3" name="Text 1"/>
          <p:cNvSpPr/>
          <p:nvPr/>
        </p:nvSpPr>
        <p:spPr>
          <a:xfrm>
            <a:off x="15258941" y="3825018"/>
            <a:ext cx="2419566" cy="815524"/>
          </a:xfrm>
          <a:prstGeom prst="rect">
            <a:avLst/>
          </a:prstGeom>
          <a:noFill/>
          <a:ln/>
        </p:spPr>
        <p:txBody>
          <a:bodyPr wrap="square" lIns="25400" tIns="25400" rIns="25400" bIns="25400" rtlCol="0" anchor="t">
            <a:normAutofit/>
          </a:bodyPr>
          <a:lstStyle/>
          <a:p>
            <a:pPr algn="l" indent="0" marL="0">
              <a:lnSpc>
                <a:spcPct val="170000"/>
              </a:lnSpc>
              <a:buNone/>
            </a:pPr>
            <a:r>
              <a:rPr lang="en-US" sz="1800" b="1" dirty="0">
                <a:solidFill>
                  <a:srgbClr val="FFFFFF">
                    <a:alpha val="90000"/>
                  </a:srgbClr>
                </a:solidFill>
                <a:latin typeface="Verdana" pitchFamily="34" charset="0"/>
                <a:ea typeface="Verdana" pitchFamily="34" charset="-122"/>
                <a:cs typeface="Verdana" pitchFamily="34" charset="-120"/>
              </a:rPr>
              <a:t>Paul Boldra </a:t>
            </a:r>
            <a:pPr algn="l" indent="0" marL="0">
              <a:lnSpc>
                <a:spcPct val="170000"/>
              </a:lnSpc>
              <a:buNone/>
            </a:pPr>
            <a:r>
              <a:rPr lang="en-US" sz="1800" dirty="0">
                <a:solidFill>
                  <a:srgbClr val="FFFFFF">
                    <a:alpha val="55000"/>
                  </a:srgbClr>
                </a:solidFill>
                <a:latin typeface="Verdana" pitchFamily="34" charset="0"/>
                <a:ea typeface="Verdana" pitchFamily="34" charset="-122"/>
                <a:cs typeface="Verdana" pitchFamily="34" charset="-120"/>
              </a:rPr>
              <a:t>ZSL Heidelberg</a:t>
            </a:r>
            <a:endParaRPr lang="en-US" sz="1800" dirty="0"/>
          </a:p>
        </p:txBody>
      </p:sp>
      <p:sp>
        <p:nvSpPr>
          <p:cNvPr id="4" name="Text 2"/>
          <p:cNvSpPr/>
          <p:nvPr/>
        </p:nvSpPr>
        <p:spPr>
          <a:xfrm>
            <a:off x="15258941" y="4907134"/>
            <a:ext cx="2419566" cy="1592948"/>
          </a:xfrm>
          <a:prstGeom prst="rect">
            <a:avLst/>
          </a:prstGeom>
          <a:noFill/>
          <a:ln/>
        </p:spPr>
        <p:txBody>
          <a:bodyPr wrap="square" lIns="25400" tIns="25400" rIns="25400" bIns="25400" rtlCol="0" anchor="t">
            <a:normAutofit/>
          </a:bodyPr>
          <a:lstStyle/>
          <a:p>
            <a:pPr algn="l" indent="0" marL="0">
              <a:lnSpc>
                <a:spcPct val="170000"/>
              </a:lnSpc>
              <a:buNone/>
            </a:pPr>
            <a:r>
              <a:rPr lang="en-US" sz="1800" dirty="0">
                <a:solidFill>
                  <a:srgbClr val="FFFFFF">
                    <a:alpha val="55000"/>
                  </a:srgbClr>
                </a:solidFill>
                <a:latin typeface="Verdana" pitchFamily="34" charset="0"/>
                <a:ea typeface="Verdana" pitchFamily="34" charset="-122"/>
                <a:cs typeface="Verdana" pitchFamily="34" charset="-120"/>
              </a:rPr>
              <a:t>Monday 18 May 2026 Room 204 16:15–17:45</a:t>
            </a:r>
            <a:endParaRPr lang="en-US" sz="1800" dirty="0"/>
          </a:p>
        </p:txBody>
      </p:sp>
      <p:sp>
        <p:nvSpPr>
          <p:cNvPr id="5" name="Shape 3"/>
          <p:cNvSpPr/>
          <p:nvPr/>
        </p:nvSpPr>
        <p:spPr>
          <a:xfrm>
            <a:off x="1333500" y="3629918"/>
            <a:ext cx="11430000" cy="438096"/>
          </a:xfrm>
          <a:prstGeom prst="roundRect">
            <a:avLst>
              <a:gd name="adj" fmla="val 13045"/>
            </a:avLst>
          </a:prstGeom>
          <a:solidFill>
            <a:srgbClr val="F59E0B"/>
          </a:solidFill>
          <a:ln/>
        </p:spPr>
      </p:sp>
      <p:sp>
        <p:nvSpPr>
          <p:cNvPr id="6" name="Text 4"/>
          <p:cNvSpPr/>
          <p:nvPr/>
        </p:nvSpPr>
        <p:spPr>
          <a:xfrm>
            <a:off x="1543050" y="3706118"/>
            <a:ext cx="11353800" cy="323796"/>
          </a:xfrm>
          <a:prstGeom prst="rect">
            <a:avLst/>
          </a:prstGeom>
          <a:noFill/>
          <a:ln/>
        </p:spPr>
        <p:txBody>
          <a:bodyPr wrap="square" lIns="25400" tIns="25400" rIns="25400" bIns="25400" rtlCol="0" anchor="t">
            <a:normAutofit/>
          </a:bodyPr>
          <a:lstStyle/>
          <a:p>
            <a:pPr algn="l" indent="0" marL="0">
              <a:buNone/>
            </a:pPr>
            <a:r>
              <a:rPr lang="en-US" sz="1800" b="1" spc="72" kern="0" dirty="0">
                <a:solidFill>
                  <a:srgbClr val="FFFFFF"/>
                </a:solidFill>
                <a:latin typeface="Verdana" pitchFamily="34" charset="0"/>
                <a:ea typeface="Verdana" pitchFamily="34" charset="-122"/>
                <a:cs typeface="Verdana" pitchFamily="34" charset="-120"/>
              </a:rPr>
              <a:t>Lesson 5</a:t>
            </a:r>
            <a:endParaRPr lang="en-US" sz="1800" dirty="0"/>
          </a:p>
        </p:txBody>
      </p:sp>
      <p:sp>
        <p:nvSpPr>
          <p:cNvPr id="7" name="Text 5"/>
          <p:cNvSpPr/>
          <p:nvPr/>
        </p:nvSpPr>
        <p:spPr>
          <a:xfrm>
            <a:off x="1333500" y="4372705"/>
            <a:ext cx="8829674" cy="1790754"/>
          </a:xfrm>
          <a:prstGeom prst="rect">
            <a:avLst/>
          </a:prstGeom>
          <a:noFill/>
          <a:ln/>
        </p:spPr>
        <p:txBody>
          <a:bodyPr wrap="square" lIns="25400" tIns="25400" rIns="25400" bIns="25400" rtlCol="0" anchor="t">
            <a:normAutofit/>
          </a:bodyPr>
          <a:lstStyle/>
          <a:p>
            <a:pPr algn="l" indent="0" marL="0">
              <a:lnSpc>
                <a:spcPct val="100000"/>
              </a:lnSpc>
              <a:buNone/>
            </a:pPr>
            <a:r>
              <a:rPr lang="en-US" sz="6900" b="1" spc="-138" kern="0" dirty="0">
                <a:solidFill>
                  <a:srgbClr val="000099"/>
                </a:solidFill>
                <a:latin typeface="Verdana" pitchFamily="34" charset="0"/>
                <a:ea typeface="Verdana" pitchFamily="34" charset="-122"/>
                <a:cs typeface="Verdana" pitchFamily="34" charset="-120"/>
              </a:rPr>
              <a:t>Research with AI</a:t>
            </a:r>
            <a:endParaRPr lang="en-US" sz="6900" dirty="0"/>
          </a:p>
        </p:txBody>
      </p:sp>
      <p:sp>
        <p:nvSpPr>
          <p:cNvPr id="8" name="Text 6"/>
          <p:cNvSpPr/>
          <p:nvPr/>
        </p:nvSpPr>
        <p:spPr>
          <a:xfrm>
            <a:off x="1333500" y="6353878"/>
            <a:ext cx="11772900" cy="341168"/>
          </a:xfrm>
          <a:prstGeom prst="rect">
            <a:avLst/>
          </a:prstGeom>
          <a:noFill/>
          <a:ln/>
        </p:spPr>
        <p:txBody>
          <a:bodyPr wrap="square" lIns="25400" tIns="25400" rIns="25400" bIns="25400" rtlCol="0" anchor="t">
            <a:normAutofit/>
          </a:bodyPr>
          <a:lstStyle/>
          <a:p>
            <a:pPr algn="l" indent="0" marL="0">
              <a:buNone/>
            </a:pPr>
            <a:r>
              <a:rPr lang="en-US" sz="1950" dirty="0">
                <a:solidFill>
                  <a:srgbClr val="4A5568"/>
                </a:solidFill>
                <a:latin typeface="Verdana" pitchFamily="34" charset="0"/>
                <a:ea typeface="Verdana" pitchFamily="34" charset="-122"/>
                <a:cs typeface="Verdana" pitchFamily="34" charset="-120"/>
              </a:rPr>
              <a:t>Writing and Reviewing with AI — SoSe 2026</a:t>
            </a:r>
            <a:endParaRPr lang="en-US" sz="19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333500" y="762000"/>
            <a:ext cx="533346" cy="28548"/>
          </a:xfrm>
          <a:prstGeom prst="roundRect">
            <a:avLst>
              <a:gd name="adj" fmla="val 50000"/>
            </a:avLst>
          </a:prstGeom>
          <a:solidFill>
            <a:srgbClr val="DC2626"/>
          </a:solidFill>
          <a:ln/>
        </p:spPr>
      </p:sp>
      <p:sp>
        <p:nvSpPr>
          <p:cNvPr id="3" name="Text 1"/>
          <p:cNvSpPr/>
          <p:nvPr/>
        </p:nvSpPr>
        <p:spPr>
          <a:xfrm>
            <a:off x="1333500" y="1133394"/>
            <a:ext cx="16089630" cy="666696"/>
          </a:xfrm>
          <a:prstGeom prst="rect">
            <a:avLst/>
          </a:prstGeom>
          <a:noFill/>
          <a:ln/>
        </p:spPr>
        <p:txBody>
          <a:bodyPr wrap="square" lIns="25400" tIns="25400" rIns="25400" bIns="25400" rtlCol="0" anchor="t">
            <a:normAutofit/>
          </a:bodyPr>
          <a:lstStyle/>
          <a:p>
            <a:pPr algn="l" indent="0" marL="0">
              <a:lnSpc>
                <a:spcPct val="110000"/>
              </a:lnSpc>
              <a:buNone/>
            </a:pPr>
            <a:r>
              <a:rPr lang="en-US" sz="4500" b="1" spc="-90" kern="0" dirty="0">
                <a:solidFill>
                  <a:srgbClr val="000099"/>
                </a:solidFill>
                <a:latin typeface="Verdana" pitchFamily="34" charset="0"/>
                <a:ea typeface="Verdana" pitchFamily="34" charset="-122"/>
                <a:cs typeface="Verdana" pitchFamily="34" charset="-120"/>
              </a:rPr>
              <a:t>RAG does not save you</a:t>
            </a:r>
            <a:endParaRPr lang="en-US" sz="4500" dirty="0"/>
          </a:p>
        </p:txBody>
      </p:sp>
      <p:sp>
        <p:nvSpPr>
          <p:cNvPr id="4" name="Shape 2"/>
          <p:cNvSpPr/>
          <p:nvPr/>
        </p:nvSpPr>
        <p:spPr>
          <a:xfrm>
            <a:off x="1333500" y="2066681"/>
            <a:ext cx="15621000" cy="1664845"/>
          </a:xfrm>
          <a:prstGeom prst="roundRect">
            <a:avLst>
              <a:gd name="adj" fmla="val 3433"/>
            </a:avLst>
          </a:prstGeom>
          <a:solidFill>
            <a:srgbClr val="FEF2F2"/>
          </a:solidFill>
          <a:ln/>
        </p:spPr>
      </p:sp>
      <p:sp>
        <p:nvSpPr>
          <p:cNvPr id="5" name="Shape 3"/>
          <p:cNvSpPr/>
          <p:nvPr/>
        </p:nvSpPr>
        <p:spPr>
          <a:xfrm>
            <a:off x="1333500" y="3722868"/>
            <a:ext cx="15621000" cy="9525"/>
          </a:xfrm>
          <a:prstGeom prst="rect">
            <a:avLst/>
          </a:prstGeom>
          <a:solidFill>
            <a:srgbClr val="FECACA"/>
          </a:solidFill>
          <a:ln/>
        </p:spPr>
      </p:sp>
      <p:sp>
        <p:nvSpPr>
          <p:cNvPr id="6" name="Shape 4"/>
          <p:cNvSpPr/>
          <p:nvPr/>
        </p:nvSpPr>
        <p:spPr>
          <a:xfrm>
            <a:off x="1333500" y="2066681"/>
            <a:ext cx="15621000" cy="9525"/>
          </a:xfrm>
          <a:prstGeom prst="rect">
            <a:avLst/>
          </a:prstGeom>
          <a:solidFill>
            <a:srgbClr val="FECACA"/>
          </a:solidFill>
          <a:ln/>
        </p:spPr>
      </p:sp>
      <p:sp>
        <p:nvSpPr>
          <p:cNvPr id="7" name="Shape 5"/>
          <p:cNvSpPr/>
          <p:nvPr/>
        </p:nvSpPr>
        <p:spPr>
          <a:xfrm>
            <a:off x="1333500" y="2066681"/>
            <a:ext cx="34636" cy="1664845"/>
          </a:xfrm>
          <a:prstGeom prst="rect">
            <a:avLst/>
          </a:prstGeom>
          <a:solidFill>
            <a:srgbClr val="DC2626"/>
          </a:solidFill>
          <a:ln/>
        </p:spPr>
      </p:sp>
      <p:sp>
        <p:nvSpPr>
          <p:cNvPr id="8" name="Shape 6"/>
          <p:cNvSpPr/>
          <p:nvPr/>
        </p:nvSpPr>
        <p:spPr>
          <a:xfrm>
            <a:off x="16945841" y="2066681"/>
            <a:ext cx="9525" cy="1664845"/>
          </a:xfrm>
          <a:prstGeom prst="rect">
            <a:avLst/>
          </a:prstGeom>
          <a:solidFill>
            <a:srgbClr val="FECACA"/>
          </a:solidFill>
          <a:ln/>
        </p:spPr>
      </p:sp>
      <p:sp>
        <p:nvSpPr>
          <p:cNvPr id="9" name="Text 7"/>
          <p:cNvSpPr/>
          <p:nvPr/>
        </p:nvSpPr>
        <p:spPr>
          <a:xfrm>
            <a:off x="1672828" y="2284782"/>
            <a:ext cx="15417370" cy="381081"/>
          </a:xfrm>
          <a:prstGeom prst="rect">
            <a:avLst/>
          </a:prstGeom>
          <a:noFill/>
          <a:ln/>
        </p:spPr>
        <p:txBody>
          <a:bodyPr wrap="square" lIns="25400" tIns="25400" rIns="25400" bIns="25400" rtlCol="0" anchor="t">
            <a:normAutofit/>
          </a:bodyPr>
          <a:lstStyle/>
          <a:p>
            <a:pPr algn="l" indent="0" marL="0">
              <a:lnSpc>
                <a:spcPct val="150000"/>
              </a:lnSpc>
              <a:buNone/>
            </a:pPr>
            <a:r>
              <a:rPr lang="en-US" sz="1800" b="1" spc="72" kern="0" dirty="0">
                <a:solidFill>
                  <a:srgbClr val="DC2626"/>
                </a:solidFill>
                <a:latin typeface="Verdana" pitchFamily="34" charset="0"/>
                <a:ea typeface="Verdana" pitchFamily="34" charset="-122"/>
                <a:cs typeface="Verdana" pitchFamily="34" charset="-120"/>
              </a:rPr>
              <a:t>STANFORD HAI · MAY 2024</a:t>
            </a:r>
            <a:endParaRPr lang="en-US" sz="1800" dirty="0"/>
          </a:p>
        </p:txBody>
      </p:sp>
      <p:sp>
        <p:nvSpPr>
          <p:cNvPr id="10" name="Text 8"/>
          <p:cNvSpPr/>
          <p:nvPr/>
        </p:nvSpPr>
        <p:spPr>
          <a:xfrm>
            <a:off x="1672828" y="2710837"/>
            <a:ext cx="4808243" cy="341168"/>
          </a:xfrm>
          <a:prstGeom prst="rect">
            <a:avLst/>
          </a:prstGeom>
          <a:noFill/>
          <a:ln/>
        </p:spPr>
        <p:txBody>
          <a:bodyPr wrap="square" lIns="0" tIns="0" rIns="0" bIns="0" rtlCol="0" anchor="t">
            <a:normAutofit/>
          </a:bodyPr>
          <a:lstStyle/>
          <a:p>
            <a:pPr algn="l" indent="0" marL="0">
              <a:lnSpc>
                <a:spcPct val="150000"/>
              </a:lnSpc>
              <a:buNone/>
            </a:pPr>
            <a:r>
              <a:rPr lang="en-US" sz="1950" dirty="0">
                <a:solidFill>
                  <a:srgbClr val="000099"/>
                </a:solidFill>
                <a:latin typeface="Verdana" pitchFamily="34" charset="0"/>
                <a:ea typeface="Verdana" pitchFamily="34" charset="-122"/>
                <a:cs typeface="Verdana" pitchFamily="34" charset="-120"/>
              </a:rPr>
              <a:t>Two commercial RAG legal AI tools —</a:t>
            </a:r>
            <a:endParaRPr lang="en-US" sz="1950" dirty="0"/>
          </a:p>
        </p:txBody>
      </p:sp>
      <p:sp>
        <p:nvSpPr>
          <p:cNvPr id="11" name="Text 9"/>
          <p:cNvSpPr/>
          <p:nvPr/>
        </p:nvSpPr>
        <p:spPr>
          <a:xfrm>
            <a:off x="6428022" y="2710837"/>
            <a:ext cx="1422689" cy="341168"/>
          </a:xfrm>
          <a:prstGeom prst="rect">
            <a:avLst/>
          </a:prstGeom>
          <a:noFill/>
          <a:ln/>
        </p:spPr>
        <p:txBody>
          <a:bodyPr wrap="square" lIns="25400" tIns="25400" rIns="25400" bIns="25400" rtlCol="0" anchor="t">
            <a:normAutofit/>
          </a:bodyPr>
          <a:lstStyle/>
          <a:p>
            <a:pPr algn="l" indent="0" marL="0">
              <a:lnSpc>
                <a:spcPct val="150000"/>
              </a:lnSpc>
              <a:buNone/>
            </a:pPr>
            <a:r>
              <a:rPr lang="en-US" sz="1950" b="1" dirty="0">
                <a:solidFill>
                  <a:srgbClr val="000099"/>
                </a:solidFill>
                <a:latin typeface="Verdana" pitchFamily="34" charset="0"/>
                <a:ea typeface="Verdana" pitchFamily="34" charset="-122"/>
                <a:cs typeface="Verdana" pitchFamily="34" charset="-120"/>
              </a:rPr>
              <a:t>Lexis+ AI</a:t>
            </a:r>
            <a:endParaRPr lang="en-US" sz="1950" dirty="0"/>
          </a:p>
        </p:txBody>
      </p:sp>
      <p:sp>
        <p:nvSpPr>
          <p:cNvPr id="12" name="Text 10"/>
          <p:cNvSpPr/>
          <p:nvPr/>
        </p:nvSpPr>
        <p:spPr>
          <a:xfrm>
            <a:off x="7861507" y="2710837"/>
            <a:ext cx="536079" cy="341168"/>
          </a:xfrm>
          <a:prstGeom prst="rect">
            <a:avLst/>
          </a:prstGeom>
          <a:noFill/>
          <a:ln/>
        </p:spPr>
        <p:txBody>
          <a:bodyPr wrap="square" lIns="0" tIns="0" rIns="0" bIns="0" rtlCol="0" anchor="t">
            <a:normAutofit/>
          </a:bodyPr>
          <a:lstStyle/>
          <a:p>
            <a:pPr algn="l" indent="0" marL="0">
              <a:lnSpc>
                <a:spcPct val="150000"/>
              </a:lnSpc>
              <a:buNone/>
            </a:pPr>
            <a:r>
              <a:rPr lang="en-US" sz="1950" dirty="0">
                <a:solidFill>
                  <a:srgbClr val="000099"/>
                </a:solidFill>
                <a:latin typeface="Verdana" pitchFamily="34" charset="0"/>
                <a:ea typeface="Verdana" pitchFamily="34" charset="-122"/>
                <a:cs typeface="Verdana" pitchFamily="34" charset="-120"/>
              </a:rPr>
              <a:t>and</a:t>
            </a:r>
            <a:endParaRPr lang="en-US" sz="1950" dirty="0"/>
          </a:p>
        </p:txBody>
      </p:sp>
      <p:sp>
        <p:nvSpPr>
          <p:cNvPr id="13" name="Text 11"/>
          <p:cNvSpPr/>
          <p:nvPr/>
        </p:nvSpPr>
        <p:spPr>
          <a:xfrm>
            <a:off x="8408518" y="2710837"/>
            <a:ext cx="4388081" cy="341168"/>
          </a:xfrm>
          <a:prstGeom prst="rect">
            <a:avLst/>
          </a:prstGeom>
          <a:noFill/>
          <a:ln/>
        </p:spPr>
        <p:txBody>
          <a:bodyPr wrap="square" lIns="25400" tIns="25400" rIns="25400" bIns="25400" rtlCol="0" anchor="t">
            <a:normAutofit/>
          </a:bodyPr>
          <a:lstStyle/>
          <a:p>
            <a:pPr algn="l" indent="0" marL="0">
              <a:lnSpc>
                <a:spcPct val="150000"/>
              </a:lnSpc>
              <a:buNone/>
            </a:pPr>
            <a:r>
              <a:rPr lang="en-US" sz="1950" b="1" dirty="0">
                <a:solidFill>
                  <a:srgbClr val="000099"/>
                </a:solidFill>
                <a:latin typeface="Verdana" pitchFamily="34" charset="0"/>
                <a:ea typeface="Verdana" pitchFamily="34" charset="-122"/>
                <a:cs typeface="Verdana" pitchFamily="34" charset="-120"/>
              </a:rPr>
              <a:t>Westlaw AI-Assisted Research</a:t>
            </a:r>
            <a:endParaRPr lang="en-US" sz="1950" dirty="0"/>
          </a:p>
        </p:txBody>
      </p:sp>
      <p:sp>
        <p:nvSpPr>
          <p:cNvPr id="14" name="Text 12"/>
          <p:cNvSpPr/>
          <p:nvPr/>
        </p:nvSpPr>
        <p:spPr>
          <a:xfrm>
            <a:off x="12755788" y="2710837"/>
            <a:ext cx="3715404" cy="341168"/>
          </a:xfrm>
          <a:prstGeom prst="rect">
            <a:avLst/>
          </a:prstGeom>
          <a:noFill/>
          <a:ln/>
        </p:spPr>
        <p:txBody>
          <a:bodyPr wrap="square" lIns="0" tIns="0" rIns="0" bIns="0" rtlCol="0" anchor="t">
            <a:normAutofit/>
          </a:bodyPr>
          <a:lstStyle/>
          <a:p>
            <a:pPr algn="l" indent="0" marL="0">
              <a:lnSpc>
                <a:spcPct val="150000"/>
              </a:lnSpc>
              <a:buNone/>
            </a:pPr>
            <a:r>
              <a:rPr lang="en-US" sz="1950" dirty="0">
                <a:solidFill>
                  <a:srgbClr val="000099"/>
                </a:solidFill>
                <a:latin typeface="Verdana" pitchFamily="34" charset="0"/>
                <a:ea typeface="Verdana" pitchFamily="34" charset="-122"/>
                <a:cs typeface="Verdana" pitchFamily="34" charset="-120"/>
              </a:rPr>
              <a:t>— hallucinated on more than</a:t>
            </a:r>
            <a:endParaRPr lang="en-US" sz="1950" dirty="0"/>
          </a:p>
        </p:txBody>
      </p:sp>
      <p:sp>
        <p:nvSpPr>
          <p:cNvPr id="15" name="Text 13"/>
          <p:cNvSpPr/>
          <p:nvPr/>
        </p:nvSpPr>
        <p:spPr>
          <a:xfrm>
            <a:off x="1672828" y="3099549"/>
            <a:ext cx="1001505" cy="401782"/>
          </a:xfrm>
          <a:prstGeom prst="rect">
            <a:avLst/>
          </a:prstGeom>
          <a:noFill/>
          <a:ln/>
        </p:spPr>
        <p:txBody>
          <a:bodyPr wrap="square" lIns="25400" tIns="25400" rIns="25400" bIns="25400" rtlCol="0" anchor="t">
            <a:normAutofit/>
          </a:bodyPr>
          <a:lstStyle/>
          <a:p>
            <a:pPr algn="l" indent="0" marL="0">
              <a:lnSpc>
                <a:spcPct val="150000"/>
              </a:lnSpc>
              <a:buNone/>
            </a:pPr>
            <a:r>
              <a:rPr lang="en-US" sz="2400" b="1" dirty="0">
                <a:solidFill>
                  <a:srgbClr val="000099"/>
                </a:solidFill>
                <a:latin typeface="Verdana" pitchFamily="34" charset="0"/>
                <a:ea typeface="Verdana" pitchFamily="34" charset="-122"/>
                <a:cs typeface="Verdana" pitchFamily="34" charset="-120"/>
              </a:rPr>
              <a:t>17 %</a:t>
            </a:r>
            <a:endParaRPr lang="en-US" sz="2400" dirty="0"/>
          </a:p>
        </p:txBody>
      </p:sp>
      <p:sp>
        <p:nvSpPr>
          <p:cNvPr id="16" name="Text 14"/>
          <p:cNvSpPr/>
          <p:nvPr/>
        </p:nvSpPr>
        <p:spPr>
          <a:xfrm>
            <a:off x="2685130" y="3151503"/>
            <a:ext cx="2630507" cy="341168"/>
          </a:xfrm>
          <a:prstGeom prst="rect">
            <a:avLst/>
          </a:prstGeom>
          <a:noFill/>
          <a:ln/>
        </p:spPr>
        <p:txBody>
          <a:bodyPr wrap="square" lIns="0" tIns="0" rIns="0" bIns="0" rtlCol="0" anchor="t">
            <a:normAutofit/>
          </a:bodyPr>
          <a:lstStyle/>
          <a:p>
            <a:pPr algn="l" indent="0" marL="0">
              <a:lnSpc>
                <a:spcPct val="150000"/>
              </a:lnSpc>
              <a:buNone/>
            </a:pPr>
            <a:r>
              <a:rPr lang="en-US" sz="1950" dirty="0">
                <a:solidFill>
                  <a:srgbClr val="000099"/>
                </a:solidFill>
                <a:latin typeface="Verdana" pitchFamily="34" charset="0"/>
                <a:ea typeface="Verdana" pitchFamily="34" charset="-122"/>
                <a:cs typeface="Verdana" pitchFamily="34" charset="-120"/>
              </a:rPr>
              <a:t>of real legal queries.</a:t>
            </a:r>
            <a:endParaRPr lang="en-US" sz="1950" dirty="0"/>
          </a:p>
        </p:txBody>
      </p:sp>
      <p:sp>
        <p:nvSpPr>
          <p:cNvPr id="17" name="Shape 15"/>
          <p:cNvSpPr/>
          <p:nvPr/>
        </p:nvSpPr>
        <p:spPr>
          <a:xfrm>
            <a:off x="1333500" y="3922027"/>
            <a:ext cx="15621000" cy="1579066"/>
          </a:xfrm>
          <a:prstGeom prst="roundRect">
            <a:avLst>
              <a:gd name="adj" fmla="val 3619"/>
            </a:avLst>
          </a:prstGeom>
          <a:solidFill>
            <a:srgbClr val="FEF2F2"/>
          </a:solidFill>
          <a:ln/>
        </p:spPr>
      </p:sp>
      <p:sp>
        <p:nvSpPr>
          <p:cNvPr id="18" name="Shape 16"/>
          <p:cNvSpPr/>
          <p:nvPr/>
        </p:nvSpPr>
        <p:spPr>
          <a:xfrm>
            <a:off x="1333500" y="5492434"/>
            <a:ext cx="15621000" cy="9525"/>
          </a:xfrm>
          <a:prstGeom prst="rect">
            <a:avLst/>
          </a:prstGeom>
          <a:solidFill>
            <a:srgbClr val="FECACA"/>
          </a:solidFill>
          <a:ln/>
        </p:spPr>
      </p:sp>
      <p:sp>
        <p:nvSpPr>
          <p:cNvPr id="19" name="Shape 17"/>
          <p:cNvSpPr/>
          <p:nvPr/>
        </p:nvSpPr>
        <p:spPr>
          <a:xfrm>
            <a:off x="1333500" y="3922027"/>
            <a:ext cx="15621000" cy="9525"/>
          </a:xfrm>
          <a:prstGeom prst="rect">
            <a:avLst/>
          </a:prstGeom>
          <a:solidFill>
            <a:srgbClr val="FECACA"/>
          </a:solidFill>
          <a:ln/>
        </p:spPr>
      </p:sp>
      <p:sp>
        <p:nvSpPr>
          <p:cNvPr id="20" name="Shape 18"/>
          <p:cNvSpPr/>
          <p:nvPr/>
        </p:nvSpPr>
        <p:spPr>
          <a:xfrm>
            <a:off x="1333500" y="3922027"/>
            <a:ext cx="34636" cy="1579066"/>
          </a:xfrm>
          <a:prstGeom prst="rect">
            <a:avLst/>
          </a:prstGeom>
          <a:solidFill>
            <a:srgbClr val="DC2626"/>
          </a:solidFill>
          <a:ln/>
        </p:spPr>
      </p:sp>
      <p:sp>
        <p:nvSpPr>
          <p:cNvPr id="21" name="Shape 19"/>
          <p:cNvSpPr/>
          <p:nvPr/>
        </p:nvSpPr>
        <p:spPr>
          <a:xfrm>
            <a:off x="16945841" y="3922027"/>
            <a:ext cx="9525" cy="1579066"/>
          </a:xfrm>
          <a:prstGeom prst="rect">
            <a:avLst/>
          </a:prstGeom>
          <a:solidFill>
            <a:srgbClr val="FECACA"/>
          </a:solidFill>
          <a:ln/>
        </p:spPr>
      </p:sp>
      <p:sp>
        <p:nvSpPr>
          <p:cNvPr id="22" name="Text 20"/>
          <p:cNvSpPr/>
          <p:nvPr/>
        </p:nvSpPr>
        <p:spPr>
          <a:xfrm>
            <a:off x="1672828" y="4140128"/>
            <a:ext cx="15417370" cy="381081"/>
          </a:xfrm>
          <a:prstGeom prst="rect">
            <a:avLst/>
          </a:prstGeom>
          <a:noFill/>
          <a:ln/>
        </p:spPr>
        <p:txBody>
          <a:bodyPr wrap="square" lIns="25400" tIns="25400" rIns="25400" bIns="25400" rtlCol="0" anchor="t">
            <a:normAutofit/>
          </a:bodyPr>
          <a:lstStyle/>
          <a:p>
            <a:pPr algn="l" indent="0" marL="0">
              <a:lnSpc>
                <a:spcPct val="150000"/>
              </a:lnSpc>
              <a:buNone/>
            </a:pPr>
            <a:r>
              <a:rPr lang="en-US" sz="1800" b="1" spc="72" kern="0" dirty="0">
                <a:solidFill>
                  <a:srgbClr val="DC2626"/>
                </a:solidFill>
                <a:latin typeface="Verdana" pitchFamily="34" charset="0"/>
                <a:ea typeface="Verdana" pitchFamily="34" charset="-122"/>
                <a:cs typeface="Verdana" pitchFamily="34" charset="-120"/>
              </a:rPr>
              <a:t>MATA V. AVIANCA · 2023</a:t>
            </a:r>
            <a:endParaRPr lang="en-US" sz="1800" dirty="0"/>
          </a:p>
        </p:txBody>
      </p:sp>
      <p:sp>
        <p:nvSpPr>
          <p:cNvPr id="23" name="Text 21"/>
          <p:cNvSpPr/>
          <p:nvPr/>
        </p:nvSpPr>
        <p:spPr>
          <a:xfrm>
            <a:off x="1672828" y="4566182"/>
            <a:ext cx="7135369" cy="341168"/>
          </a:xfrm>
          <a:prstGeom prst="rect">
            <a:avLst/>
          </a:prstGeom>
          <a:noFill/>
          <a:ln/>
        </p:spPr>
        <p:txBody>
          <a:bodyPr wrap="square" lIns="0" tIns="0" rIns="0" bIns="0" rtlCol="0" anchor="t">
            <a:normAutofit/>
          </a:bodyPr>
          <a:lstStyle/>
          <a:p>
            <a:pPr algn="l" indent="0" marL="0">
              <a:lnSpc>
                <a:spcPct val="150000"/>
              </a:lnSpc>
              <a:buNone/>
            </a:pPr>
            <a:r>
              <a:rPr lang="en-US" sz="1950" dirty="0">
                <a:solidFill>
                  <a:srgbClr val="000099"/>
                </a:solidFill>
                <a:latin typeface="Verdana" pitchFamily="34" charset="0"/>
                <a:ea typeface="Verdana" pitchFamily="34" charset="-122"/>
                <a:cs typeface="Verdana" pitchFamily="34" charset="-120"/>
              </a:rPr>
              <a:t>A New York lawyer was sanctioned for filing a brief with</a:t>
            </a:r>
            <a:endParaRPr lang="en-US" sz="1950" dirty="0"/>
          </a:p>
        </p:txBody>
      </p:sp>
      <p:sp>
        <p:nvSpPr>
          <p:cNvPr id="24" name="Text 22"/>
          <p:cNvSpPr/>
          <p:nvPr/>
        </p:nvSpPr>
        <p:spPr>
          <a:xfrm>
            <a:off x="8687368" y="4566182"/>
            <a:ext cx="3273920" cy="341168"/>
          </a:xfrm>
          <a:prstGeom prst="rect">
            <a:avLst/>
          </a:prstGeom>
          <a:noFill/>
          <a:ln/>
        </p:spPr>
        <p:txBody>
          <a:bodyPr wrap="square" lIns="25400" tIns="25400" rIns="25400" bIns="25400" rtlCol="0" anchor="t">
            <a:normAutofit/>
          </a:bodyPr>
          <a:lstStyle/>
          <a:p>
            <a:pPr algn="l" indent="0" marL="0">
              <a:lnSpc>
                <a:spcPct val="150000"/>
              </a:lnSpc>
              <a:buNone/>
            </a:pPr>
            <a:r>
              <a:rPr lang="en-US" sz="1950" b="1" dirty="0">
                <a:solidFill>
                  <a:srgbClr val="000099"/>
                </a:solidFill>
                <a:latin typeface="Verdana" pitchFamily="34" charset="0"/>
                <a:ea typeface="Verdana" pitchFamily="34" charset="-122"/>
                <a:cs typeface="Verdana" pitchFamily="34" charset="-120"/>
              </a:rPr>
              <a:t>six fabricated citations</a:t>
            </a:r>
            <a:endParaRPr lang="en-US" sz="1950" dirty="0"/>
          </a:p>
        </p:txBody>
      </p:sp>
      <p:sp>
        <p:nvSpPr>
          <p:cNvPr id="25" name="Text 23"/>
          <p:cNvSpPr/>
          <p:nvPr/>
        </p:nvSpPr>
        <p:spPr>
          <a:xfrm>
            <a:off x="1672828" y="4566182"/>
            <a:ext cx="15076084" cy="712562"/>
          </a:xfrm>
          <a:prstGeom prst="rect">
            <a:avLst/>
          </a:prstGeom>
          <a:noFill/>
          <a:ln/>
        </p:spPr>
        <p:txBody>
          <a:bodyPr wrap="square" lIns="0" tIns="0" rIns="0" bIns="0" rtlCol="0" anchor="t">
            <a:normAutofit/>
          </a:bodyPr>
          <a:lstStyle/>
          <a:p>
            <a:pPr algn="l" indent="0" marL="0">
              <a:lnSpc>
                <a:spcPct val="150000"/>
              </a:lnSpc>
              <a:buNone/>
            </a:pPr>
            <a:r>
              <a:rPr lang="en-US" sz="1950" dirty="0">
                <a:solidFill>
                  <a:srgbClr val="000099"/>
                </a:solidFill>
                <a:latin typeface="Verdana" pitchFamily="34" charset="0"/>
                <a:ea typeface="Verdana" pitchFamily="34" charset="-122"/>
                <a:cs typeface="Verdana" pitchFamily="34" charset="-120"/>
              </a:rPr>
              <a:t>from ChatGPT. He did not open the cases.</a:t>
            </a:r>
            <a:endParaRPr lang="en-US" sz="1950" dirty="0"/>
          </a:p>
        </p:txBody>
      </p:sp>
      <p:sp>
        <p:nvSpPr>
          <p:cNvPr id="26" name="Shape 24"/>
          <p:cNvSpPr/>
          <p:nvPr/>
        </p:nvSpPr>
        <p:spPr>
          <a:xfrm>
            <a:off x="1333500" y="5691593"/>
            <a:ext cx="15621000" cy="1207673"/>
          </a:xfrm>
          <a:prstGeom prst="roundRect">
            <a:avLst>
              <a:gd name="adj" fmla="val 4732"/>
            </a:avLst>
          </a:prstGeom>
          <a:solidFill>
            <a:srgbClr val="F8FAFC"/>
          </a:solidFill>
          <a:ln/>
        </p:spPr>
      </p:sp>
      <p:sp>
        <p:nvSpPr>
          <p:cNvPr id="27" name="Shape 25"/>
          <p:cNvSpPr/>
          <p:nvPr/>
        </p:nvSpPr>
        <p:spPr>
          <a:xfrm>
            <a:off x="1333500" y="6890607"/>
            <a:ext cx="15621000" cy="9525"/>
          </a:xfrm>
          <a:prstGeom prst="rect">
            <a:avLst/>
          </a:prstGeom>
          <a:solidFill>
            <a:srgbClr val="BFDBFE"/>
          </a:solidFill>
          <a:ln/>
        </p:spPr>
      </p:sp>
      <p:sp>
        <p:nvSpPr>
          <p:cNvPr id="28" name="Shape 26"/>
          <p:cNvSpPr/>
          <p:nvPr/>
        </p:nvSpPr>
        <p:spPr>
          <a:xfrm>
            <a:off x="1333500" y="5691593"/>
            <a:ext cx="15621000" cy="9525"/>
          </a:xfrm>
          <a:prstGeom prst="rect">
            <a:avLst/>
          </a:prstGeom>
          <a:solidFill>
            <a:srgbClr val="BFDBFE"/>
          </a:solidFill>
          <a:ln/>
        </p:spPr>
      </p:sp>
      <p:sp>
        <p:nvSpPr>
          <p:cNvPr id="29" name="Shape 27"/>
          <p:cNvSpPr/>
          <p:nvPr/>
        </p:nvSpPr>
        <p:spPr>
          <a:xfrm>
            <a:off x="1333500" y="5691593"/>
            <a:ext cx="34636" cy="1207673"/>
          </a:xfrm>
          <a:prstGeom prst="rect">
            <a:avLst/>
          </a:prstGeom>
          <a:solidFill>
            <a:srgbClr val="2563EB"/>
          </a:solidFill>
          <a:ln/>
        </p:spPr>
      </p:sp>
      <p:sp>
        <p:nvSpPr>
          <p:cNvPr id="30" name="Shape 28"/>
          <p:cNvSpPr/>
          <p:nvPr/>
        </p:nvSpPr>
        <p:spPr>
          <a:xfrm>
            <a:off x="16945841" y="5691593"/>
            <a:ext cx="9525" cy="1207673"/>
          </a:xfrm>
          <a:prstGeom prst="rect">
            <a:avLst/>
          </a:prstGeom>
          <a:solidFill>
            <a:srgbClr val="BFDBFE"/>
          </a:solidFill>
          <a:ln/>
        </p:spPr>
      </p:sp>
      <p:sp>
        <p:nvSpPr>
          <p:cNvPr id="31" name="Text 29"/>
          <p:cNvSpPr/>
          <p:nvPr/>
        </p:nvSpPr>
        <p:spPr>
          <a:xfrm>
            <a:off x="1672828" y="5909694"/>
            <a:ext cx="15417370" cy="381081"/>
          </a:xfrm>
          <a:prstGeom prst="rect">
            <a:avLst/>
          </a:prstGeom>
          <a:noFill/>
          <a:ln/>
        </p:spPr>
        <p:txBody>
          <a:bodyPr wrap="square" lIns="25400" tIns="25400" rIns="25400" bIns="25400" rtlCol="0" anchor="t">
            <a:normAutofit/>
          </a:bodyPr>
          <a:lstStyle/>
          <a:p>
            <a:pPr algn="l" indent="0" marL="0">
              <a:lnSpc>
                <a:spcPct val="150000"/>
              </a:lnSpc>
              <a:buNone/>
            </a:pPr>
            <a:r>
              <a:rPr lang="en-US" sz="1800" b="1" spc="72" kern="0" dirty="0">
                <a:solidFill>
                  <a:srgbClr val="2563EB"/>
                </a:solidFill>
                <a:latin typeface="Verdana" pitchFamily="34" charset="0"/>
                <a:ea typeface="Verdana" pitchFamily="34" charset="-122"/>
                <a:cs typeface="Verdana" pitchFamily="34" charset="-120"/>
              </a:rPr>
              <a:t>OPENAI · SEP 2025</a:t>
            </a:r>
            <a:endParaRPr lang="en-US" sz="1800" dirty="0"/>
          </a:p>
        </p:txBody>
      </p:sp>
      <p:sp>
        <p:nvSpPr>
          <p:cNvPr id="32" name="Text 30"/>
          <p:cNvSpPr/>
          <p:nvPr/>
        </p:nvSpPr>
        <p:spPr>
          <a:xfrm>
            <a:off x="1672828" y="6335748"/>
            <a:ext cx="6398449" cy="341168"/>
          </a:xfrm>
          <a:prstGeom prst="rect">
            <a:avLst/>
          </a:prstGeom>
          <a:noFill/>
          <a:ln/>
        </p:spPr>
        <p:txBody>
          <a:bodyPr wrap="square" lIns="0" tIns="0" rIns="0" bIns="0" rtlCol="0" anchor="t">
            <a:normAutofit/>
          </a:bodyPr>
          <a:lstStyle/>
          <a:p>
            <a:pPr algn="l" indent="0" marL="0">
              <a:lnSpc>
                <a:spcPct val="150000"/>
              </a:lnSpc>
              <a:buNone/>
            </a:pPr>
            <a:r>
              <a:rPr lang="en-US" sz="1950" dirty="0">
                <a:solidFill>
                  <a:srgbClr val="000099"/>
                </a:solidFill>
                <a:latin typeface="Verdana" pitchFamily="34" charset="0"/>
                <a:ea typeface="Verdana" pitchFamily="34" charset="-122"/>
                <a:cs typeface="Verdana" pitchFamily="34" charset="-120"/>
              </a:rPr>
              <a:t>Their own paper explains why: training objectives</a:t>
            </a:r>
            <a:endParaRPr lang="en-US" sz="1950" dirty="0"/>
          </a:p>
        </p:txBody>
      </p:sp>
      <p:sp>
        <p:nvSpPr>
          <p:cNvPr id="33" name="Text 31"/>
          <p:cNvSpPr/>
          <p:nvPr/>
        </p:nvSpPr>
        <p:spPr>
          <a:xfrm>
            <a:off x="7972046" y="6335748"/>
            <a:ext cx="3822848" cy="341168"/>
          </a:xfrm>
          <a:prstGeom prst="rect">
            <a:avLst/>
          </a:prstGeom>
          <a:noFill/>
          <a:ln/>
        </p:spPr>
        <p:txBody>
          <a:bodyPr wrap="square" lIns="25400" tIns="25400" rIns="25400" bIns="25400" rtlCol="0" anchor="t">
            <a:normAutofit/>
          </a:bodyPr>
          <a:lstStyle/>
          <a:p>
            <a:pPr algn="l" indent="0" marL="0">
              <a:lnSpc>
                <a:spcPct val="150000"/>
              </a:lnSpc>
              <a:buNone/>
            </a:pPr>
            <a:r>
              <a:rPr lang="en-US" sz="1950" b="1" dirty="0">
                <a:solidFill>
                  <a:srgbClr val="000099"/>
                </a:solidFill>
                <a:latin typeface="Verdana" pitchFamily="34" charset="0"/>
                <a:ea typeface="Verdana" pitchFamily="34" charset="-122"/>
                <a:cs typeface="Verdana" pitchFamily="34" charset="-120"/>
              </a:rPr>
              <a:t>reward confident guessing</a:t>
            </a:r>
            <a:endParaRPr lang="en-US" sz="1950" dirty="0"/>
          </a:p>
        </p:txBody>
      </p:sp>
      <p:sp>
        <p:nvSpPr>
          <p:cNvPr id="34" name="Text 32"/>
          <p:cNvSpPr/>
          <p:nvPr/>
        </p:nvSpPr>
        <p:spPr>
          <a:xfrm>
            <a:off x="11770545" y="6335748"/>
            <a:ext cx="3516959" cy="341168"/>
          </a:xfrm>
          <a:prstGeom prst="rect">
            <a:avLst/>
          </a:prstGeom>
          <a:noFill/>
          <a:ln/>
        </p:spPr>
        <p:txBody>
          <a:bodyPr wrap="square" lIns="0" tIns="0" rIns="0" bIns="0" rtlCol="0" anchor="t">
            <a:normAutofit/>
          </a:bodyPr>
          <a:lstStyle/>
          <a:p>
            <a:pPr algn="l" indent="0" marL="0">
              <a:lnSpc>
                <a:spcPct val="150000"/>
              </a:lnSpc>
              <a:buNone/>
            </a:pPr>
            <a:r>
              <a:rPr lang="en-US" sz="1950" dirty="0">
                <a:solidFill>
                  <a:srgbClr val="000099"/>
                </a:solidFill>
                <a:latin typeface="Verdana" pitchFamily="34" charset="0"/>
                <a:ea typeface="Verdana" pitchFamily="34" charset="-122"/>
                <a:cs typeface="Verdana" pitchFamily="34" charset="-120"/>
              </a:rPr>
              <a:t>over calibrated uncertainty.</a:t>
            </a:r>
            <a:endParaRPr lang="en-US" sz="19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333500" y="762000"/>
            <a:ext cx="533346" cy="28548"/>
          </a:xfrm>
          <a:prstGeom prst="roundRect">
            <a:avLst>
              <a:gd name="adj" fmla="val 50000"/>
            </a:avLst>
          </a:prstGeom>
          <a:solidFill>
            <a:srgbClr val="2563EB"/>
          </a:solidFill>
          <a:ln/>
        </p:spPr>
      </p:sp>
      <p:sp>
        <p:nvSpPr>
          <p:cNvPr id="3" name="Text 1"/>
          <p:cNvSpPr/>
          <p:nvPr/>
        </p:nvSpPr>
        <p:spPr>
          <a:xfrm>
            <a:off x="1333500" y="1133394"/>
            <a:ext cx="16089630" cy="666696"/>
          </a:xfrm>
          <a:prstGeom prst="rect">
            <a:avLst/>
          </a:prstGeom>
          <a:noFill/>
          <a:ln/>
        </p:spPr>
        <p:txBody>
          <a:bodyPr wrap="square" lIns="25400" tIns="25400" rIns="25400" bIns="25400" rtlCol="0" anchor="t">
            <a:normAutofit/>
          </a:bodyPr>
          <a:lstStyle/>
          <a:p>
            <a:pPr algn="l" indent="0" marL="0">
              <a:lnSpc>
                <a:spcPct val="110000"/>
              </a:lnSpc>
              <a:buNone/>
            </a:pPr>
            <a:r>
              <a:rPr lang="en-US" sz="4500" b="1" spc="-90" kern="0" dirty="0">
                <a:solidFill>
                  <a:srgbClr val="000099"/>
                </a:solidFill>
                <a:latin typeface="Verdana" pitchFamily="34" charset="0"/>
                <a:ea typeface="Verdana" pitchFamily="34" charset="-122"/>
                <a:cs typeface="Verdana" pitchFamily="34" charset="-120"/>
              </a:rPr>
              <a:t>A ladder of source quality </a:t>
            </a:r>
            <a:pPr algn="l" indent="0" marL="0">
              <a:lnSpc>
                <a:spcPct val="110000"/>
              </a:lnSpc>
              <a:buNone/>
            </a:pPr>
            <a:r>
              <a:rPr lang="en-US" sz="1950" spc="-90" kern="0" dirty="0">
                <a:solidFill>
                  <a:srgbClr val="4A5568"/>
                </a:solidFill>
                <a:latin typeface="Verdana" pitchFamily="34" charset="0"/>
                <a:ea typeface="Verdana" pitchFamily="34" charset="-122"/>
                <a:cs typeface="Verdana" pitchFamily="34" charset="-120"/>
              </a:rPr>
              <a:t>after Lester, </a:t>
            </a:r>
            <a:pPr algn="l" indent="0" marL="0">
              <a:lnSpc>
                <a:spcPct val="110000"/>
              </a:lnSpc>
              <a:buNone/>
            </a:pPr>
            <a:r>
              <a:rPr lang="en-US" sz="1950" i="1" spc="-90" kern="0" dirty="0">
                <a:solidFill>
                  <a:srgbClr val="4A5568"/>
                </a:solidFill>
                <a:latin typeface="Verdana" pitchFamily="34" charset="0"/>
                <a:ea typeface="Verdana" pitchFamily="34" charset="-122"/>
                <a:cs typeface="Verdana" pitchFamily="34" charset="-120"/>
              </a:rPr>
              <a:t>Writing Research Papers</a:t>
            </a:r>
            <a:pPr algn="l" indent="0" marL="0">
              <a:lnSpc>
                <a:spcPct val="110000"/>
              </a:lnSpc>
              <a:buNone/>
            </a:pPr>
            <a:r>
              <a:rPr lang="en-US" sz="1950" spc="-90" kern="0" dirty="0">
                <a:solidFill>
                  <a:srgbClr val="4A5568"/>
                </a:solidFill>
                <a:latin typeface="Verdana" pitchFamily="34" charset="0"/>
                <a:ea typeface="Verdana" pitchFamily="34" charset="-122"/>
                <a:cs typeface="Verdana" pitchFamily="34" charset="-120"/>
              </a:rPr>
              <a:t>, ch. 8</a:t>
            </a:r>
            <a:endParaRPr lang="en-US" sz="4500" dirty="0"/>
          </a:p>
        </p:txBody>
      </p:sp>
      <p:sp>
        <p:nvSpPr>
          <p:cNvPr id="4" name="Shape 2"/>
          <p:cNvSpPr/>
          <p:nvPr/>
        </p:nvSpPr>
        <p:spPr>
          <a:xfrm>
            <a:off x="1333500" y="1990508"/>
            <a:ext cx="1062633" cy="531452"/>
          </a:xfrm>
          <a:prstGeom prst="roundRect">
            <a:avLst>
              <a:gd name="adj" fmla="val 10754"/>
            </a:avLst>
          </a:prstGeom>
          <a:solidFill>
            <a:srgbClr val="000099"/>
          </a:solidFill>
          <a:ln/>
        </p:spPr>
      </p:sp>
      <p:sp>
        <p:nvSpPr>
          <p:cNvPr id="5" name="Text 3"/>
          <p:cNvSpPr/>
          <p:nvPr/>
        </p:nvSpPr>
        <p:spPr>
          <a:xfrm>
            <a:off x="1466850" y="2104808"/>
            <a:ext cx="795933" cy="340952"/>
          </a:xfrm>
          <a:prstGeom prst="rect">
            <a:avLst/>
          </a:prstGeom>
          <a:noFill/>
          <a:ln/>
        </p:spPr>
        <p:txBody>
          <a:bodyPr wrap="square" lIns="25400" tIns="25400" rIns="25400" bIns="25400" rtlCol="0" anchor="ctr">
            <a:normAutofit/>
          </a:bodyPr>
          <a:lstStyle/>
          <a:p>
            <a:pPr algn="ctr" indent="0" marL="0">
              <a:buNone/>
            </a:pPr>
            <a:r>
              <a:rPr lang="en-US" sz="1950" b="1" dirty="0">
                <a:solidFill>
                  <a:srgbClr val="FFFFFF"/>
                </a:solidFill>
                <a:latin typeface="Verdana" pitchFamily="34" charset="0"/>
                <a:ea typeface="Verdana" pitchFamily="34" charset="-122"/>
                <a:cs typeface="Verdana" pitchFamily="34" charset="-120"/>
              </a:rPr>
              <a:t>Rung</a:t>
            </a:r>
            <a:endParaRPr lang="en-US" sz="1950" dirty="0"/>
          </a:p>
        </p:txBody>
      </p:sp>
      <p:sp>
        <p:nvSpPr>
          <p:cNvPr id="6" name="Shape 4"/>
          <p:cNvSpPr/>
          <p:nvPr/>
        </p:nvSpPr>
        <p:spPr>
          <a:xfrm>
            <a:off x="2396133" y="1990508"/>
            <a:ext cx="12653367" cy="531452"/>
          </a:xfrm>
          <a:prstGeom prst="rect">
            <a:avLst/>
          </a:prstGeom>
          <a:solidFill>
            <a:srgbClr val="000099"/>
          </a:solidFill>
          <a:ln/>
        </p:spPr>
      </p:sp>
      <p:sp>
        <p:nvSpPr>
          <p:cNvPr id="7" name="Text 5"/>
          <p:cNvSpPr/>
          <p:nvPr/>
        </p:nvSpPr>
        <p:spPr>
          <a:xfrm>
            <a:off x="2567583" y="2104808"/>
            <a:ext cx="12690068" cy="340952"/>
          </a:xfrm>
          <a:prstGeom prst="rect">
            <a:avLst/>
          </a:prstGeom>
          <a:noFill/>
          <a:ln/>
        </p:spPr>
        <p:txBody>
          <a:bodyPr wrap="square" lIns="25400" tIns="25400" rIns="25400" bIns="25400" rtlCol="0" anchor="ctr">
            <a:normAutofit/>
          </a:bodyPr>
          <a:lstStyle/>
          <a:p>
            <a:pPr algn="l" indent="0" marL="0">
              <a:buNone/>
            </a:pPr>
            <a:r>
              <a:rPr lang="en-US" sz="1950" b="1" dirty="0">
                <a:solidFill>
                  <a:srgbClr val="FFFFFF"/>
                </a:solidFill>
                <a:latin typeface="Verdana" pitchFamily="34" charset="0"/>
                <a:ea typeface="Verdana" pitchFamily="34" charset="-122"/>
                <a:cs typeface="Verdana" pitchFamily="34" charset="-120"/>
              </a:rPr>
              <a:t>What it is</a:t>
            </a:r>
            <a:endParaRPr lang="en-US" sz="1950" dirty="0"/>
          </a:p>
        </p:txBody>
      </p:sp>
      <p:sp>
        <p:nvSpPr>
          <p:cNvPr id="8" name="Shape 6"/>
          <p:cNvSpPr/>
          <p:nvPr/>
        </p:nvSpPr>
        <p:spPr>
          <a:xfrm>
            <a:off x="15049500" y="1990508"/>
            <a:ext cx="1905000" cy="531452"/>
          </a:xfrm>
          <a:prstGeom prst="rect">
            <a:avLst/>
          </a:prstGeom>
          <a:solidFill>
            <a:srgbClr val="000099"/>
          </a:solidFill>
          <a:ln/>
        </p:spPr>
      </p:sp>
      <p:sp>
        <p:nvSpPr>
          <p:cNvPr id="9" name="Text 7"/>
          <p:cNvSpPr/>
          <p:nvPr/>
        </p:nvSpPr>
        <p:spPr>
          <a:xfrm>
            <a:off x="15182850" y="2104808"/>
            <a:ext cx="1638300" cy="340952"/>
          </a:xfrm>
          <a:prstGeom prst="rect">
            <a:avLst/>
          </a:prstGeom>
          <a:noFill/>
          <a:ln/>
        </p:spPr>
        <p:txBody>
          <a:bodyPr wrap="square" lIns="25400" tIns="25400" rIns="25400" bIns="25400" rtlCol="0" anchor="ctr">
            <a:normAutofit/>
          </a:bodyPr>
          <a:lstStyle/>
          <a:p>
            <a:pPr algn="ctr" indent="0" marL="0">
              <a:buNone/>
            </a:pPr>
            <a:r>
              <a:rPr lang="en-US" sz="1950" b="1" dirty="0">
                <a:solidFill>
                  <a:srgbClr val="FFFFFF"/>
                </a:solidFill>
                <a:latin typeface="Verdana" pitchFamily="34" charset="0"/>
                <a:ea typeface="Verdana" pitchFamily="34" charset="-122"/>
                <a:cs typeface="Verdana" pitchFamily="34" charset="-120"/>
              </a:rPr>
              <a:t>Use it?</a:t>
            </a:r>
            <a:endParaRPr lang="en-US" sz="1950" dirty="0"/>
          </a:p>
        </p:txBody>
      </p:sp>
      <p:sp>
        <p:nvSpPr>
          <p:cNvPr id="10" name="Shape 8"/>
          <p:cNvSpPr/>
          <p:nvPr/>
        </p:nvSpPr>
        <p:spPr>
          <a:xfrm>
            <a:off x="1333500" y="3104554"/>
            <a:ext cx="1062633" cy="9525"/>
          </a:xfrm>
          <a:prstGeom prst="rect">
            <a:avLst/>
          </a:prstGeom>
          <a:solidFill>
            <a:srgbClr val="BFDBFE"/>
          </a:solidFill>
          <a:ln/>
        </p:spPr>
      </p:sp>
      <p:sp>
        <p:nvSpPr>
          <p:cNvPr id="11" name="Text 9"/>
          <p:cNvSpPr/>
          <p:nvPr/>
        </p:nvSpPr>
        <p:spPr>
          <a:xfrm>
            <a:off x="1466850" y="2655310"/>
            <a:ext cx="795933" cy="353994"/>
          </a:xfrm>
          <a:prstGeom prst="rect">
            <a:avLst/>
          </a:prstGeom>
          <a:noFill/>
          <a:ln/>
        </p:spPr>
        <p:txBody>
          <a:bodyPr wrap="square" lIns="25400" tIns="25400" rIns="25400" bIns="25400" rtlCol="0" anchor="ctr">
            <a:normAutofit/>
          </a:bodyPr>
          <a:lstStyle/>
          <a:p>
            <a:pPr algn="ctr" indent="0" marL="0">
              <a:buNone/>
            </a:pPr>
            <a:r>
              <a:rPr lang="en-US" sz="2100" b="1" dirty="0">
                <a:solidFill>
                  <a:srgbClr val="2563EB"/>
                </a:solidFill>
                <a:latin typeface="Verdana" pitchFamily="34" charset="0"/>
                <a:ea typeface="Verdana" pitchFamily="34" charset="-122"/>
                <a:cs typeface="Verdana" pitchFamily="34" charset="-120"/>
              </a:rPr>
              <a:t>1</a:t>
            </a:r>
            <a:endParaRPr lang="en-US" sz="2100" dirty="0"/>
          </a:p>
        </p:txBody>
      </p:sp>
      <p:sp>
        <p:nvSpPr>
          <p:cNvPr id="12" name="Shape 10"/>
          <p:cNvSpPr/>
          <p:nvPr/>
        </p:nvSpPr>
        <p:spPr>
          <a:xfrm>
            <a:off x="2396133" y="3104554"/>
            <a:ext cx="12653367" cy="9525"/>
          </a:xfrm>
          <a:prstGeom prst="rect">
            <a:avLst/>
          </a:prstGeom>
          <a:solidFill>
            <a:srgbClr val="BFDBFE"/>
          </a:solidFill>
          <a:ln/>
        </p:spPr>
      </p:sp>
      <p:sp>
        <p:nvSpPr>
          <p:cNvPr id="13" name="Text 11"/>
          <p:cNvSpPr/>
          <p:nvPr/>
        </p:nvSpPr>
        <p:spPr>
          <a:xfrm>
            <a:off x="2567583" y="2655310"/>
            <a:ext cx="12690068" cy="353994"/>
          </a:xfrm>
          <a:prstGeom prst="rect">
            <a:avLst/>
          </a:prstGeom>
          <a:noFill/>
          <a:ln/>
        </p:spPr>
        <p:txBody>
          <a:bodyPr wrap="square" lIns="25400" tIns="25400" rIns="25400" bIns="25400" rtlCol="0" anchor="ctr">
            <a:normAutofit/>
          </a:bodyPr>
          <a:lstStyle/>
          <a:p>
            <a:pPr algn="l" indent="0" marL="0">
              <a:buNone/>
            </a:pPr>
            <a:r>
              <a:rPr lang="en-US" sz="1950" dirty="0">
                <a:solidFill>
                  <a:srgbClr val="000099"/>
                </a:solidFill>
                <a:latin typeface="Verdana" pitchFamily="34" charset="0"/>
                <a:ea typeface="Verdana" pitchFamily="34" charset="-122"/>
                <a:cs typeface="Verdana" pitchFamily="34" charset="-120"/>
              </a:rPr>
              <a:t>Primary source you </a:t>
            </a:r>
            <a:pPr algn="l" indent="0" marL="0">
              <a:buNone/>
            </a:pPr>
            <a:r>
              <a:rPr lang="en-US" sz="1950" b="1" dirty="0">
                <a:solidFill>
                  <a:srgbClr val="000099"/>
                </a:solidFill>
                <a:latin typeface="Verdana" pitchFamily="34" charset="0"/>
                <a:ea typeface="Verdana" pitchFamily="34" charset="-122"/>
                <a:cs typeface="Verdana" pitchFamily="34" charset="-120"/>
              </a:rPr>
              <a:t>opened yourself</a:t>
            </a:r>
            <a:endParaRPr lang="en-US" sz="1950" dirty="0"/>
          </a:p>
        </p:txBody>
      </p:sp>
      <p:sp>
        <p:nvSpPr>
          <p:cNvPr id="14" name="Shape 12"/>
          <p:cNvSpPr/>
          <p:nvPr/>
        </p:nvSpPr>
        <p:spPr>
          <a:xfrm>
            <a:off x="15049500" y="3104554"/>
            <a:ext cx="1905000" cy="9525"/>
          </a:xfrm>
          <a:prstGeom prst="rect">
            <a:avLst/>
          </a:prstGeom>
          <a:solidFill>
            <a:srgbClr val="BFDBFE"/>
          </a:solidFill>
          <a:ln/>
        </p:spPr>
      </p:sp>
      <p:sp>
        <p:nvSpPr>
          <p:cNvPr id="15" name="Text 13"/>
          <p:cNvSpPr/>
          <p:nvPr/>
        </p:nvSpPr>
        <p:spPr>
          <a:xfrm>
            <a:off x="15182850" y="2655310"/>
            <a:ext cx="1638300" cy="353994"/>
          </a:xfrm>
          <a:prstGeom prst="rect">
            <a:avLst/>
          </a:prstGeom>
          <a:noFill/>
          <a:ln/>
        </p:spPr>
        <p:txBody>
          <a:bodyPr wrap="square" lIns="25400" tIns="25400" rIns="25400" bIns="25400" rtlCol="0" anchor="ctr">
            <a:normAutofit/>
          </a:bodyPr>
          <a:lstStyle/>
          <a:p>
            <a:pPr algn="ctr" indent="0" marL="0">
              <a:buNone/>
            </a:pPr>
            <a:r>
              <a:rPr lang="en-US" sz="1800" b="1" spc="72" kern="0" dirty="0">
                <a:solidFill>
                  <a:srgbClr val="047857"/>
                </a:solidFill>
                <a:latin typeface="Verdana" pitchFamily="34" charset="0"/>
                <a:ea typeface="Verdana" pitchFamily="34" charset="-122"/>
                <a:cs typeface="Verdana" pitchFamily="34" charset="-120"/>
              </a:rPr>
              <a:t>YES</a:t>
            </a:r>
            <a:endParaRPr lang="en-US" sz="1800" dirty="0"/>
          </a:p>
        </p:txBody>
      </p:sp>
      <p:sp>
        <p:nvSpPr>
          <p:cNvPr id="16" name="Shape 14"/>
          <p:cNvSpPr/>
          <p:nvPr/>
        </p:nvSpPr>
        <p:spPr>
          <a:xfrm>
            <a:off x="1333500" y="3113214"/>
            <a:ext cx="1062633" cy="595583"/>
          </a:xfrm>
          <a:prstGeom prst="rect">
            <a:avLst/>
          </a:prstGeom>
          <a:solidFill>
            <a:srgbClr val="F8FAFC"/>
          </a:solidFill>
          <a:ln/>
        </p:spPr>
      </p:sp>
      <p:sp>
        <p:nvSpPr>
          <p:cNvPr id="17" name="Shape 15"/>
          <p:cNvSpPr/>
          <p:nvPr/>
        </p:nvSpPr>
        <p:spPr>
          <a:xfrm>
            <a:off x="1333500" y="3700138"/>
            <a:ext cx="1062633" cy="9525"/>
          </a:xfrm>
          <a:prstGeom prst="rect">
            <a:avLst/>
          </a:prstGeom>
          <a:solidFill>
            <a:srgbClr val="BFDBFE"/>
          </a:solidFill>
          <a:ln/>
        </p:spPr>
      </p:sp>
      <p:sp>
        <p:nvSpPr>
          <p:cNvPr id="18" name="Text 16"/>
          <p:cNvSpPr/>
          <p:nvPr/>
        </p:nvSpPr>
        <p:spPr>
          <a:xfrm>
            <a:off x="1466850" y="3246564"/>
            <a:ext cx="795933" cy="358324"/>
          </a:xfrm>
          <a:prstGeom prst="rect">
            <a:avLst/>
          </a:prstGeom>
          <a:noFill/>
          <a:ln/>
        </p:spPr>
        <p:txBody>
          <a:bodyPr wrap="square" lIns="25400" tIns="25400" rIns="25400" bIns="25400" rtlCol="0" anchor="ctr">
            <a:normAutofit/>
          </a:bodyPr>
          <a:lstStyle/>
          <a:p>
            <a:pPr algn="ctr" indent="0" marL="0">
              <a:buNone/>
            </a:pPr>
            <a:r>
              <a:rPr lang="en-US" sz="2100" b="1" dirty="0">
                <a:solidFill>
                  <a:srgbClr val="2563EB"/>
                </a:solidFill>
                <a:latin typeface="Verdana" pitchFamily="34" charset="0"/>
                <a:ea typeface="Verdana" pitchFamily="34" charset="-122"/>
                <a:cs typeface="Verdana" pitchFamily="34" charset="-120"/>
              </a:rPr>
              <a:t>2</a:t>
            </a:r>
            <a:endParaRPr lang="en-US" sz="2100" dirty="0"/>
          </a:p>
        </p:txBody>
      </p:sp>
      <p:sp>
        <p:nvSpPr>
          <p:cNvPr id="19" name="Shape 17"/>
          <p:cNvSpPr/>
          <p:nvPr/>
        </p:nvSpPr>
        <p:spPr>
          <a:xfrm>
            <a:off x="2396133" y="3113214"/>
            <a:ext cx="12653367" cy="595583"/>
          </a:xfrm>
          <a:prstGeom prst="rect">
            <a:avLst/>
          </a:prstGeom>
          <a:solidFill>
            <a:srgbClr val="F8FAFC"/>
          </a:solidFill>
          <a:ln/>
        </p:spPr>
      </p:sp>
      <p:sp>
        <p:nvSpPr>
          <p:cNvPr id="20" name="Shape 18"/>
          <p:cNvSpPr/>
          <p:nvPr/>
        </p:nvSpPr>
        <p:spPr>
          <a:xfrm>
            <a:off x="2396133" y="3700138"/>
            <a:ext cx="12653367" cy="9525"/>
          </a:xfrm>
          <a:prstGeom prst="rect">
            <a:avLst/>
          </a:prstGeom>
          <a:solidFill>
            <a:srgbClr val="BFDBFE"/>
          </a:solidFill>
          <a:ln/>
        </p:spPr>
      </p:sp>
      <p:sp>
        <p:nvSpPr>
          <p:cNvPr id="21" name="Text 19"/>
          <p:cNvSpPr/>
          <p:nvPr/>
        </p:nvSpPr>
        <p:spPr>
          <a:xfrm>
            <a:off x="2567583" y="3246564"/>
            <a:ext cx="12690068" cy="358324"/>
          </a:xfrm>
          <a:prstGeom prst="rect">
            <a:avLst/>
          </a:prstGeom>
          <a:noFill/>
          <a:ln/>
        </p:spPr>
        <p:txBody>
          <a:bodyPr wrap="square" lIns="25400" tIns="25400" rIns="25400" bIns="25400" rtlCol="0" anchor="ctr">
            <a:normAutofit/>
          </a:bodyPr>
          <a:lstStyle/>
          <a:p>
            <a:pPr algn="l" indent="0" marL="0">
              <a:buNone/>
            </a:pPr>
            <a:r>
              <a:rPr lang="en-US" sz="1950" dirty="0">
                <a:solidFill>
                  <a:srgbClr val="000099"/>
                </a:solidFill>
                <a:latin typeface="Verdana" pitchFamily="34" charset="0"/>
                <a:ea typeface="Verdana" pitchFamily="34" charset="-122"/>
                <a:cs typeface="Verdana" pitchFamily="34" charset="-120"/>
              </a:rPr>
              <a:t>Peer-reviewed paper, full text in hand</a:t>
            </a:r>
            <a:endParaRPr lang="en-US" sz="1950" dirty="0"/>
          </a:p>
        </p:txBody>
      </p:sp>
      <p:sp>
        <p:nvSpPr>
          <p:cNvPr id="22" name="Shape 20"/>
          <p:cNvSpPr/>
          <p:nvPr/>
        </p:nvSpPr>
        <p:spPr>
          <a:xfrm>
            <a:off x="15049500" y="3113214"/>
            <a:ext cx="1905000" cy="595583"/>
          </a:xfrm>
          <a:prstGeom prst="rect">
            <a:avLst/>
          </a:prstGeom>
          <a:solidFill>
            <a:srgbClr val="F8FAFC"/>
          </a:solidFill>
          <a:ln/>
        </p:spPr>
      </p:sp>
      <p:sp>
        <p:nvSpPr>
          <p:cNvPr id="23" name="Shape 21"/>
          <p:cNvSpPr/>
          <p:nvPr/>
        </p:nvSpPr>
        <p:spPr>
          <a:xfrm>
            <a:off x="15049500" y="3700138"/>
            <a:ext cx="1905000" cy="9525"/>
          </a:xfrm>
          <a:prstGeom prst="rect">
            <a:avLst/>
          </a:prstGeom>
          <a:solidFill>
            <a:srgbClr val="BFDBFE"/>
          </a:solidFill>
          <a:ln/>
        </p:spPr>
      </p:sp>
      <p:sp>
        <p:nvSpPr>
          <p:cNvPr id="24" name="Text 22"/>
          <p:cNvSpPr/>
          <p:nvPr/>
        </p:nvSpPr>
        <p:spPr>
          <a:xfrm>
            <a:off x="15182850" y="3246564"/>
            <a:ext cx="1638300" cy="358324"/>
          </a:xfrm>
          <a:prstGeom prst="rect">
            <a:avLst/>
          </a:prstGeom>
          <a:noFill/>
          <a:ln/>
        </p:spPr>
        <p:txBody>
          <a:bodyPr wrap="square" lIns="25400" tIns="25400" rIns="25400" bIns="25400" rtlCol="0" anchor="ctr">
            <a:normAutofit/>
          </a:bodyPr>
          <a:lstStyle/>
          <a:p>
            <a:pPr algn="ctr" indent="0" marL="0">
              <a:buNone/>
            </a:pPr>
            <a:r>
              <a:rPr lang="en-US" sz="1800" b="1" spc="72" kern="0" dirty="0">
                <a:solidFill>
                  <a:srgbClr val="047857"/>
                </a:solidFill>
                <a:latin typeface="Verdana" pitchFamily="34" charset="0"/>
                <a:ea typeface="Verdana" pitchFamily="34" charset="-122"/>
                <a:cs typeface="Verdana" pitchFamily="34" charset="-120"/>
              </a:rPr>
              <a:t>YES</a:t>
            </a:r>
            <a:endParaRPr lang="en-US" sz="1800" dirty="0"/>
          </a:p>
        </p:txBody>
      </p:sp>
      <p:sp>
        <p:nvSpPr>
          <p:cNvPr id="25" name="Shape 23"/>
          <p:cNvSpPr/>
          <p:nvPr/>
        </p:nvSpPr>
        <p:spPr>
          <a:xfrm>
            <a:off x="1333500" y="4295721"/>
            <a:ext cx="1062633" cy="9525"/>
          </a:xfrm>
          <a:prstGeom prst="rect">
            <a:avLst/>
          </a:prstGeom>
          <a:solidFill>
            <a:srgbClr val="BFDBFE"/>
          </a:solidFill>
          <a:ln/>
        </p:spPr>
      </p:sp>
      <p:sp>
        <p:nvSpPr>
          <p:cNvPr id="26" name="Text 24"/>
          <p:cNvSpPr/>
          <p:nvPr/>
        </p:nvSpPr>
        <p:spPr>
          <a:xfrm>
            <a:off x="1466850" y="3842147"/>
            <a:ext cx="795933" cy="358324"/>
          </a:xfrm>
          <a:prstGeom prst="rect">
            <a:avLst/>
          </a:prstGeom>
          <a:noFill/>
          <a:ln/>
        </p:spPr>
        <p:txBody>
          <a:bodyPr wrap="square" lIns="25400" tIns="25400" rIns="25400" bIns="25400" rtlCol="0" anchor="ctr">
            <a:normAutofit/>
          </a:bodyPr>
          <a:lstStyle/>
          <a:p>
            <a:pPr algn="ctr" indent="0" marL="0">
              <a:buNone/>
            </a:pPr>
            <a:r>
              <a:rPr lang="en-US" sz="2100" b="1" dirty="0">
                <a:solidFill>
                  <a:srgbClr val="2563EB"/>
                </a:solidFill>
                <a:latin typeface="Verdana" pitchFamily="34" charset="0"/>
                <a:ea typeface="Verdana" pitchFamily="34" charset="-122"/>
                <a:cs typeface="Verdana" pitchFamily="34" charset="-120"/>
              </a:rPr>
              <a:t>3</a:t>
            </a:r>
            <a:endParaRPr lang="en-US" sz="2100" dirty="0"/>
          </a:p>
        </p:txBody>
      </p:sp>
      <p:sp>
        <p:nvSpPr>
          <p:cNvPr id="27" name="Shape 25"/>
          <p:cNvSpPr/>
          <p:nvPr/>
        </p:nvSpPr>
        <p:spPr>
          <a:xfrm>
            <a:off x="2396133" y="4295721"/>
            <a:ext cx="12653367" cy="9525"/>
          </a:xfrm>
          <a:prstGeom prst="rect">
            <a:avLst/>
          </a:prstGeom>
          <a:solidFill>
            <a:srgbClr val="BFDBFE"/>
          </a:solidFill>
          <a:ln/>
        </p:spPr>
      </p:sp>
      <p:sp>
        <p:nvSpPr>
          <p:cNvPr id="28" name="Text 26"/>
          <p:cNvSpPr/>
          <p:nvPr/>
        </p:nvSpPr>
        <p:spPr>
          <a:xfrm>
            <a:off x="2567583" y="3842147"/>
            <a:ext cx="12690068" cy="358324"/>
          </a:xfrm>
          <a:prstGeom prst="rect">
            <a:avLst/>
          </a:prstGeom>
          <a:noFill/>
          <a:ln/>
        </p:spPr>
        <p:txBody>
          <a:bodyPr wrap="square" lIns="25400" tIns="25400" rIns="25400" bIns="25400" rtlCol="0" anchor="ctr">
            <a:normAutofit/>
          </a:bodyPr>
          <a:lstStyle/>
          <a:p>
            <a:pPr algn="l" indent="0" marL="0">
              <a:buNone/>
            </a:pPr>
            <a:r>
              <a:rPr lang="en-US" sz="1950" dirty="0">
                <a:solidFill>
                  <a:srgbClr val="000099"/>
                </a:solidFill>
                <a:latin typeface="Verdana" pitchFamily="34" charset="0"/>
                <a:ea typeface="Verdana" pitchFamily="34" charset="-122"/>
                <a:cs typeface="Verdana" pitchFamily="34" charset="-120"/>
              </a:rPr>
              <a:t>LLM-cited paper, you </a:t>
            </a:r>
            <a:pPr algn="l" indent="0" marL="0">
              <a:buNone/>
            </a:pPr>
            <a:r>
              <a:rPr lang="en-US" sz="1950" b="1" dirty="0">
                <a:solidFill>
                  <a:srgbClr val="000099"/>
                </a:solidFill>
                <a:latin typeface="Verdana" pitchFamily="34" charset="0"/>
                <a:ea typeface="Verdana" pitchFamily="34" charset="-122"/>
                <a:cs typeface="Verdana" pitchFamily="34" charset="-120"/>
              </a:rPr>
              <a:t>opened </a:t>
            </a:r>
            <a:pPr algn="l" indent="0" marL="0">
              <a:buNone/>
            </a:pPr>
            <a:r>
              <a:rPr lang="en-US" sz="1950" dirty="0">
                <a:solidFill>
                  <a:srgbClr val="000099"/>
                </a:solidFill>
                <a:latin typeface="Verdana" pitchFamily="34" charset="0"/>
                <a:ea typeface="Verdana" pitchFamily="34" charset="-122"/>
                <a:cs typeface="Verdana" pitchFamily="34" charset="-120"/>
              </a:rPr>
              <a:t>it</a:t>
            </a:r>
            <a:endParaRPr lang="en-US" sz="1950" dirty="0"/>
          </a:p>
        </p:txBody>
      </p:sp>
      <p:sp>
        <p:nvSpPr>
          <p:cNvPr id="29" name="Shape 27"/>
          <p:cNvSpPr/>
          <p:nvPr/>
        </p:nvSpPr>
        <p:spPr>
          <a:xfrm>
            <a:off x="15049500" y="4295721"/>
            <a:ext cx="1905000" cy="9525"/>
          </a:xfrm>
          <a:prstGeom prst="rect">
            <a:avLst/>
          </a:prstGeom>
          <a:solidFill>
            <a:srgbClr val="BFDBFE"/>
          </a:solidFill>
          <a:ln/>
        </p:spPr>
      </p:sp>
      <p:sp>
        <p:nvSpPr>
          <p:cNvPr id="30" name="Text 28"/>
          <p:cNvSpPr/>
          <p:nvPr/>
        </p:nvSpPr>
        <p:spPr>
          <a:xfrm>
            <a:off x="15182850" y="3842147"/>
            <a:ext cx="1638300" cy="358324"/>
          </a:xfrm>
          <a:prstGeom prst="rect">
            <a:avLst/>
          </a:prstGeom>
          <a:noFill/>
          <a:ln/>
        </p:spPr>
        <p:txBody>
          <a:bodyPr wrap="square" lIns="25400" tIns="25400" rIns="25400" bIns="25400" rtlCol="0" anchor="ctr">
            <a:normAutofit/>
          </a:bodyPr>
          <a:lstStyle/>
          <a:p>
            <a:pPr algn="ctr" indent="0" marL="0">
              <a:buNone/>
            </a:pPr>
            <a:r>
              <a:rPr lang="en-US" sz="1800" b="1" spc="72" kern="0" dirty="0">
                <a:solidFill>
                  <a:srgbClr val="047857"/>
                </a:solidFill>
                <a:latin typeface="Verdana" pitchFamily="34" charset="0"/>
                <a:ea typeface="Verdana" pitchFamily="34" charset="-122"/>
                <a:cs typeface="Verdana" pitchFamily="34" charset="-120"/>
              </a:rPr>
              <a:t>YES</a:t>
            </a:r>
            <a:endParaRPr lang="en-US" sz="1800" dirty="0"/>
          </a:p>
        </p:txBody>
      </p:sp>
      <p:sp>
        <p:nvSpPr>
          <p:cNvPr id="31" name="Shape 29"/>
          <p:cNvSpPr/>
          <p:nvPr/>
        </p:nvSpPr>
        <p:spPr>
          <a:xfrm>
            <a:off x="1333500" y="4304380"/>
            <a:ext cx="1062633" cy="595583"/>
          </a:xfrm>
          <a:prstGeom prst="rect">
            <a:avLst/>
          </a:prstGeom>
          <a:solidFill>
            <a:srgbClr val="F8FAFC"/>
          </a:solidFill>
          <a:ln/>
        </p:spPr>
      </p:sp>
      <p:sp>
        <p:nvSpPr>
          <p:cNvPr id="32" name="Shape 30"/>
          <p:cNvSpPr/>
          <p:nvPr/>
        </p:nvSpPr>
        <p:spPr>
          <a:xfrm>
            <a:off x="1333500" y="4891304"/>
            <a:ext cx="1062633" cy="9525"/>
          </a:xfrm>
          <a:prstGeom prst="rect">
            <a:avLst/>
          </a:prstGeom>
          <a:solidFill>
            <a:srgbClr val="BFDBFE"/>
          </a:solidFill>
          <a:ln/>
        </p:spPr>
      </p:sp>
      <p:sp>
        <p:nvSpPr>
          <p:cNvPr id="33" name="Text 31"/>
          <p:cNvSpPr/>
          <p:nvPr/>
        </p:nvSpPr>
        <p:spPr>
          <a:xfrm>
            <a:off x="1466850" y="4437730"/>
            <a:ext cx="795933" cy="358324"/>
          </a:xfrm>
          <a:prstGeom prst="rect">
            <a:avLst/>
          </a:prstGeom>
          <a:noFill/>
          <a:ln/>
        </p:spPr>
        <p:txBody>
          <a:bodyPr wrap="square" lIns="25400" tIns="25400" rIns="25400" bIns="25400" rtlCol="0" anchor="ctr">
            <a:normAutofit/>
          </a:bodyPr>
          <a:lstStyle/>
          <a:p>
            <a:pPr algn="ctr" indent="0" marL="0">
              <a:buNone/>
            </a:pPr>
            <a:r>
              <a:rPr lang="en-US" sz="2100" b="1" dirty="0">
                <a:solidFill>
                  <a:srgbClr val="2563EB"/>
                </a:solidFill>
                <a:latin typeface="Verdana" pitchFamily="34" charset="0"/>
                <a:ea typeface="Verdana" pitchFamily="34" charset="-122"/>
                <a:cs typeface="Verdana" pitchFamily="34" charset="-120"/>
              </a:rPr>
              <a:t>4</a:t>
            </a:r>
            <a:endParaRPr lang="en-US" sz="2100" dirty="0"/>
          </a:p>
        </p:txBody>
      </p:sp>
      <p:sp>
        <p:nvSpPr>
          <p:cNvPr id="34" name="Shape 32"/>
          <p:cNvSpPr/>
          <p:nvPr/>
        </p:nvSpPr>
        <p:spPr>
          <a:xfrm>
            <a:off x="2396133" y="4304380"/>
            <a:ext cx="12653367" cy="595583"/>
          </a:xfrm>
          <a:prstGeom prst="rect">
            <a:avLst/>
          </a:prstGeom>
          <a:solidFill>
            <a:srgbClr val="F8FAFC"/>
          </a:solidFill>
          <a:ln/>
        </p:spPr>
      </p:sp>
      <p:sp>
        <p:nvSpPr>
          <p:cNvPr id="35" name="Shape 33"/>
          <p:cNvSpPr/>
          <p:nvPr/>
        </p:nvSpPr>
        <p:spPr>
          <a:xfrm>
            <a:off x="2396133" y="4891304"/>
            <a:ext cx="12653367" cy="9525"/>
          </a:xfrm>
          <a:prstGeom prst="rect">
            <a:avLst/>
          </a:prstGeom>
          <a:solidFill>
            <a:srgbClr val="BFDBFE"/>
          </a:solidFill>
          <a:ln/>
        </p:spPr>
      </p:sp>
      <p:sp>
        <p:nvSpPr>
          <p:cNvPr id="36" name="Text 34"/>
          <p:cNvSpPr/>
          <p:nvPr/>
        </p:nvSpPr>
        <p:spPr>
          <a:xfrm>
            <a:off x="2567583" y="4437730"/>
            <a:ext cx="12690068" cy="358324"/>
          </a:xfrm>
          <a:prstGeom prst="rect">
            <a:avLst/>
          </a:prstGeom>
          <a:noFill/>
          <a:ln/>
        </p:spPr>
        <p:txBody>
          <a:bodyPr wrap="square" lIns="25400" tIns="25400" rIns="25400" bIns="25400" rtlCol="0" anchor="ctr">
            <a:normAutofit/>
          </a:bodyPr>
          <a:lstStyle/>
          <a:p>
            <a:pPr algn="l" indent="0" marL="0">
              <a:buNone/>
            </a:pPr>
            <a:r>
              <a:rPr lang="en-US" sz="1950" dirty="0">
                <a:solidFill>
                  <a:srgbClr val="000099"/>
                </a:solidFill>
                <a:highlight>
                  <a:srgbClr val="F8FAFC"/>
                </a:highlight>
                <a:latin typeface="Verdana" pitchFamily="34" charset="0"/>
                <a:ea typeface="Verdana" pitchFamily="34" charset="-122"/>
                <a:cs typeface="Verdana" pitchFamily="34" charset="-120"/>
              </a:rPr>
              <a:t>LLM-cited paper, you did </a:t>
            </a:r>
            <a:pPr algn="l" indent="0" marL="0">
              <a:buNone/>
            </a:pPr>
            <a:r>
              <a:rPr lang="en-US" sz="1950" b="1" dirty="0">
                <a:solidFill>
                  <a:srgbClr val="000099"/>
                </a:solidFill>
                <a:latin typeface="Verdana" pitchFamily="34" charset="0"/>
                <a:ea typeface="Verdana" pitchFamily="34" charset="-122"/>
                <a:cs typeface="Verdana" pitchFamily="34" charset="-120"/>
              </a:rPr>
              <a:t>not </a:t>
            </a:r>
            <a:pPr algn="l" indent="0" marL="0">
              <a:buNone/>
            </a:pPr>
            <a:r>
              <a:rPr lang="en-US" sz="1950" dirty="0">
                <a:solidFill>
                  <a:srgbClr val="000099"/>
                </a:solidFill>
                <a:highlight>
                  <a:srgbClr val="F8FAFC"/>
                </a:highlight>
                <a:latin typeface="Verdana" pitchFamily="34" charset="0"/>
                <a:ea typeface="Verdana" pitchFamily="34" charset="-122"/>
                <a:cs typeface="Verdana" pitchFamily="34" charset="-120"/>
              </a:rPr>
              <a:t>open</a:t>
            </a:r>
            <a:endParaRPr lang="en-US" sz="1950" dirty="0"/>
          </a:p>
        </p:txBody>
      </p:sp>
      <p:sp>
        <p:nvSpPr>
          <p:cNvPr id="37" name="Shape 35"/>
          <p:cNvSpPr/>
          <p:nvPr/>
        </p:nvSpPr>
        <p:spPr>
          <a:xfrm>
            <a:off x="15049500" y="4304380"/>
            <a:ext cx="1905000" cy="595583"/>
          </a:xfrm>
          <a:prstGeom prst="rect">
            <a:avLst/>
          </a:prstGeom>
          <a:solidFill>
            <a:srgbClr val="F8FAFC"/>
          </a:solidFill>
          <a:ln/>
        </p:spPr>
      </p:sp>
      <p:sp>
        <p:nvSpPr>
          <p:cNvPr id="38" name="Shape 36"/>
          <p:cNvSpPr/>
          <p:nvPr/>
        </p:nvSpPr>
        <p:spPr>
          <a:xfrm>
            <a:off x="15049500" y="4891304"/>
            <a:ext cx="1905000" cy="9525"/>
          </a:xfrm>
          <a:prstGeom prst="rect">
            <a:avLst/>
          </a:prstGeom>
          <a:solidFill>
            <a:srgbClr val="BFDBFE"/>
          </a:solidFill>
          <a:ln/>
        </p:spPr>
      </p:sp>
      <p:sp>
        <p:nvSpPr>
          <p:cNvPr id="39" name="Text 37"/>
          <p:cNvSpPr/>
          <p:nvPr/>
        </p:nvSpPr>
        <p:spPr>
          <a:xfrm>
            <a:off x="15182850" y="4437730"/>
            <a:ext cx="1638300" cy="358324"/>
          </a:xfrm>
          <a:prstGeom prst="rect">
            <a:avLst/>
          </a:prstGeom>
          <a:noFill/>
          <a:ln/>
        </p:spPr>
        <p:txBody>
          <a:bodyPr wrap="square" lIns="25400" tIns="25400" rIns="25400" bIns="25400" rtlCol="0" anchor="ctr">
            <a:normAutofit/>
          </a:bodyPr>
          <a:lstStyle/>
          <a:p>
            <a:pPr algn="ctr" indent="0" marL="0">
              <a:buNone/>
            </a:pPr>
            <a:r>
              <a:rPr lang="en-US" sz="1800" b="1" spc="72" kern="0" dirty="0">
                <a:solidFill>
                  <a:srgbClr val="DC2626"/>
                </a:solidFill>
                <a:latin typeface="Verdana" pitchFamily="34" charset="0"/>
                <a:ea typeface="Verdana" pitchFamily="34" charset="-122"/>
                <a:cs typeface="Verdana" pitchFamily="34" charset="-120"/>
              </a:rPr>
              <a:t>NO</a:t>
            </a:r>
            <a:endParaRPr lang="en-US" sz="1800" dirty="0"/>
          </a:p>
        </p:txBody>
      </p:sp>
      <p:sp>
        <p:nvSpPr>
          <p:cNvPr id="40" name="Shape 38"/>
          <p:cNvSpPr/>
          <p:nvPr/>
        </p:nvSpPr>
        <p:spPr>
          <a:xfrm>
            <a:off x="1333500" y="5486887"/>
            <a:ext cx="1062633" cy="9525"/>
          </a:xfrm>
          <a:prstGeom prst="rect">
            <a:avLst/>
          </a:prstGeom>
          <a:solidFill>
            <a:srgbClr val="BFDBFE"/>
          </a:solidFill>
          <a:ln/>
        </p:spPr>
      </p:sp>
      <p:sp>
        <p:nvSpPr>
          <p:cNvPr id="41" name="Text 39"/>
          <p:cNvSpPr/>
          <p:nvPr/>
        </p:nvSpPr>
        <p:spPr>
          <a:xfrm>
            <a:off x="1466850" y="5033313"/>
            <a:ext cx="795933" cy="358324"/>
          </a:xfrm>
          <a:prstGeom prst="rect">
            <a:avLst/>
          </a:prstGeom>
          <a:noFill/>
          <a:ln/>
        </p:spPr>
        <p:txBody>
          <a:bodyPr wrap="square" lIns="25400" tIns="25400" rIns="25400" bIns="25400" rtlCol="0" anchor="ctr">
            <a:normAutofit/>
          </a:bodyPr>
          <a:lstStyle/>
          <a:p>
            <a:pPr algn="ctr" indent="0" marL="0">
              <a:buNone/>
            </a:pPr>
            <a:r>
              <a:rPr lang="en-US" sz="2100" b="1" dirty="0">
                <a:solidFill>
                  <a:srgbClr val="2563EB"/>
                </a:solidFill>
                <a:latin typeface="Verdana" pitchFamily="34" charset="0"/>
                <a:ea typeface="Verdana" pitchFamily="34" charset="-122"/>
                <a:cs typeface="Verdana" pitchFamily="34" charset="-120"/>
              </a:rPr>
              <a:t>5</a:t>
            </a:r>
            <a:endParaRPr lang="en-US" sz="2100" dirty="0"/>
          </a:p>
        </p:txBody>
      </p:sp>
      <p:sp>
        <p:nvSpPr>
          <p:cNvPr id="42" name="Shape 40"/>
          <p:cNvSpPr/>
          <p:nvPr/>
        </p:nvSpPr>
        <p:spPr>
          <a:xfrm>
            <a:off x="2396133" y="5486887"/>
            <a:ext cx="12653367" cy="9525"/>
          </a:xfrm>
          <a:prstGeom prst="rect">
            <a:avLst/>
          </a:prstGeom>
          <a:solidFill>
            <a:srgbClr val="BFDBFE"/>
          </a:solidFill>
          <a:ln/>
        </p:spPr>
      </p:sp>
      <p:sp>
        <p:nvSpPr>
          <p:cNvPr id="43" name="Text 41"/>
          <p:cNvSpPr/>
          <p:nvPr/>
        </p:nvSpPr>
        <p:spPr>
          <a:xfrm>
            <a:off x="2567583" y="5033313"/>
            <a:ext cx="12690068" cy="358324"/>
          </a:xfrm>
          <a:prstGeom prst="rect">
            <a:avLst/>
          </a:prstGeom>
          <a:noFill/>
          <a:ln/>
        </p:spPr>
        <p:txBody>
          <a:bodyPr wrap="square" lIns="25400" tIns="25400" rIns="25400" bIns="25400" rtlCol="0" anchor="ctr">
            <a:normAutofit/>
          </a:bodyPr>
          <a:lstStyle/>
          <a:p>
            <a:pPr algn="l" indent="0" marL="0">
              <a:buNone/>
            </a:pPr>
            <a:r>
              <a:rPr lang="en-US" sz="1950" dirty="0">
                <a:solidFill>
                  <a:srgbClr val="000099"/>
                </a:solidFill>
                <a:latin typeface="Verdana" pitchFamily="34" charset="0"/>
                <a:ea typeface="Verdana" pitchFamily="34" charset="-122"/>
                <a:cs typeface="Verdana" pitchFamily="34" charset="-120"/>
              </a:rPr>
              <a:t>LLM claim with </a:t>
            </a:r>
            <a:pPr algn="l" indent="0" marL="0">
              <a:buNone/>
            </a:pPr>
            <a:r>
              <a:rPr lang="en-US" sz="1950" b="1" dirty="0">
                <a:solidFill>
                  <a:srgbClr val="000099"/>
                </a:solidFill>
                <a:latin typeface="Verdana" pitchFamily="34" charset="0"/>
                <a:ea typeface="Verdana" pitchFamily="34" charset="-122"/>
                <a:cs typeface="Verdana" pitchFamily="34" charset="-120"/>
              </a:rPr>
              <a:t>no citation</a:t>
            </a:r>
            <a:endParaRPr lang="en-US" sz="1950" dirty="0"/>
          </a:p>
        </p:txBody>
      </p:sp>
      <p:sp>
        <p:nvSpPr>
          <p:cNvPr id="44" name="Shape 42"/>
          <p:cNvSpPr/>
          <p:nvPr/>
        </p:nvSpPr>
        <p:spPr>
          <a:xfrm>
            <a:off x="15049500" y="5486887"/>
            <a:ext cx="1905000" cy="9525"/>
          </a:xfrm>
          <a:prstGeom prst="rect">
            <a:avLst/>
          </a:prstGeom>
          <a:solidFill>
            <a:srgbClr val="BFDBFE"/>
          </a:solidFill>
          <a:ln/>
        </p:spPr>
      </p:sp>
      <p:sp>
        <p:nvSpPr>
          <p:cNvPr id="45" name="Text 43"/>
          <p:cNvSpPr/>
          <p:nvPr/>
        </p:nvSpPr>
        <p:spPr>
          <a:xfrm>
            <a:off x="15182850" y="5033313"/>
            <a:ext cx="1638300" cy="358324"/>
          </a:xfrm>
          <a:prstGeom prst="rect">
            <a:avLst/>
          </a:prstGeom>
          <a:noFill/>
          <a:ln/>
        </p:spPr>
        <p:txBody>
          <a:bodyPr wrap="square" lIns="25400" tIns="25400" rIns="25400" bIns="25400" rtlCol="0" anchor="ctr">
            <a:normAutofit/>
          </a:bodyPr>
          <a:lstStyle/>
          <a:p>
            <a:pPr algn="ctr" indent="0" marL="0">
              <a:buNone/>
            </a:pPr>
            <a:r>
              <a:rPr lang="en-US" sz="1800" b="1" spc="72" kern="0" dirty="0">
                <a:solidFill>
                  <a:srgbClr val="DC2626"/>
                </a:solidFill>
                <a:latin typeface="Verdana" pitchFamily="34" charset="0"/>
                <a:ea typeface="Verdana" pitchFamily="34" charset="-122"/>
                <a:cs typeface="Verdana" pitchFamily="34" charset="-120"/>
              </a:rPr>
              <a:t>NO</a:t>
            </a:r>
            <a:endParaRPr lang="en-US" sz="1800" dirty="0"/>
          </a:p>
        </p:txBody>
      </p:sp>
      <p:sp>
        <p:nvSpPr>
          <p:cNvPr id="46" name="Shape 44"/>
          <p:cNvSpPr/>
          <p:nvPr/>
        </p:nvSpPr>
        <p:spPr>
          <a:xfrm>
            <a:off x="1333500" y="5495546"/>
            <a:ext cx="1062633" cy="1132447"/>
          </a:xfrm>
          <a:prstGeom prst="rect">
            <a:avLst/>
          </a:prstGeom>
          <a:solidFill>
            <a:srgbClr val="F8FAFC"/>
          </a:solidFill>
          <a:ln/>
        </p:spPr>
      </p:sp>
      <p:sp>
        <p:nvSpPr>
          <p:cNvPr id="47" name="Shape 45"/>
          <p:cNvSpPr/>
          <p:nvPr/>
        </p:nvSpPr>
        <p:spPr>
          <a:xfrm>
            <a:off x="1333500" y="6619334"/>
            <a:ext cx="1062633" cy="9525"/>
          </a:xfrm>
          <a:prstGeom prst="rect">
            <a:avLst/>
          </a:prstGeom>
          <a:solidFill>
            <a:srgbClr val="BFDBFE"/>
          </a:solidFill>
          <a:ln/>
        </p:spPr>
      </p:sp>
      <p:sp>
        <p:nvSpPr>
          <p:cNvPr id="48" name="Text 46"/>
          <p:cNvSpPr/>
          <p:nvPr/>
        </p:nvSpPr>
        <p:spPr>
          <a:xfrm>
            <a:off x="1466850" y="5628896"/>
            <a:ext cx="795933" cy="895188"/>
          </a:xfrm>
          <a:prstGeom prst="rect">
            <a:avLst/>
          </a:prstGeom>
          <a:noFill/>
          <a:ln/>
        </p:spPr>
        <p:txBody>
          <a:bodyPr wrap="square" lIns="25400" tIns="25400" rIns="25400" bIns="25400" rtlCol="0" anchor="ctr">
            <a:normAutofit/>
          </a:bodyPr>
          <a:lstStyle/>
          <a:p>
            <a:pPr algn="ctr" indent="0" marL="0">
              <a:buNone/>
            </a:pPr>
            <a:r>
              <a:rPr lang="en-US" sz="2100" b="1" dirty="0">
                <a:solidFill>
                  <a:srgbClr val="2563EB"/>
                </a:solidFill>
                <a:latin typeface="Verdana" pitchFamily="34" charset="0"/>
                <a:ea typeface="Verdana" pitchFamily="34" charset="-122"/>
                <a:cs typeface="Verdana" pitchFamily="34" charset="-120"/>
              </a:rPr>
              <a:t>6</a:t>
            </a:r>
            <a:endParaRPr lang="en-US" sz="2100" dirty="0"/>
          </a:p>
        </p:txBody>
      </p:sp>
      <p:sp>
        <p:nvSpPr>
          <p:cNvPr id="49" name="Shape 47"/>
          <p:cNvSpPr/>
          <p:nvPr/>
        </p:nvSpPr>
        <p:spPr>
          <a:xfrm>
            <a:off x="2396133" y="5495546"/>
            <a:ext cx="12653367" cy="1132447"/>
          </a:xfrm>
          <a:prstGeom prst="rect">
            <a:avLst/>
          </a:prstGeom>
          <a:solidFill>
            <a:srgbClr val="F8FAFC"/>
          </a:solidFill>
          <a:ln/>
        </p:spPr>
      </p:sp>
      <p:sp>
        <p:nvSpPr>
          <p:cNvPr id="50" name="Shape 48"/>
          <p:cNvSpPr/>
          <p:nvPr/>
        </p:nvSpPr>
        <p:spPr>
          <a:xfrm>
            <a:off x="2396133" y="6619334"/>
            <a:ext cx="12653367" cy="9525"/>
          </a:xfrm>
          <a:prstGeom prst="rect">
            <a:avLst/>
          </a:prstGeom>
          <a:solidFill>
            <a:srgbClr val="BFDBFE"/>
          </a:solidFill>
          <a:ln/>
        </p:spPr>
      </p:sp>
      <p:sp>
        <p:nvSpPr>
          <p:cNvPr id="51" name="Text 49"/>
          <p:cNvSpPr/>
          <p:nvPr/>
        </p:nvSpPr>
        <p:spPr>
          <a:xfrm>
            <a:off x="2567583" y="5628896"/>
            <a:ext cx="12690068" cy="895188"/>
          </a:xfrm>
          <a:prstGeom prst="rect">
            <a:avLst/>
          </a:prstGeom>
          <a:noFill/>
          <a:ln/>
        </p:spPr>
        <p:txBody>
          <a:bodyPr wrap="square" lIns="25400" tIns="25400" rIns="25400" bIns="25400" rtlCol="0" anchor="ctr">
            <a:normAutofit/>
          </a:bodyPr>
          <a:lstStyle/>
          <a:p>
            <a:pPr algn="l" indent="0" marL="0">
              <a:buNone/>
            </a:pPr>
            <a:r>
              <a:rPr lang="en-US" sz="1950" dirty="0">
                <a:solidFill>
                  <a:srgbClr val="000099"/>
                </a:solidFill>
                <a:highlight>
                  <a:srgbClr val="F8FAFC"/>
                </a:highlight>
                <a:latin typeface="Verdana" pitchFamily="34" charset="0"/>
                <a:ea typeface="Verdana" pitchFamily="34" charset="-122"/>
                <a:cs typeface="Verdana" pitchFamily="34" charset="-120"/>
              </a:rPr>
              <a:t>LLM claim that </a:t>
            </a:r>
            <a:pPr algn="l" indent="0" marL="0">
              <a:buNone/>
            </a:pPr>
            <a:r>
              <a:rPr lang="en-US" sz="1950" b="1" dirty="0">
                <a:solidFill>
                  <a:srgbClr val="000099"/>
                </a:solidFill>
                <a:latin typeface="Verdana" pitchFamily="34" charset="0"/>
                <a:ea typeface="Verdana" pitchFamily="34" charset="-122"/>
                <a:cs typeface="Verdana" pitchFamily="34" charset="-120"/>
              </a:rPr>
              <a:t>contradicts your gut</a:t>
            </a:r>
            <a:endParaRPr lang="en-US" sz="1950" dirty="0"/>
          </a:p>
        </p:txBody>
      </p:sp>
      <p:sp>
        <p:nvSpPr>
          <p:cNvPr id="52" name="Shape 50"/>
          <p:cNvSpPr/>
          <p:nvPr/>
        </p:nvSpPr>
        <p:spPr>
          <a:xfrm>
            <a:off x="15049500" y="5495546"/>
            <a:ext cx="1905000" cy="1132447"/>
          </a:xfrm>
          <a:prstGeom prst="rect">
            <a:avLst/>
          </a:prstGeom>
          <a:solidFill>
            <a:srgbClr val="F8FAFC"/>
          </a:solidFill>
          <a:ln/>
        </p:spPr>
      </p:sp>
      <p:sp>
        <p:nvSpPr>
          <p:cNvPr id="53" name="Shape 51"/>
          <p:cNvSpPr/>
          <p:nvPr/>
        </p:nvSpPr>
        <p:spPr>
          <a:xfrm>
            <a:off x="15049500" y="6619334"/>
            <a:ext cx="1905000" cy="9525"/>
          </a:xfrm>
          <a:prstGeom prst="rect">
            <a:avLst/>
          </a:prstGeom>
          <a:solidFill>
            <a:srgbClr val="BFDBFE"/>
          </a:solidFill>
          <a:ln/>
        </p:spPr>
      </p:sp>
      <p:sp>
        <p:nvSpPr>
          <p:cNvPr id="54" name="Text 52"/>
          <p:cNvSpPr/>
          <p:nvPr/>
        </p:nvSpPr>
        <p:spPr>
          <a:xfrm>
            <a:off x="15182850" y="5628896"/>
            <a:ext cx="1638300" cy="895188"/>
          </a:xfrm>
          <a:prstGeom prst="rect">
            <a:avLst/>
          </a:prstGeom>
          <a:noFill/>
          <a:ln/>
        </p:spPr>
        <p:txBody>
          <a:bodyPr wrap="square" lIns="25400" tIns="25400" rIns="25400" bIns="25400" rtlCol="0" anchor="ctr">
            <a:normAutofit/>
          </a:bodyPr>
          <a:lstStyle/>
          <a:p>
            <a:pPr algn="ctr" indent="0" marL="0">
              <a:buNone/>
            </a:pPr>
            <a:r>
              <a:rPr lang="en-US" sz="1800" b="1" spc="72" kern="0" dirty="0">
                <a:solidFill>
                  <a:srgbClr val="F59E0B"/>
                </a:solidFill>
                <a:latin typeface="Verdana" pitchFamily="34" charset="0"/>
                <a:ea typeface="Verdana" pitchFamily="34" charset="-122"/>
                <a:cs typeface="Verdana" pitchFamily="34" charset="-120"/>
              </a:rPr>
              <a:t>RE-PROMPT OR VERIFY</a:t>
            </a:r>
            <a:endParaRPr lang="en-US" sz="1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3849101"/>
            <a:ext cx="533346" cy="28548"/>
          </a:xfrm>
          <a:prstGeom prst="roundRect">
            <a:avLst>
              <a:gd name="adj" fmla="val 50000"/>
            </a:avLst>
          </a:prstGeom>
          <a:solidFill>
            <a:srgbClr val="F59E0B"/>
          </a:solidFill>
          <a:ln/>
        </p:spPr>
      </p:sp>
      <p:sp>
        <p:nvSpPr>
          <p:cNvPr id="3" name="Text 1"/>
          <p:cNvSpPr/>
          <p:nvPr/>
        </p:nvSpPr>
        <p:spPr>
          <a:xfrm>
            <a:off x="1524000" y="4220495"/>
            <a:ext cx="15697200" cy="323850"/>
          </a:xfrm>
          <a:prstGeom prst="rect">
            <a:avLst/>
          </a:prstGeom>
          <a:noFill/>
          <a:ln/>
        </p:spPr>
        <p:txBody>
          <a:bodyPr wrap="square" lIns="25400" tIns="25400" rIns="25400" bIns="25400" rtlCol="0" anchor="t">
            <a:normAutofit/>
          </a:bodyPr>
          <a:lstStyle/>
          <a:p>
            <a:pPr algn="l" indent="0" marL="0">
              <a:buNone/>
            </a:pPr>
            <a:r>
              <a:rPr lang="en-US" sz="1800" b="1" spc="180" kern="0" dirty="0">
                <a:solidFill>
                  <a:srgbClr val="F59E0B"/>
                </a:solidFill>
                <a:latin typeface="Verdana" pitchFamily="34" charset="0"/>
                <a:ea typeface="Verdana" pitchFamily="34" charset="-122"/>
                <a:cs typeface="Verdana" pitchFamily="34" charset="-120"/>
              </a:rPr>
              <a:t>TOOLS DEMO · IF TIME</a:t>
            </a:r>
            <a:endParaRPr lang="en-US" sz="1800" dirty="0"/>
          </a:p>
        </p:txBody>
      </p:sp>
      <p:sp>
        <p:nvSpPr>
          <p:cNvPr id="4" name="Shape 2"/>
          <p:cNvSpPr/>
          <p:nvPr/>
        </p:nvSpPr>
        <p:spPr>
          <a:xfrm>
            <a:off x="1524000" y="4849091"/>
            <a:ext cx="7486595" cy="1588808"/>
          </a:xfrm>
          <a:prstGeom prst="roundRect">
            <a:avLst>
              <a:gd name="adj" fmla="val 3597"/>
            </a:avLst>
          </a:prstGeom>
          <a:solidFill>
            <a:srgbClr val="F8FAFC"/>
          </a:solidFill>
          <a:ln/>
        </p:spPr>
      </p:sp>
      <p:sp>
        <p:nvSpPr>
          <p:cNvPr id="5" name="Shape 3"/>
          <p:cNvSpPr/>
          <p:nvPr/>
        </p:nvSpPr>
        <p:spPr>
          <a:xfrm>
            <a:off x="1524000" y="6429239"/>
            <a:ext cx="7486595" cy="9525"/>
          </a:xfrm>
          <a:prstGeom prst="rect">
            <a:avLst/>
          </a:prstGeom>
          <a:solidFill>
            <a:srgbClr val="BFDBFE"/>
          </a:solidFill>
          <a:ln/>
        </p:spPr>
      </p:sp>
      <p:sp>
        <p:nvSpPr>
          <p:cNvPr id="6" name="Shape 4"/>
          <p:cNvSpPr/>
          <p:nvPr/>
        </p:nvSpPr>
        <p:spPr>
          <a:xfrm>
            <a:off x="1524000" y="4849091"/>
            <a:ext cx="7486595" cy="9525"/>
          </a:xfrm>
          <a:prstGeom prst="rect">
            <a:avLst/>
          </a:prstGeom>
          <a:solidFill>
            <a:srgbClr val="BFDBFE"/>
          </a:solidFill>
          <a:ln/>
        </p:spPr>
      </p:sp>
      <p:sp>
        <p:nvSpPr>
          <p:cNvPr id="7" name="Shape 5"/>
          <p:cNvSpPr/>
          <p:nvPr/>
        </p:nvSpPr>
        <p:spPr>
          <a:xfrm>
            <a:off x="1524000" y="4849091"/>
            <a:ext cx="34636" cy="1588808"/>
          </a:xfrm>
          <a:prstGeom prst="rect">
            <a:avLst/>
          </a:prstGeom>
          <a:solidFill>
            <a:srgbClr val="2563EB"/>
          </a:solidFill>
          <a:ln/>
        </p:spPr>
      </p:sp>
      <p:sp>
        <p:nvSpPr>
          <p:cNvPr id="8" name="Shape 6"/>
          <p:cNvSpPr/>
          <p:nvPr/>
        </p:nvSpPr>
        <p:spPr>
          <a:xfrm>
            <a:off x="9001936" y="4849091"/>
            <a:ext cx="9525" cy="1588808"/>
          </a:xfrm>
          <a:prstGeom prst="rect">
            <a:avLst/>
          </a:prstGeom>
          <a:solidFill>
            <a:srgbClr val="BFDBFE"/>
          </a:solidFill>
          <a:ln/>
        </p:spPr>
      </p:sp>
      <p:sp>
        <p:nvSpPr>
          <p:cNvPr id="9" name="Text 7"/>
          <p:cNvSpPr/>
          <p:nvPr/>
        </p:nvSpPr>
        <p:spPr>
          <a:xfrm>
            <a:off x="1901482" y="5124423"/>
            <a:ext cx="6960337" cy="552369"/>
          </a:xfrm>
          <a:prstGeom prst="rect">
            <a:avLst/>
          </a:prstGeom>
          <a:noFill/>
          <a:ln/>
        </p:spPr>
        <p:txBody>
          <a:bodyPr wrap="square" lIns="25400" tIns="25400" rIns="25400" bIns="25400" rtlCol="0" anchor="t">
            <a:normAutofit/>
          </a:bodyPr>
          <a:lstStyle/>
          <a:p>
            <a:pPr algn="l" indent="0" marL="0">
              <a:lnSpc>
                <a:spcPct val="150000"/>
              </a:lnSpc>
              <a:buNone/>
            </a:pPr>
            <a:r>
              <a:rPr lang="en-US" sz="2700" b="1" dirty="0">
                <a:solidFill>
                  <a:srgbClr val="000099"/>
                </a:solidFill>
                <a:latin typeface="Verdana" pitchFamily="34" charset="0"/>
                <a:ea typeface="Verdana" pitchFamily="34" charset="-122"/>
                <a:cs typeface="Verdana" pitchFamily="34" charset="-120"/>
              </a:rPr>
              <a:t>NotebookLM</a:t>
            </a:r>
            <a:endParaRPr lang="en-US" sz="2700" dirty="0"/>
          </a:p>
        </p:txBody>
      </p:sp>
      <p:sp>
        <p:nvSpPr>
          <p:cNvPr id="10" name="Text 8"/>
          <p:cNvSpPr/>
          <p:nvPr/>
        </p:nvSpPr>
        <p:spPr>
          <a:xfrm>
            <a:off x="1901482" y="5768578"/>
            <a:ext cx="3098887" cy="384463"/>
          </a:xfrm>
          <a:prstGeom prst="rect">
            <a:avLst/>
          </a:prstGeom>
          <a:noFill/>
          <a:ln/>
        </p:spPr>
        <p:txBody>
          <a:bodyPr wrap="square" lIns="0" tIns="0" rIns="0" bIns="0" rtlCol="0" anchor="t">
            <a:normAutofit/>
          </a:bodyPr>
          <a:lstStyle/>
          <a:p>
            <a:pPr algn="l" indent="0" marL="0">
              <a:lnSpc>
                <a:spcPct val="150000"/>
              </a:lnSpc>
              <a:buNone/>
            </a:pPr>
            <a:r>
              <a:rPr lang="en-US" sz="2250" dirty="0">
                <a:solidFill>
                  <a:srgbClr val="000099"/>
                </a:solidFill>
                <a:latin typeface="Verdana" pitchFamily="34" charset="0"/>
                <a:ea typeface="Verdana" pitchFamily="34" charset="-122"/>
                <a:cs typeface="Verdana" pitchFamily="34" charset="-120"/>
              </a:rPr>
              <a:t>Source-first in action</a:t>
            </a:r>
            <a:endParaRPr lang="en-US" sz="2250" dirty="0"/>
          </a:p>
        </p:txBody>
      </p:sp>
      <p:sp>
        <p:nvSpPr>
          <p:cNvPr id="11" name="Text 9"/>
          <p:cNvSpPr/>
          <p:nvPr/>
        </p:nvSpPr>
        <p:spPr>
          <a:xfrm>
            <a:off x="5010637" y="5768578"/>
            <a:ext cx="1339345" cy="384464"/>
          </a:xfrm>
          <a:prstGeom prst="rect">
            <a:avLst/>
          </a:prstGeom>
          <a:noFill/>
          <a:ln/>
        </p:spPr>
        <p:txBody>
          <a:bodyPr wrap="square" lIns="25400" tIns="25400" rIns="25400" bIns="25400" rtlCol="0" anchor="t">
            <a:normAutofit/>
          </a:bodyPr>
          <a:lstStyle/>
          <a:p>
            <a:pPr algn="l" indent="0" marL="0">
              <a:lnSpc>
                <a:spcPct val="150000"/>
              </a:lnSpc>
              <a:buNone/>
            </a:pPr>
            <a:r>
              <a:rPr lang="en-US" sz="2250" dirty="0">
                <a:solidFill>
                  <a:srgbClr val="4A5568"/>
                </a:solidFill>
                <a:latin typeface="Verdana" pitchFamily="34" charset="0"/>
                <a:ea typeface="Verdana" pitchFamily="34" charset="-122"/>
                <a:cs typeface="Verdana" pitchFamily="34" charset="-120"/>
              </a:rPr>
              <a:t>(habit 6)</a:t>
            </a:r>
            <a:endParaRPr lang="en-US" sz="2250" dirty="0"/>
          </a:p>
        </p:txBody>
      </p:sp>
      <p:sp>
        <p:nvSpPr>
          <p:cNvPr id="12" name="Shape 10"/>
          <p:cNvSpPr/>
          <p:nvPr/>
        </p:nvSpPr>
        <p:spPr>
          <a:xfrm>
            <a:off x="9277269" y="4849091"/>
            <a:ext cx="7486731" cy="1588808"/>
          </a:xfrm>
          <a:prstGeom prst="roundRect">
            <a:avLst>
              <a:gd name="adj" fmla="val 3597"/>
            </a:avLst>
          </a:prstGeom>
          <a:solidFill>
            <a:srgbClr val="F8FAFC"/>
          </a:solidFill>
          <a:ln/>
        </p:spPr>
      </p:sp>
      <p:sp>
        <p:nvSpPr>
          <p:cNvPr id="13" name="Shape 11"/>
          <p:cNvSpPr/>
          <p:nvPr/>
        </p:nvSpPr>
        <p:spPr>
          <a:xfrm>
            <a:off x="9277269" y="6429239"/>
            <a:ext cx="7486731" cy="9525"/>
          </a:xfrm>
          <a:prstGeom prst="rect">
            <a:avLst/>
          </a:prstGeom>
          <a:solidFill>
            <a:srgbClr val="BFDBFE"/>
          </a:solidFill>
          <a:ln/>
        </p:spPr>
      </p:sp>
      <p:sp>
        <p:nvSpPr>
          <p:cNvPr id="14" name="Shape 12"/>
          <p:cNvSpPr/>
          <p:nvPr/>
        </p:nvSpPr>
        <p:spPr>
          <a:xfrm>
            <a:off x="9277269" y="4849091"/>
            <a:ext cx="7486731" cy="9525"/>
          </a:xfrm>
          <a:prstGeom prst="rect">
            <a:avLst/>
          </a:prstGeom>
          <a:solidFill>
            <a:srgbClr val="BFDBFE"/>
          </a:solidFill>
          <a:ln/>
        </p:spPr>
      </p:sp>
      <p:sp>
        <p:nvSpPr>
          <p:cNvPr id="15" name="Shape 13"/>
          <p:cNvSpPr/>
          <p:nvPr/>
        </p:nvSpPr>
        <p:spPr>
          <a:xfrm>
            <a:off x="9277269" y="4849091"/>
            <a:ext cx="9525" cy="1588808"/>
          </a:xfrm>
          <a:prstGeom prst="rect">
            <a:avLst/>
          </a:prstGeom>
          <a:solidFill>
            <a:srgbClr val="F59E0B"/>
          </a:solidFill>
          <a:ln/>
        </p:spPr>
      </p:sp>
      <p:sp>
        <p:nvSpPr>
          <p:cNvPr id="16" name="Shape 14"/>
          <p:cNvSpPr/>
          <p:nvPr/>
        </p:nvSpPr>
        <p:spPr>
          <a:xfrm>
            <a:off x="16755340" y="4849091"/>
            <a:ext cx="9525" cy="1588808"/>
          </a:xfrm>
          <a:prstGeom prst="rect">
            <a:avLst/>
          </a:prstGeom>
          <a:solidFill>
            <a:srgbClr val="BFDBFE"/>
          </a:solidFill>
          <a:ln/>
        </p:spPr>
      </p:sp>
      <p:sp>
        <p:nvSpPr>
          <p:cNvPr id="17" name="Text 15"/>
          <p:cNvSpPr/>
          <p:nvPr/>
        </p:nvSpPr>
        <p:spPr>
          <a:xfrm>
            <a:off x="9628773" y="5124423"/>
            <a:ext cx="6987232" cy="552369"/>
          </a:xfrm>
          <a:prstGeom prst="rect">
            <a:avLst/>
          </a:prstGeom>
          <a:noFill/>
          <a:ln/>
        </p:spPr>
        <p:txBody>
          <a:bodyPr wrap="square" lIns="25400" tIns="25400" rIns="25400" bIns="25400" rtlCol="0" anchor="t">
            <a:normAutofit/>
          </a:bodyPr>
          <a:lstStyle/>
          <a:p>
            <a:pPr algn="l" indent="0" marL="0">
              <a:lnSpc>
                <a:spcPct val="150000"/>
              </a:lnSpc>
              <a:buNone/>
            </a:pPr>
            <a:r>
              <a:rPr lang="en-US" sz="2700" b="1" dirty="0">
                <a:solidFill>
                  <a:srgbClr val="000099"/>
                </a:solidFill>
                <a:latin typeface="Verdana" pitchFamily="34" charset="0"/>
                <a:ea typeface="Verdana" pitchFamily="34" charset="-122"/>
                <a:cs typeface="Verdana" pitchFamily="34" charset="-120"/>
              </a:rPr>
              <a:t>Claude Cowork</a:t>
            </a:r>
            <a:endParaRPr lang="en-US" sz="2700" dirty="0"/>
          </a:p>
        </p:txBody>
      </p:sp>
      <p:sp>
        <p:nvSpPr>
          <p:cNvPr id="18" name="Text 16"/>
          <p:cNvSpPr/>
          <p:nvPr/>
        </p:nvSpPr>
        <p:spPr>
          <a:xfrm>
            <a:off x="9628773" y="5768578"/>
            <a:ext cx="3979207" cy="384463"/>
          </a:xfrm>
          <a:prstGeom prst="rect">
            <a:avLst/>
          </a:prstGeom>
          <a:noFill/>
          <a:ln/>
        </p:spPr>
        <p:txBody>
          <a:bodyPr wrap="square" lIns="0" tIns="0" rIns="0" bIns="0" rtlCol="0" anchor="t">
            <a:normAutofit/>
          </a:bodyPr>
          <a:lstStyle/>
          <a:p>
            <a:pPr algn="l" indent="0" marL="0">
              <a:lnSpc>
                <a:spcPct val="150000"/>
              </a:lnSpc>
              <a:buNone/>
            </a:pPr>
            <a:r>
              <a:rPr lang="en-US" sz="2250" dirty="0">
                <a:solidFill>
                  <a:srgbClr val="000099"/>
                </a:solidFill>
                <a:latin typeface="Verdana" pitchFamily="34" charset="0"/>
                <a:ea typeface="Verdana" pitchFamily="34" charset="-122"/>
                <a:cs typeface="Verdana" pitchFamily="34" charset="-120"/>
              </a:rPr>
              <a:t>Context discipline in action</a:t>
            </a:r>
            <a:endParaRPr lang="en-US" sz="2250" dirty="0"/>
          </a:p>
        </p:txBody>
      </p:sp>
      <p:sp>
        <p:nvSpPr>
          <p:cNvPr id="19" name="Text 17"/>
          <p:cNvSpPr/>
          <p:nvPr/>
        </p:nvSpPr>
        <p:spPr>
          <a:xfrm>
            <a:off x="13592473" y="5768578"/>
            <a:ext cx="1339345" cy="384464"/>
          </a:xfrm>
          <a:prstGeom prst="rect">
            <a:avLst/>
          </a:prstGeom>
          <a:noFill/>
          <a:ln/>
        </p:spPr>
        <p:txBody>
          <a:bodyPr wrap="square" lIns="25400" tIns="25400" rIns="25400" bIns="25400" rtlCol="0" anchor="t">
            <a:normAutofit/>
          </a:bodyPr>
          <a:lstStyle/>
          <a:p>
            <a:pPr algn="l" indent="0" marL="0">
              <a:lnSpc>
                <a:spcPct val="150000"/>
              </a:lnSpc>
              <a:buNone/>
            </a:pPr>
            <a:r>
              <a:rPr lang="en-US" sz="2250" dirty="0">
                <a:solidFill>
                  <a:srgbClr val="4A5568"/>
                </a:solidFill>
                <a:latin typeface="Verdana" pitchFamily="34" charset="0"/>
                <a:ea typeface="Verdana" pitchFamily="34" charset="-122"/>
                <a:cs typeface="Verdana" pitchFamily="34" charset="-120"/>
              </a:rPr>
              <a:t>(habit 3)</a:t>
            </a:r>
            <a:endParaRPr lang="en-US" sz="2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2612069"/>
            <a:ext cx="533346" cy="28548"/>
          </a:xfrm>
          <a:prstGeom prst="roundRect">
            <a:avLst>
              <a:gd name="adj" fmla="val 50000"/>
            </a:avLst>
          </a:prstGeom>
          <a:solidFill>
            <a:srgbClr val="2563EB"/>
          </a:solidFill>
          <a:ln/>
        </p:spPr>
      </p:sp>
      <p:sp>
        <p:nvSpPr>
          <p:cNvPr id="3" name="Text 1"/>
          <p:cNvSpPr/>
          <p:nvPr/>
        </p:nvSpPr>
        <p:spPr>
          <a:xfrm>
            <a:off x="1524000" y="2983463"/>
            <a:ext cx="15697200" cy="666696"/>
          </a:xfrm>
          <a:prstGeom prst="rect">
            <a:avLst/>
          </a:prstGeom>
          <a:noFill/>
          <a:ln/>
        </p:spPr>
        <p:txBody>
          <a:bodyPr wrap="square" lIns="25400" tIns="25400" rIns="25400" bIns="25400" rtlCol="0" anchor="t">
            <a:normAutofit/>
          </a:bodyPr>
          <a:lstStyle/>
          <a:p>
            <a:pPr algn="l" indent="0" marL="0">
              <a:lnSpc>
                <a:spcPct val="110000"/>
              </a:lnSpc>
              <a:buNone/>
            </a:pPr>
            <a:r>
              <a:rPr lang="en-US" sz="4500" b="1" spc="-90" kern="0" dirty="0">
                <a:solidFill>
                  <a:srgbClr val="000099"/>
                </a:solidFill>
                <a:latin typeface="Verdana" pitchFamily="34" charset="0"/>
                <a:ea typeface="Verdana" pitchFamily="34" charset="-122"/>
                <a:cs typeface="Verdana" pitchFamily="34" charset="-120"/>
              </a:rPr>
              <a:t>Disclosure</a:t>
            </a:r>
            <a:endParaRPr lang="en-US" sz="4500" dirty="0"/>
          </a:p>
        </p:txBody>
      </p:sp>
      <p:sp>
        <p:nvSpPr>
          <p:cNvPr id="4" name="Shape 2"/>
          <p:cNvSpPr/>
          <p:nvPr/>
        </p:nvSpPr>
        <p:spPr>
          <a:xfrm>
            <a:off x="1524000" y="4069231"/>
            <a:ext cx="15240000" cy="1436327"/>
          </a:xfrm>
          <a:prstGeom prst="roundRect">
            <a:avLst>
              <a:gd name="adj" fmla="val 3979"/>
            </a:avLst>
          </a:prstGeom>
          <a:solidFill>
            <a:srgbClr val="F8FAFC"/>
          </a:solidFill>
          <a:ln/>
        </p:spPr>
      </p:sp>
      <p:sp>
        <p:nvSpPr>
          <p:cNvPr id="5" name="Shape 3"/>
          <p:cNvSpPr/>
          <p:nvPr/>
        </p:nvSpPr>
        <p:spPr>
          <a:xfrm>
            <a:off x="1524000" y="5496899"/>
            <a:ext cx="15240000" cy="9525"/>
          </a:xfrm>
          <a:prstGeom prst="rect">
            <a:avLst/>
          </a:prstGeom>
          <a:solidFill>
            <a:srgbClr val="BFDBFE"/>
          </a:solidFill>
          <a:ln/>
        </p:spPr>
      </p:sp>
      <p:sp>
        <p:nvSpPr>
          <p:cNvPr id="6" name="Shape 4"/>
          <p:cNvSpPr/>
          <p:nvPr/>
        </p:nvSpPr>
        <p:spPr>
          <a:xfrm>
            <a:off x="1524000" y="4069231"/>
            <a:ext cx="15240000" cy="9525"/>
          </a:xfrm>
          <a:prstGeom prst="rect">
            <a:avLst/>
          </a:prstGeom>
          <a:solidFill>
            <a:srgbClr val="BFDBFE"/>
          </a:solidFill>
          <a:ln/>
        </p:spPr>
      </p:sp>
      <p:sp>
        <p:nvSpPr>
          <p:cNvPr id="7" name="Shape 5"/>
          <p:cNvSpPr/>
          <p:nvPr/>
        </p:nvSpPr>
        <p:spPr>
          <a:xfrm>
            <a:off x="1524000" y="4069231"/>
            <a:ext cx="34636" cy="1436327"/>
          </a:xfrm>
          <a:prstGeom prst="rect">
            <a:avLst/>
          </a:prstGeom>
          <a:solidFill>
            <a:srgbClr val="2563EB"/>
          </a:solidFill>
          <a:ln/>
        </p:spPr>
      </p:sp>
      <p:sp>
        <p:nvSpPr>
          <p:cNvPr id="8" name="Shape 6"/>
          <p:cNvSpPr/>
          <p:nvPr/>
        </p:nvSpPr>
        <p:spPr>
          <a:xfrm>
            <a:off x="16755341" y="4069231"/>
            <a:ext cx="9525" cy="1436327"/>
          </a:xfrm>
          <a:prstGeom prst="rect">
            <a:avLst/>
          </a:prstGeom>
          <a:solidFill>
            <a:srgbClr val="BFDBFE"/>
          </a:solidFill>
          <a:ln/>
        </p:spPr>
      </p:sp>
      <p:sp>
        <p:nvSpPr>
          <p:cNvPr id="9" name="Text 7"/>
          <p:cNvSpPr/>
          <p:nvPr/>
        </p:nvSpPr>
        <p:spPr>
          <a:xfrm>
            <a:off x="1901536" y="4344590"/>
            <a:ext cx="14968105" cy="923709"/>
          </a:xfrm>
          <a:prstGeom prst="rect">
            <a:avLst/>
          </a:prstGeom>
          <a:noFill/>
          <a:ln/>
        </p:spPr>
        <p:txBody>
          <a:bodyPr wrap="square" lIns="25400" tIns="25400" rIns="25400" bIns="25400" rtlCol="0" anchor="t">
            <a:normAutofit/>
          </a:bodyPr>
          <a:lstStyle/>
          <a:p>
            <a:pPr algn="l" indent="0" marL="0">
              <a:lnSpc>
                <a:spcPct val="155000"/>
              </a:lnSpc>
              <a:buNone/>
            </a:pPr>
            <a:r>
              <a:rPr lang="en-US" sz="2250" dirty="0">
                <a:solidFill>
                  <a:srgbClr val="000099"/>
                </a:solidFill>
                <a:highlight>
                  <a:srgbClr val="F8FAFC"/>
                </a:highlight>
                <a:latin typeface="Verdana" pitchFamily="34" charset="0"/>
                <a:ea typeface="Verdana" pitchFamily="34" charset="-122"/>
                <a:cs typeface="Verdana" pitchFamily="34" charset="-120"/>
              </a:rPr>
              <a:t>Heidelberg's coursework rule: </a:t>
            </a:r>
            <a:pPr algn="l" indent="0" marL="0">
              <a:lnSpc>
                <a:spcPct val="155000"/>
              </a:lnSpc>
              <a:buNone/>
            </a:pPr>
            <a:r>
              <a:rPr lang="en-US" sz="2250" b="1" dirty="0">
                <a:solidFill>
                  <a:srgbClr val="000099"/>
                </a:solidFill>
                <a:latin typeface="Verdana" pitchFamily="34" charset="0"/>
                <a:ea typeface="Verdana" pitchFamily="34" charset="-122"/>
                <a:cs typeface="Verdana" pitchFamily="34" charset="-120"/>
              </a:rPr>
              <a:t>name the AI tools you used and state how they helped. </a:t>
            </a:r>
            <a:pPr algn="l" indent="0" marL="0">
              <a:lnSpc>
                <a:spcPct val="155000"/>
              </a:lnSpc>
              <a:buNone/>
            </a:pPr>
            <a:r>
              <a:rPr lang="en-US" sz="2250" dirty="0">
                <a:solidFill>
                  <a:srgbClr val="000099"/>
                </a:solidFill>
                <a:highlight>
                  <a:srgbClr val="F8FAFC"/>
                </a:highlight>
                <a:latin typeface="Verdana" pitchFamily="34" charset="0"/>
                <a:ea typeface="Verdana" pitchFamily="34" charset="-122"/>
                <a:cs typeface="Verdana" pitchFamily="34" charset="-120"/>
              </a:rPr>
              <a:t>No prompt-by-prompt log required.</a:t>
            </a:r>
            <a:endParaRPr lang="en-US" sz="2250" dirty="0"/>
          </a:p>
        </p:txBody>
      </p:sp>
      <p:sp>
        <p:nvSpPr>
          <p:cNvPr id="10" name="Shape 8"/>
          <p:cNvSpPr/>
          <p:nvPr/>
        </p:nvSpPr>
        <p:spPr>
          <a:xfrm>
            <a:off x="1524000" y="5772231"/>
            <a:ext cx="15240000" cy="1902565"/>
          </a:xfrm>
          <a:prstGeom prst="rect">
            <a:avLst/>
          </a:prstGeom>
          <a:solidFill>
            <a:srgbClr val="F8FAFC"/>
          </a:solidFill>
          <a:ln/>
        </p:spPr>
      </p:sp>
      <p:sp>
        <p:nvSpPr>
          <p:cNvPr id="11" name="Shape 9"/>
          <p:cNvSpPr/>
          <p:nvPr/>
        </p:nvSpPr>
        <p:spPr>
          <a:xfrm>
            <a:off x="1524000" y="5772231"/>
            <a:ext cx="34636" cy="1902565"/>
          </a:xfrm>
          <a:prstGeom prst="rect">
            <a:avLst/>
          </a:prstGeom>
          <a:solidFill>
            <a:srgbClr val="2563EB"/>
          </a:solidFill>
          <a:ln/>
        </p:spPr>
      </p:sp>
      <p:sp>
        <p:nvSpPr>
          <p:cNvPr id="12" name="Text 10"/>
          <p:cNvSpPr/>
          <p:nvPr/>
        </p:nvSpPr>
        <p:spPr>
          <a:xfrm>
            <a:off x="1977655" y="6111559"/>
            <a:ext cx="3864515" cy="341168"/>
          </a:xfrm>
          <a:prstGeom prst="rect">
            <a:avLst/>
          </a:prstGeom>
          <a:noFill/>
          <a:ln/>
        </p:spPr>
        <p:txBody>
          <a:bodyPr wrap="square" lIns="0" tIns="0" rIns="0" bIns="0" rtlCol="0" anchor="t">
            <a:normAutofit/>
          </a:bodyPr>
          <a:lstStyle/>
          <a:p>
            <a:pPr algn="l" indent="0" marL="0">
              <a:lnSpc>
                <a:spcPct val="155000"/>
              </a:lnSpc>
              <a:buNone/>
            </a:pPr>
            <a:r>
              <a:rPr lang="en-US" sz="1950" i="1" dirty="0">
                <a:solidFill>
                  <a:srgbClr val="000099"/>
                </a:solidFill>
                <a:latin typeface="Verdana" pitchFamily="34" charset="0"/>
                <a:ea typeface="Verdana" pitchFamily="34" charset="-122"/>
                <a:cs typeface="Verdana" pitchFamily="34" charset="-120"/>
              </a:rPr>
              <a:t>“In preparing this work I used</a:t>
            </a:r>
            <a:endParaRPr lang="en-US" sz="1950" dirty="0"/>
          </a:p>
        </p:txBody>
      </p:sp>
      <p:sp>
        <p:nvSpPr>
          <p:cNvPr id="13" name="Text 11"/>
          <p:cNvSpPr/>
          <p:nvPr/>
        </p:nvSpPr>
        <p:spPr>
          <a:xfrm>
            <a:off x="5816609" y="6111559"/>
            <a:ext cx="938456" cy="341168"/>
          </a:xfrm>
          <a:prstGeom prst="rect">
            <a:avLst/>
          </a:prstGeom>
          <a:noFill/>
          <a:ln/>
        </p:spPr>
        <p:txBody>
          <a:bodyPr wrap="square" lIns="25400" tIns="25400" rIns="25400" bIns="25400" rtlCol="0" anchor="t">
            <a:normAutofit/>
          </a:bodyPr>
          <a:lstStyle/>
          <a:p>
            <a:pPr algn="l" indent="0" marL="0">
              <a:lnSpc>
                <a:spcPct val="155000"/>
              </a:lnSpc>
              <a:buNone/>
            </a:pPr>
            <a:r>
              <a:rPr lang="en-US" sz="1950" b="1" i="1" dirty="0">
                <a:solidFill>
                  <a:srgbClr val="000099"/>
                </a:solidFill>
                <a:latin typeface="Verdana" pitchFamily="34" charset="0"/>
                <a:ea typeface="Verdana" pitchFamily="34" charset="-122"/>
                <a:cs typeface="Verdana" pitchFamily="34" charset="-120"/>
              </a:rPr>
              <a:t>[Tool]</a:t>
            </a:r>
            <a:endParaRPr lang="en-US" sz="1950" dirty="0"/>
          </a:p>
        </p:txBody>
      </p:sp>
      <p:sp>
        <p:nvSpPr>
          <p:cNvPr id="14" name="Text 12"/>
          <p:cNvSpPr/>
          <p:nvPr/>
        </p:nvSpPr>
        <p:spPr>
          <a:xfrm>
            <a:off x="6765861" y="6111559"/>
            <a:ext cx="324202" cy="341168"/>
          </a:xfrm>
          <a:prstGeom prst="rect">
            <a:avLst/>
          </a:prstGeom>
          <a:noFill/>
          <a:ln/>
        </p:spPr>
        <p:txBody>
          <a:bodyPr wrap="square" lIns="0" tIns="0" rIns="0" bIns="0" rtlCol="0" anchor="t">
            <a:normAutofit/>
          </a:bodyPr>
          <a:lstStyle/>
          <a:p>
            <a:pPr algn="l" indent="0" marL="0">
              <a:lnSpc>
                <a:spcPct val="155000"/>
              </a:lnSpc>
              <a:buNone/>
            </a:pPr>
            <a:r>
              <a:rPr lang="en-US" sz="1950" i="1" dirty="0">
                <a:solidFill>
                  <a:srgbClr val="000099"/>
                </a:solidFill>
                <a:latin typeface="Verdana" pitchFamily="34" charset="0"/>
                <a:ea typeface="Verdana" pitchFamily="34" charset="-122"/>
                <a:cs typeface="Verdana" pitchFamily="34" charset="-120"/>
              </a:rPr>
              <a:t>to</a:t>
            </a:r>
            <a:endParaRPr lang="en-US" sz="1950" dirty="0"/>
          </a:p>
        </p:txBody>
      </p:sp>
      <p:sp>
        <p:nvSpPr>
          <p:cNvPr id="15" name="Text 13"/>
          <p:cNvSpPr/>
          <p:nvPr/>
        </p:nvSpPr>
        <p:spPr>
          <a:xfrm>
            <a:off x="1977655" y="6111559"/>
            <a:ext cx="14494128" cy="724874"/>
          </a:xfrm>
          <a:prstGeom prst="rect">
            <a:avLst/>
          </a:prstGeom>
          <a:noFill/>
          <a:ln/>
        </p:spPr>
        <p:txBody>
          <a:bodyPr wrap="square" lIns="25400" tIns="25400" rIns="25400" bIns="25400" rtlCol="0" anchor="t">
            <a:normAutofit/>
          </a:bodyPr>
          <a:lstStyle/>
          <a:p>
            <a:pPr algn="l" indent="0" marL="0">
              <a:lnSpc>
                <a:spcPct val="155000"/>
              </a:lnSpc>
              <a:buNone/>
            </a:pPr>
            <a:r>
              <a:rPr lang="en-US" sz="1950" b="1" i="1" dirty="0">
                <a:solidFill>
                  <a:srgbClr val="000099"/>
                </a:solidFill>
                <a:latin typeface="Verdana" pitchFamily="34" charset="0"/>
                <a:ea typeface="Verdana" pitchFamily="34" charset="-122"/>
                <a:cs typeface="Verdana" pitchFamily="34" charset="-120"/>
              </a:rPr>
              <a:t>[brainstorm / draft outline / check grammar / suggest counter-arguments]</a:t>
            </a:r>
            <a:endParaRPr lang="en-US" sz="1950" dirty="0"/>
          </a:p>
        </p:txBody>
      </p:sp>
      <p:sp>
        <p:nvSpPr>
          <p:cNvPr id="16" name="Text 14"/>
          <p:cNvSpPr/>
          <p:nvPr/>
        </p:nvSpPr>
        <p:spPr>
          <a:xfrm>
            <a:off x="3613141" y="6495265"/>
            <a:ext cx="7933747" cy="341168"/>
          </a:xfrm>
          <a:prstGeom prst="rect">
            <a:avLst/>
          </a:prstGeom>
          <a:noFill/>
          <a:ln/>
        </p:spPr>
        <p:txBody>
          <a:bodyPr wrap="square" lIns="0" tIns="0" rIns="0" bIns="0" rtlCol="0" anchor="t">
            <a:normAutofit/>
          </a:bodyPr>
          <a:lstStyle/>
          <a:p>
            <a:pPr algn="l" indent="0" marL="0">
              <a:lnSpc>
                <a:spcPct val="155000"/>
              </a:lnSpc>
              <a:buNone/>
            </a:pPr>
            <a:r>
              <a:rPr lang="en-US" sz="1950" i="1" dirty="0">
                <a:solidFill>
                  <a:srgbClr val="000099"/>
                </a:solidFill>
                <a:latin typeface="Verdana" pitchFamily="34" charset="0"/>
                <a:ea typeface="Verdana" pitchFamily="34" charset="-122"/>
                <a:cs typeface="Verdana" pitchFamily="34" charset="-120"/>
              </a:rPr>
              <a:t>. All factual claims and citations were verified independently.”</a:t>
            </a:r>
            <a:endParaRPr lang="en-US" sz="1950" dirty="0"/>
          </a:p>
        </p:txBody>
      </p:sp>
      <p:sp>
        <p:nvSpPr>
          <p:cNvPr id="17" name="Text 15"/>
          <p:cNvSpPr/>
          <p:nvPr/>
        </p:nvSpPr>
        <p:spPr>
          <a:xfrm>
            <a:off x="1977655" y="7015758"/>
            <a:ext cx="14798345" cy="392446"/>
          </a:xfrm>
          <a:prstGeom prst="rect">
            <a:avLst/>
          </a:prstGeom>
          <a:noFill/>
          <a:ln/>
        </p:spPr>
        <p:txBody>
          <a:bodyPr wrap="square" lIns="25400" tIns="25400" rIns="25400" bIns="25400" rtlCol="0" anchor="t">
            <a:normAutofit/>
          </a:bodyPr>
          <a:lstStyle/>
          <a:p>
            <a:pPr algn="l" indent="0" marL="0">
              <a:lnSpc>
                <a:spcPct val="155000"/>
              </a:lnSpc>
              <a:buNone/>
            </a:pPr>
            <a:r>
              <a:rPr lang="en-US" sz="1800" dirty="0">
                <a:solidFill>
                  <a:srgbClr val="4A5568"/>
                </a:solidFill>
                <a:latin typeface="Verdana" pitchFamily="34" charset="0"/>
                <a:ea typeface="Verdana" pitchFamily="34" charset="-122"/>
                <a:cs typeface="Verdana" pitchFamily="34" charset="-120"/>
              </a:rPr>
              <a:t>A one-line declaration is enough.</a:t>
            </a:r>
            <a:endParaRPr lang="en-US" sz="1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333500" y="666750"/>
            <a:ext cx="533346" cy="28548"/>
          </a:xfrm>
          <a:prstGeom prst="roundRect">
            <a:avLst>
              <a:gd name="adj" fmla="val 50000"/>
            </a:avLst>
          </a:prstGeom>
          <a:solidFill>
            <a:srgbClr val="2563EB"/>
          </a:solidFill>
          <a:ln/>
        </p:spPr>
      </p:sp>
      <p:sp>
        <p:nvSpPr>
          <p:cNvPr id="3" name="Text 1"/>
          <p:cNvSpPr/>
          <p:nvPr/>
        </p:nvSpPr>
        <p:spPr>
          <a:xfrm>
            <a:off x="1333500" y="1038144"/>
            <a:ext cx="16089630" cy="582946"/>
          </a:xfrm>
          <a:prstGeom prst="rect">
            <a:avLst/>
          </a:prstGeom>
          <a:noFill/>
          <a:ln/>
        </p:spPr>
        <p:txBody>
          <a:bodyPr wrap="square" lIns="25400" tIns="25400" rIns="25400" bIns="25400" rtlCol="0" anchor="t">
            <a:normAutofit/>
          </a:bodyPr>
          <a:lstStyle/>
          <a:p>
            <a:pPr algn="l" indent="0" marL="0">
              <a:lnSpc>
                <a:spcPct val="110000"/>
              </a:lnSpc>
              <a:buNone/>
            </a:pPr>
            <a:r>
              <a:rPr lang="en-US" sz="3900" b="1" spc="-78" kern="0" dirty="0">
                <a:solidFill>
                  <a:srgbClr val="000099"/>
                </a:solidFill>
                <a:latin typeface="Verdana" pitchFamily="34" charset="0"/>
                <a:ea typeface="Verdana" pitchFamily="34" charset="-122"/>
                <a:cs typeface="Verdana" pitchFamily="34" charset="-120"/>
              </a:rPr>
              <a:t>References</a:t>
            </a:r>
            <a:endParaRPr lang="en-US" sz="3900" dirty="0"/>
          </a:p>
        </p:txBody>
      </p:sp>
      <p:sp>
        <p:nvSpPr>
          <p:cNvPr id="4" name="Shape 2"/>
          <p:cNvSpPr/>
          <p:nvPr/>
        </p:nvSpPr>
        <p:spPr>
          <a:xfrm>
            <a:off x="1333500" y="1811509"/>
            <a:ext cx="6873153" cy="476250"/>
          </a:xfrm>
          <a:prstGeom prst="roundRect">
            <a:avLst>
              <a:gd name="adj" fmla="val 12000"/>
            </a:avLst>
          </a:prstGeom>
          <a:solidFill>
            <a:srgbClr val="000099"/>
          </a:solidFill>
          <a:ln/>
        </p:spPr>
      </p:sp>
      <p:sp>
        <p:nvSpPr>
          <p:cNvPr id="5" name="Text 3"/>
          <p:cNvSpPr/>
          <p:nvPr/>
        </p:nvSpPr>
        <p:spPr>
          <a:xfrm>
            <a:off x="1485900" y="1906759"/>
            <a:ext cx="6774548" cy="323850"/>
          </a:xfrm>
          <a:prstGeom prst="rect">
            <a:avLst/>
          </a:prstGeom>
          <a:noFill/>
          <a:ln/>
        </p:spPr>
        <p:txBody>
          <a:bodyPr wrap="square" lIns="25400" tIns="25400" rIns="25400" bIns="25400" rtlCol="0" anchor="ctr">
            <a:normAutofit/>
          </a:bodyPr>
          <a:lstStyle/>
          <a:p>
            <a:pPr algn="l" indent="0" marL="0">
              <a:buNone/>
            </a:pPr>
            <a:r>
              <a:rPr lang="en-US" sz="1800" b="1" dirty="0">
                <a:solidFill>
                  <a:srgbClr val="FFFFFF"/>
                </a:solidFill>
                <a:latin typeface="Verdana" pitchFamily="34" charset="0"/>
                <a:ea typeface="Verdana" pitchFamily="34" charset="-122"/>
                <a:cs typeface="Verdana" pitchFamily="34" charset="-120"/>
              </a:rPr>
              <a:t>Source</a:t>
            </a:r>
            <a:endParaRPr lang="en-US" sz="1800" dirty="0"/>
          </a:p>
        </p:txBody>
      </p:sp>
      <p:sp>
        <p:nvSpPr>
          <p:cNvPr id="6" name="Shape 4"/>
          <p:cNvSpPr/>
          <p:nvPr/>
        </p:nvSpPr>
        <p:spPr>
          <a:xfrm>
            <a:off x="8206653" y="1811509"/>
            <a:ext cx="8747846" cy="476250"/>
          </a:xfrm>
          <a:prstGeom prst="rect">
            <a:avLst/>
          </a:prstGeom>
          <a:solidFill>
            <a:srgbClr val="000099"/>
          </a:solidFill>
          <a:ln/>
        </p:spPr>
      </p:sp>
      <p:sp>
        <p:nvSpPr>
          <p:cNvPr id="7" name="Text 5"/>
          <p:cNvSpPr/>
          <p:nvPr/>
        </p:nvSpPr>
        <p:spPr>
          <a:xfrm>
            <a:off x="8359053" y="1906759"/>
            <a:ext cx="8705482" cy="323850"/>
          </a:xfrm>
          <a:prstGeom prst="rect">
            <a:avLst/>
          </a:prstGeom>
          <a:noFill/>
          <a:ln/>
        </p:spPr>
        <p:txBody>
          <a:bodyPr wrap="square" lIns="25400" tIns="25400" rIns="25400" bIns="25400" rtlCol="0" anchor="ctr">
            <a:normAutofit/>
          </a:bodyPr>
          <a:lstStyle/>
          <a:p>
            <a:pPr algn="l" indent="0" marL="0">
              <a:buNone/>
            </a:pPr>
            <a:r>
              <a:rPr lang="en-US" sz="1800" b="1" dirty="0">
                <a:solidFill>
                  <a:srgbClr val="FFFFFF"/>
                </a:solidFill>
                <a:latin typeface="Verdana" pitchFamily="34" charset="0"/>
                <a:ea typeface="Verdana" pitchFamily="34" charset="-122"/>
                <a:cs typeface="Verdana" pitchFamily="34" charset="-120"/>
              </a:rPr>
              <a:t>Why it's here</a:t>
            </a:r>
            <a:endParaRPr lang="en-US" sz="1800" dirty="0"/>
          </a:p>
        </p:txBody>
      </p:sp>
      <p:sp>
        <p:nvSpPr>
          <p:cNvPr id="8" name="Shape 6"/>
          <p:cNvSpPr/>
          <p:nvPr/>
        </p:nvSpPr>
        <p:spPr>
          <a:xfrm>
            <a:off x="1333500" y="2794045"/>
            <a:ext cx="6873153" cy="9525"/>
          </a:xfrm>
          <a:prstGeom prst="rect">
            <a:avLst/>
          </a:prstGeom>
          <a:solidFill>
            <a:srgbClr val="BFDBFE"/>
          </a:solidFill>
          <a:ln/>
        </p:spPr>
      </p:sp>
      <p:sp>
        <p:nvSpPr>
          <p:cNvPr id="9" name="Text 7"/>
          <p:cNvSpPr/>
          <p:nvPr/>
        </p:nvSpPr>
        <p:spPr>
          <a:xfrm>
            <a:off x="1485900" y="2383009"/>
            <a:ext cx="6774548" cy="353886"/>
          </a:xfrm>
          <a:prstGeom prst="rect">
            <a:avLst/>
          </a:prstGeom>
          <a:noFill/>
          <a:ln/>
        </p:spPr>
        <p:txBody>
          <a:bodyPr wrap="square" lIns="25400" tIns="25400" rIns="25400" bIns="25400" rtlCol="0" anchor="t">
            <a:normAutofit/>
          </a:bodyPr>
          <a:lstStyle/>
          <a:p>
            <a:pPr algn="l" indent="0" marL="0">
              <a:lnSpc>
                <a:spcPct val="140000"/>
              </a:lnSpc>
              <a:buNone/>
            </a:pPr>
            <a:r>
              <a:rPr lang="en-US" sz="1800" dirty="0">
                <a:solidFill>
                  <a:srgbClr val="000099"/>
                </a:solidFill>
                <a:latin typeface="Verdana" pitchFamily="34" charset="0"/>
                <a:ea typeface="Verdana" pitchFamily="34" charset="-122"/>
                <a:cs typeface="Verdana" pitchFamily="34" charset="-120"/>
              </a:rPr>
              <a:t>Cory Doctorow, </a:t>
            </a:r>
            <a:pPr algn="l" indent="0" marL="0">
              <a:lnSpc>
                <a:spcPct val="140000"/>
              </a:lnSpc>
              <a:buNone/>
            </a:pPr>
            <a:r>
              <a:rPr lang="en-US" sz="1800" i="1" dirty="0">
                <a:solidFill>
                  <a:srgbClr val="000099"/>
                </a:solidFill>
                <a:latin typeface="Verdana" pitchFamily="34" charset="0"/>
                <a:ea typeface="Verdana" pitchFamily="34" charset="-122"/>
                <a:cs typeface="Verdana" pitchFamily="34" charset="-120"/>
              </a:rPr>
              <a:t>Pluralistic </a:t>
            </a:r>
            <a:pPr algn="l" indent="0" marL="0">
              <a:lnSpc>
                <a:spcPct val="140000"/>
              </a:lnSpc>
              <a:buNone/>
            </a:pPr>
            <a:r>
              <a:rPr lang="en-US" sz="1800" dirty="0">
                <a:solidFill>
                  <a:srgbClr val="000099"/>
                </a:solidFill>
                <a:latin typeface="Verdana" pitchFamily="34" charset="0"/>
                <a:ea typeface="Verdana" pitchFamily="34" charset="-122"/>
                <a:cs typeface="Verdana" pitchFamily="34" charset="-120"/>
              </a:rPr>
              <a:t>(Jan 2024)</a:t>
            </a:r>
            <a:endParaRPr lang="en-US" sz="1800" dirty="0"/>
          </a:p>
        </p:txBody>
      </p:sp>
      <p:sp>
        <p:nvSpPr>
          <p:cNvPr id="10" name="Shape 8"/>
          <p:cNvSpPr/>
          <p:nvPr/>
        </p:nvSpPr>
        <p:spPr>
          <a:xfrm>
            <a:off x="8206653" y="2794045"/>
            <a:ext cx="8747846" cy="9525"/>
          </a:xfrm>
          <a:prstGeom prst="rect">
            <a:avLst/>
          </a:prstGeom>
          <a:solidFill>
            <a:srgbClr val="BFDBFE"/>
          </a:solidFill>
          <a:ln/>
        </p:spPr>
      </p:sp>
      <p:sp>
        <p:nvSpPr>
          <p:cNvPr id="11" name="Text 9"/>
          <p:cNvSpPr/>
          <p:nvPr/>
        </p:nvSpPr>
        <p:spPr>
          <a:xfrm>
            <a:off x="8359053" y="2383009"/>
            <a:ext cx="8705482" cy="353886"/>
          </a:xfrm>
          <a:prstGeom prst="rect">
            <a:avLst/>
          </a:prstGeom>
          <a:noFill/>
          <a:ln/>
        </p:spPr>
        <p:txBody>
          <a:bodyPr wrap="square" lIns="25400" tIns="25400" rIns="25400" bIns="25400" rtlCol="0" anchor="t">
            <a:normAutofit/>
          </a:bodyPr>
          <a:lstStyle/>
          <a:p>
            <a:pPr algn="l" indent="0" marL="0">
              <a:lnSpc>
                <a:spcPct val="140000"/>
              </a:lnSpc>
              <a:buNone/>
            </a:pPr>
            <a:r>
              <a:rPr lang="en-US" sz="1800" dirty="0">
                <a:solidFill>
                  <a:srgbClr val="000099"/>
                </a:solidFill>
                <a:latin typeface="Verdana" pitchFamily="34" charset="0"/>
                <a:ea typeface="Verdana" pitchFamily="34" charset="-122"/>
                <a:cs typeface="Verdana" pitchFamily="34" charset="-120"/>
              </a:rPr>
              <a:t>Sceptical framing — one extreme of the opening</a:t>
            </a:r>
            <a:endParaRPr lang="en-US" sz="1800" dirty="0"/>
          </a:p>
        </p:txBody>
      </p:sp>
      <p:sp>
        <p:nvSpPr>
          <p:cNvPr id="12" name="Shape 10"/>
          <p:cNvSpPr/>
          <p:nvPr/>
        </p:nvSpPr>
        <p:spPr>
          <a:xfrm>
            <a:off x="1333500" y="2802704"/>
            <a:ext cx="6873153" cy="519275"/>
          </a:xfrm>
          <a:prstGeom prst="rect">
            <a:avLst/>
          </a:prstGeom>
          <a:solidFill>
            <a:srgbClr val="F8FAFC"/>
          </a:solidFill>
          <a:ln/>
        </p:spPr>
      </p:sp>
      <p:sp>
        <p:nvSpPr>
          <p:cNvPr id="13" name="Shape 11"/>
          <p:cNvSpPr/>
          <p:nvPr/>
        </p:nvSpPr>
        <p:spPr>
          <a:xfrm>
            <a:off x="1333500" y="3313320"/>
            <a:ext cx="6873153" cy="9525"/>
          </a:xfrm>
          <a:prstGeom prst="rect">
            <a:avLst/>
          </a:prstGeom>
          <a:solidFill>
            <a:srgbClr val="BFDBFE"/>
          </a:solidFill>
          <a:ln/>
        </p:spPr>
      </p:sp>
      <p:sp>
        <p:nvSpPr>
          <p:cNvPr id="14" name="Text 12"/>
          <p:cNvSpPr/>
          <p:nvPr/>
        </p:nvSpPr>
        <p:spPr>
          <a:xfrm>
            <a:off x="1485900" y="2897954"/>
            <a:ext cx="6774548" cy="358216"/>
          </a:xfrm>
          <a:prstGeom prst="rect">
            <a:avLst/>
          </a:prstGeom>
          <a:noFill/>
          <a:ln/>
        </p:spPr>
        <p:txBody>
          <a:bodyPr wrap="square" lIns="25400" tIns="25400" rIns="25400" bIns="25400" rtlCol="0" anchor="t">
            <a:normAutofit/>
          </a:bodyPr>
          <a:lstStyle/>
          <a:p>
            <a:pPr algn="l" indent="0" marL="0">
              <a:lnSpc>
                <a:spcPct val="140000"/>
              </a:lnSpc>
              <a:buNone/>
            </a:pPr>
            <a:r>
              <a:rPr lang="en-US" sz="1800" dirty="0">
                <a:solidFill>
                  <a:srgbClr val="000099"/>
                </a:solidFill>
                <a:latin typeface="Verdana" pitchFamily="34" charset="0"/>
                <a:ea typeface="Verdana" pitchFamily="34" charset="-122"/>
                <a:cs typeface="Verdana" pitchFamily="34" charset="-120"/>
              </a:rPr>
              <a:t>Mustafa Suleyman, Microsoft AI (Sep 2025)</a:t>
            </a:r>
            <a:endParaRPr lang="en-US" sz="1800" dirty="0"/>
          </a:p>
        </p:txBody>
      </p:sp>
      <p:sp>
        <p:nvSpPr>
          <p:cNvPr id="15" name="Shape 13"/>
          <p:cNvSpPr/>
          <p:nvPr/>
        </p:nvSpPr>
        <p:spPr>
          <a:xfrm>
            <a:off x="8206653" y="2802704"/>
            <a:ext cx="8747846" cy="519275"/>
          </a:xfrm>
          <a:prstGeom prst="rect">
            <a:avLst/>
          </a:prstGeom>
          <a:solidFill>
            <a:srgbClr val="F8FAFC"/>
          </a:solidFill>
          <a:ln/>
        </p:spPr>
      </p:sp>
      <p:sp>
        <p:nvSpPr>
          <p:cNvPr id="16" name="Shape 14"/>
          <p:cNvSpPr/>
          <p:nvPr/>
        </p:nvSpPr>
        <p:spPr>
          <a:xfrm>
            <a:off x="8206653" y="3313320"/>
            <a:ext cx="8747846" cy="9525"/>
          </a:xfrm>
          <a:prstGeom prst="rect">
            <a:avLst/>
          </a:prstGeom>
          <a:solidFill>
            <a:srgbClr val="BFDBFE"/>
          </a:solidFill>
          <a:ln/>
        </p:spPr>
      </p:sp>
      <p:sp>
        <p:nvSpPr>
          <p:cNvPr id="17" name="Text 15"/>
          <p:cNvSpPr/>
          <p:nvPr/>
        </p:nvSpPr>
        <p:spPr>
          <a:xfrm>
            <a:off x="8359053" y="2897954"/>
            <a:ext cx="8705482" cy="358216"/>
          </a:xfrm>
          <a:prstGeom prst="rect">
            <a:avLst/>
          </a:prstGeom>
          <a:noFill/>
          <a:ln/>
        </p:spPr>
        <p:txBody>
          <a:bodyPr wrap="square" lIns="25400" tIns="25400" rIns="25400" bIns="25400" rtlCol="0" anchor="t">
            <a:normAutofit/>
          </a:bodyPr>
          <a:lstStyle/>
          <a:p>
            <a:pPr algn="l" indent="0" marL="0">
              <a:lnSpc>
                <a:spcPct val="140000"/>
              </a:lnSpc>
              <a:buNone/>
            </a:pPr>
            <a:r>
              <a:rPr lang="en-US" sz="1800" dirty="0">
                <a:solidFill>
                  <a:srgbClr val="000099"/>
                </a:solidFill>
                <a:latin typeface="Verdana" pitchFamily="34" charset="0"/>
                <a:ea typeface="Verdana" pitchFamily="34" charset="-122"/>
                <a:cs typeface="Verdana" pitchFamily="34" charset="-120"/>
              </a:rPr>
              <a:t>Hype framing — the other extreme</a:t>
            </a:r>
            <a:endParaRPr lang="en-US" sz="1800" dirty="0"/>
          </a:p>
        </p:txBody>
      </p:sp>
      <p:sp>
        <p:nvSpPr>
          <p:cNvPr id="18" name="Shape 16"/>
          <p:cNvSpPr/>
          <p:nvPr/>
        </p:nvSpPr>
        <p:spPr>
          <a:xfrm>
            <a:off x="1333500" y="4152710"/>
            <a:ext cx="6873153" cy="9525"/>
          </a:xfrm>
          <a:prstGeom prst="rect">
            <a:avLst/>
          </a:prstGeom>
          <a:solidFill>
            <a:srgbClr val="BFDBFE"/>
          </a:solidFill>
          <a:ln/>
        </p:spPr>
      </p:sp>
      <p:sp>
        <p:nvSpPr>
          <p:cNvPr id="19" name="Text 17"/>
          <p:cNvSpPr/>
          <p:nvPr/>
        </p:nvSpPr>
        <p:spPr>
          <a:xfrm>
            <a:off x="1485900" y="3417229"/>
            <a:ext cx="6774548" cy="678332"/>
          </a:xfrm>
          <a:prstGeom prst="rect">
            <a:avLst/>
          </a:prstGeom>
          <a:noFill/>
          <a:ln/>
        </p:spPr>
        <p:txBody>
          <a:bodyPr wrap="square" lIns="25400" tIns="25400" rIns="25400" bIns="25400" rtlCol="0" anchor="t">
            <a:normAutofit/>
          </a:bodyPr>
          <a:lstStyle/>
          <a:p>
            <a:pPr algn="l" indent="0" marL="0">
              <a:lnSpc>
                <a:spcPct val="140000"/>
              </a:lnSpc>
              <a:buNone/>
            </a:pPr>
            <a:r>
              <a:rPr lang="en-US" sz="1800" i="1" dirty="0">
                <a:solidFill>
                  <a:srgbClr val="000099"/>
                </a:solidFill>
                <a:latin typeface="Verdana" pitchFamily="34" charset="0"/>
                <a:ea typeface="Verdana" pitchFamily="34" charset="-122"/>
                <a:cs typeface="Verdana" pitchFamily="34" charset="-120"/>
              </a:rPr>
              <a:t>Quanta Magazine </a:t>
            </a:r>
            <a:pPr algn="l" indent="0" marL="0">
              <a:lnSpc>
                <a:spcPct val="140000"/>
              </a:lnSpc>
              <a:buNone/>
            </a:pPr>
            <a:r>
              <a:rPr lang="en-US" sz="1800" dirty="0">
                <a:solidFill>
                  <a:srgbClr val="000099"/>
                </a:solidFill>
                <a:latin typeface="Verdana" pitchFamily="34" charset="0"/>
                <a:ea typeface="Verdana" pitchFamily="34" charset="-122"/>
                <a:cs typeface="Verdana" pitchFamily="34" charset="-120"/>
              </a:rPr>
              <a:t>, “The AI revolution in math has arrived” (Apr 2026)</a:t>
            </a:r>
            <a:endParaRPr lang="en-US" sz="1800" dirty="0"/>
          </a:p>
        </p:txBody>
      </p:sp>
      <p:sp>
        <p:nvSpPr>
          <p:cNvPr id="20" name="Shape 18"/>
          <p:cNvSpPr/>
          <p:nvPr/>
        </p:nvSpPr>
        <p:spPr>
          <a:xfrm>
            <a:off x="8206653" y="4152710"/>
            <a:ext cx="8747846" cy="9525"/>
          </a:xfrm>
          <a:prstGeom prst="rect">
            <a:avLst/>
          </a:prstGeom>
          <a:solidFill>
            <a:srgbClr val="BFDBFE"/>
          </a:solidFill>
          <a:ln/>
        </p:spPr>
      </p:sp>
      <p:sp>
        <p:nvSpPr>
          <p:cNvPr id="21" name="Text 19"/>
          <p:cNvSpPr/>
          <p:nvPr/>
        </p:nvSpPr>
        <p:spPr>
          <a:xfrm>
            <a:off x="8359053" y="3417229"/>
            <a:ext cx="8705482" cy="678332"/>
          </a:xfrm>
          <a:prstGeom prst="rect">
            <a:avLst/>
          </a:prstGeom>
          <a:noFill/>
          <a:ln/>
        </p:spPr>
        <p:txBody>
          <a:bodyPr wrap="square" lIns="25400" tIns="25400" rIns="25400" bIns="25400" rtlCol="0" anchor="t">
            <a:normAutofit/>
          </a:bodyPr>
          <a:lstStyle/>
          <a:p>
            <a:pPr algn="l" indent="0" marL="0">
              <a:lnSpc>
                <a:spcPct val="140000"/>
              </a:lnSpc>
              <a:buNone/>
            </a:pPr>
            <a:r>
              <a:rPr lang="en-US" sz="1800" dirty="0">
                <a:solidFill>
                  <a:srgbClr val="000099"/>
                </a:solidFill>
                <a:latin typeface="Verdana" pitchFamily="34" charset="0"/>
                <a:ea typeface="Verdana" pitchFamily="34" charset="-122"/>
                <a:cs typeface="Verdana" pitchFamily="34" charset="-120"/>
              </a:rPr>
              <a:t>Source for the Erdős / Tao / Lean material</a:t>
            </a:r>
            <a:endParaRPr lang="en-US" sz="1800" dirty="0"/>
          </a:p>
        </p:txBody>
      </p:sp>
      <p:sp>
        <p:nvSpPr>
          <p:cNvPr id="22" name="Shape 20"/>
          <p:cNvSpPr/>
          <p:nvPr/>
        </p:nvSpPr>
        <p:spPr>
          <a:xfrm>
            <a:off x="1333500" y="4161370"/>
            <a:ext cx="6873153" cy="839391"/>
          </a:xfrm>
          <a:prstGeom prst="rect">
            <a:avLst/>
          </a:prstGeom>
          <a:solidFill>
            <a:srgbClr val="F8FAFC"/>
          </a:solidFill>
          <a:ln/>
        </p:spPr>
      </p:sp>
      <p:sp>
        <p:nvSpPr>
          <p:cNvPr id="23" name="Shape 21"/>
          <p:cNvSpPr/>
          <p:nvPr/>
        </p:nvSpPr>
        <p:spPr>
          <a:xfrm>
            <a:off x="1333500" y="4992101"/>
            <a:ext cx="6873153" cy="9525"/>
          </a:xfrm>
          <a:prstGeom prst="rect">
            <a:avLst/>
          </a:prstGeom>
          <a:solidFill>
            <a:srgbClr val="BFDBFE"/>
          </a:solidFill>
          <a:ln/>
        </p:spPr>
      </p:sp>
      <p:sp>
        <p:nvSpPr>
          <p:cNvPr id="24" name="Text 22"/>
          <p:cNvSpPr/>
          <p:nvPr/>
        </p:nvSpPr>
        <p:spPr>
          <a:xfrm>
            <a:off x="1485900" y="4256620"/>
            <a:ext cx="6774548" cy="678332"/>
          </a:xfrm>
          <a:prstGeom prst="rect">
            <a:avLst/>
          </a:prstGeom>
          <a:noFill/>
          <a:ln/>
        </p:spPr>
        <p:txBody>
          <a:bodyPr wrap="square" lIns="25400" tIns="25400" rIns="25400" bIns="25400" rtlCol="0" anchor="t">
            <a:normAutofit/>
          </a:bodyPr>
          <a:lstStyle/>
          <a:p>
            <a:pPr algn="l" indent="0" marL="0">
              <a:lnSpc>
                <a:spcPct val="140000"/>
              </a:lnSpc>
              <a:buNone/>
            </a:pPr>
            <a:r>
              <a:rPr lang="en-US" sz="1800" dirty="0">
                <a:solidFill>
                  <a:srgbClr val="000099"/>
                </a:solidFill>
                <a:latin typeface="Verdana" pitchFamily="34" charset="0"/>
                <a:ea typeface="Verdana" pitchFamily="34" charset="-122"/>
                <a:cs typeface="Verdana" pitchFamily="34" charset="-120"/>
              </a:rPr>
              <a:t>Stanford HAI, “AI on Trial: Legal Models Hallucinate” (May 2024)</a:t>
            </a:r>
            <a:endParaRPr lang="en-US" sz="1800" dirty="0"/>
          </a:p>
        </p:txBody>
      </p:sp>
      <p:sp>
        <p:nvSpPr>
          <p:cNvPr id="25" name="Shape 23"/>
          <p:cNvSpPr/>
          <p:nvPr/>
        </p:nvSpPr>
        <p:spPr>
          <a:xfrm>
            <a:off x="8206653" y="4161370"/>
            <a:ext cx="8747846" cy="839391"/>
          </a:xfrm>
          <a:prstGeom prst="rect">
            <a:avLst/>
          </a:prstGeom>
          <a:solidFill>
            <a:srgbClr val="F8FAFC"/>
          </a:solidFill>
          <a:ln/>
        </p:spPr>
      </p:sp>
      <p:sp>
        <p:nvSpPr>
          <p:cNvPr id="26" name="Shape 24"/>
          <p:cNvSpPr/>
          <p:nvPr/>
        </p:nvSpPr>
        <p:spPr>
          <a:xfrm>
            <a:off x="8206653" y="4992101"/>
            <a:ext cx="8747846" cy="9525"/>
          </a:xfrm>
          <a:prstGeom prst="rect">
            <a:avLst/>
          </a:prstGeom>
          <a:solidFill>
            <a:srgbClr val="BFDBFE"/>
          </a:solidFill>
          <a:ln/>
        </p:spPr>
      </p:sp>
      <p:sp>
        <p:nvSpPr>
          <p:cNvPr id="27" name="Text 25"/>
          <p:cNvSpPr/>
          <p:nvPr/>
        </p:nvSpPr>
        <p:spPr>
          <a:xfrm>
            <a:off x="8359053" y="4256620"/>
            <a:ext cx="8705482" cy="678332"/>
          </a:xfrm>
          <a:prstGeom prst="rect">
            <a:avLst/>
          </a:prstGeom>
          <a:noFill/>
          <a:ln/>
        </p:spPr>
        <p:txBody>
          <a:bodyPr wrap="square" lIns="25400" tIns="25400" rIns="25400" bIns="25400" rtlCol="0" anchor="t">
            <a:normAutofit/>
          </a:bodyPr>
          <a:lstStyle/>
          <a:p>
            <a:pPr algn="l" indent="0" marL="0">
              <a:lnSpc>
                <a:spcPct val="140000"/>
              </a:lnSpc>
              <a:buNone/>
            </a:pPr>
            <a:r>
              <a:rPr lang="en-US" sz="1800" dirty="0">
                <a:solidFill>
                  <a:srgbClr val="000099"/>
                </a:solidFill>
                <a:latin typeface="Verdana" pitchFamily="34" charset="0"/>
                <a:ea typeface="Verdana" pitchFamily="34" charset="-122"/>
                <a:cs typeface="Verdana" pitchFamily="34" charset="-120"/>
              </a:rPr>
              <a:t>The 17 % RAG figure; anchor for habit 1</a:t>
            </a:r>
            <a:endParaRPr lang="en-US" sz="1800" dirty="0"/>
          </a:p>
        </p:txBody>
      </p:sp>
      <p:sp>
        <p:nvSpPr>
          <p:cNvPr id="28" name="Shape 26"/>
          <p:cNvSpPr/>
          <p:nvPr/>
        </p:nvSpPr>
        <p:spPr>
          <a:xfrm>
            <a:off x="1333500" y="5511376"/>
            <a:ext cx="6873153" cy="9525"/>
          </a:xfrm>
          <a:prstGeom prst="rect">
            <a:avLst/>
          </a:prstGeom>
          <a:solidFill>
            <a:srgbClr val="BFDBFE"/>
          </a:solidFill>
          <a:ln/>
        </p:spPr>
      </p:sp>
      <p:sp>
        <p:nvSpPr>
          <p:cNvPr id="29" name="Text 27"/>
          <p:cNvSpPr/>
          <p:nvPr/>
        </p:nvSpPr>
        <p:spPr>
          <a:xfrm>
            <a:off x="1485900" y="5096010"/>
            <a:ext cx="6774548" cy="358216"/>
          </a:xfrm>
          <a:prstGeom prst="rect">
            <a:avLst/>
          </a:prstGeom>
          <a:noFill/>
          <a:ln/>
        </p:spPr>
        <p:txBody>
          <a:bodyPr wrap="square" lIns="25400" tIns="25400" rIns="25400" bIns="25400" rtlCol="0" anchor="t">
            <a:normAutofit/>
          </a:bodyPr>
          <a:lstStyle/>
          <a:p>
            <a:pPr algn="l" indent="0" marL="0">
              <a:lnSpc>
                <a:spcPct val="140000"/>
              </a:lnSpc>
              <a:buNone/>
            </a:pPr>
            <a:r>
              <a:rPr lang="en-US" sz="1800" i="1" dirty="0">
                <a:solidFill>
                  <a:srgbClr val="000099"/>
                </a:solidFill>
                <a:latin typeface="Verdana" pitchFamily="34" charset="0"/>
                <a:ea typeface="Verdana" pitchFamily="34" charset="-122"/>
                <a:cs typeface="Verdana" pitchFamily="34" charset="-120"/>
              </a:rPr>
              <a:t>Mata v. Avianca</a:t>
            </a:r>
            <a:pPr algn="l" indent="0" marL="0">
              <a:lnSpc>
                <a:spcPct val="140000"/>
              </a:lnSpc>
              <a:buNone/>
            </a:pPr>
            <a:r>
              <a:rPr lang="en-US" sz="1800" dirty="0">
                <a:solidFill>
                  <a:srgbClr val="000099"/>
                </a:solidFill>
                <a:latin typeface="Verdana" pitchFamily="34" charset="0"/>
                <a:ea typeface="Verdana" pitchFamily="34" charset="-122"/>
                <a:cs typeface="Verdana" pitchFamily="34" charset="-120"/>
              </a:rPr>
              <a:t>, S.D.N.Y. (June 2023)</a:t>
            </a:r>
            <a:endParaRPr lang="en-US" sz="1800" dirty="0"/>
          </a:p>
        </p:txBody>
      </p:sp>
      <p:sp>
        <p:nvSpPr>
          <p:cNvPr id="30" name="Shape 28"/>
          <p:cNvSpPr/>
          <p:nvPr/>
        </p:nvSpPr>
        <p:spPr>
          <a:xfrm>
            <a:off x="8206653" y="5511376"/>
            <a:ext cx="8747846" cy="9525"/>
          </a:xfrm>
          <a:prstGeom prst="rect">
            <a:avLst/>
          </a:prstGeom>
          <a:solidFill>
            <a:srgbClr val="BFDBFE"/>
          </a:solidFill>
          <a:ln/>
        </p:spPr>
      </p:sp>
      <p:sp>
        <p:nvSpPr>
          <p:cNvPr id="31" name="Text 29"/>
          <p:cNvSpPr/>
          <p:nvPr/>
        </p:nvSpPr>
        <p:spPr>
          <a:xfrm>
            <a:off x="8359053" y="5096010"/>
            <a:ext cx="8705482" cy="358216"/>
          </a:xfrm>
          <a:prstGeom prst="rect">
            <a:avLst/>
          </a:prstGeom>
          <a:noFill/>
          <a:ln/>
        </p:spPr>
        <p:txBody>
          <a:bodyPr wrap="square" lIns="25400" tIns="25400" rIns="25400" bIns="25400" rtlCol="0" anchor="t">
            <a:normAutofit/>
          </a:bodyPr>
          <a:lstStyle/>
          <a:p>
            <a:pPr algn="l" indent="0" marL="0">
              <a:lnSpc>
                <a:spcPct val="140000"/>
              </a:lnSpc>
              <a:buNone/>
            </a:pPr>
            <a:r>
              <a:rPr lang="en-US" sz="1800" dirty="0">
                <a:solidFill>
                  <a:srgbClr val="000099"/>
                </a:solidFill>
                <a:latin typeface="Verdana" pitchFamily="34" charset="0"/>
                <a:ea typeface="Verdana" pitchFamily="34" charset="-122"/>
                <a:cs typeface="Verdana" pitchFamily="34" charset="-120"/>
              </a:rPr>
              <a:t>Cautionary tale — the cost of missing habit 1</a:t>
            </a:r>
            <a:endParaRPr lang="en-US" sz="1800" dirty="0"/>
          </a:p>
        </p:txBody>
      </p:sp>
      <p:sp>
        <p:nvSpPr>
          <p:cNvPr id="32" name="Shape 30"/>
          <p:cNvSpPr/>
          <p:nvPr/>
        </p:nvSpPr>
        <p:spPr>
          <a:xfrm>
            <a:off x="1333500" y="5520035"/>
            <a:ext cx="6873153" cy="519275"/>
          </a:xfrm>
          <a:prstGeom prst="rect">
            <a:avLst/>
          </a:prstGeom>
          <a:solidFill>
            <a:srgbClr val="F8FAFC"/>
          </a:solidFill>
          <a:ln/>
        </p:spPr>
      </p:sp>
      <p:sp>
        <p:nvSpPr>
          <p:cNvPr id="33" name="Shape 31"/>
          <p:cNvSpPr/>
          <p:nvPr/>
        </p:nvSpPr>
        <p:spPr>
          <a:xfrm>
            <a:off x="1333500" y="6030651"/>
            <a:ext cx="6873153" cy="9525"/>
          </a:xfrm>
          <a:prstGeom prst="rect">
            <a:avLst/>
          </a:prstGeom>
          <a:solidFill>
            <a:srgbClr val="BFDBFE"/>
          </a:solidFill>
          <a:ln/>
        </p:spPr>
      </p:sp>
      <p:sp>
        <p:nvSpPr>
          <p:cNvPr id="34" name="Text 32"/>
          <p:cNvSpPr/>
          <p:nvPr/>
        </p:nvSpPr>
        <p:spPr>
          <a:xfrm>
            <a:off x="1485900" y="5615285"/>
            <a:ext cx="6774548" cy="358216"/>
          </a:xfrm>
          <a:prstGeom prst="rect">
            <a:avLst/>
          </a:prstGeom>
          <a:noFill/>
          <a:ln/>
        </p:spPr>
        <p:txBody>
          <a:bodyPr wrap="square" lIns="25400" tIns="25400" rIns="25400" bIns="25400" rtlCol="0" anchor="t">
            <a:normAutofit/>
          </a:bodyPr>
          <a:lstStyle/>
          <a:p>
            <a:pPr algn="l" indent="0" marL="0">
              <a:lnSpc>
                <a:spcPct val="140000"/>
              </a:lnSpc>
              <a:buNone/>
            </a:pPr>
            <a:r>
              <a:rPr lang="en-US" sz="1800" dirty="0">
                <a:solidFill>
                  <a:srgbClr val="000099"/>
                </a:solidFill>
                <a:latin typeface="Verdana" pitchFamily="34" charset="0"/>
                <a:ea typeface="Verdana" pitchFamily="34" charset="-122"/>
                <a:cs typeface="Verdana" pitchFamily="34" charset="-120"/>
              </a:rPr>
              <a:t>OpenAI, “Why language models hallucinate” (Sep 2025)</a:t>
            </a:r>
            <a:endParaRPr lang="en-US" sz="1800" dirty="0"/>
          </a:p>
        </p:txBody>
      </p:sp>
      <p:sp>
        <p:nvSpPr>
          <p:cNvPr id="35" name="Shape 33"/>
          <p:cNvSpPr/>
          <p:nvPr/>
        </p:nvSpPr>
        <p:spPr>
          <a:xfrm>
            <a:off x="8206653" y="5520035"/>
            <a:ext cx="8747846" cy="519275"/>
          </a:xfrm>
          <a:prstGeom prst="rect">
            <a:avLst/>
          </a:prstGeom>
          <a:solidFill>
            <a:srgbClr val="F8FAFC"/>
          </a:solidFill>
          <a:ln/>
        </p:spPr>
      </p:sp>
      <p:sp>
        <p:nvSpPr>
          <p:cNvPr id="36" name="Shape 34"/>
          <p:cNvSpPr/>
          <p:nvPr/>
        </p:nvSpPr>
        <p:spPr>
          <a:xfrm>
            <a:off x="8206653" y="6030651"/>
            <a:ext cx="8747846" cy="9525"/>
          </a:xfrm>
          <a:prstGeom prst="rect">
            <a:avLst/>
          </a:prstGeom>
          <a:solidFill>
            <a:srgbClr val="BFDBFE"/>
          </a:solidFill>
          <a:ln/>
        </p:spPr>
      </p:sp>
      <p:sp>
        <p:nvSpPr>
          <p:cNvPr id="37" name="Text 35"/>
          <p:cNvSpPr/>
          <p:nvPr/>
        </p:nvSpPr>
        <p:spPr>
          <a:xfrm>
            <a:off x="8359053" y="5615285"/>
            <a:ext cx="8705482" cy="358216"/>
          </a:xfrm>
          <a:prstGeom prst="rect">
            <a:avLst/>
          </a:prstGeom>
          <a:noFill/>
          <a:ln/>
        </p:spPr>
        <p:txBody>
          <a:bodyPr wrap="square" lIns="25400" tIns="25400" rIns="25400" bIns="25400" rtlCol="0" anchor="t">
            <a:normAutofit/>
          </a:bodyPr>
          <a:lstStyle/>
          <a:p>
            <a:pPr algn="l" indent="0" marL="0">
              <a:lnSpc>
                <a:spcPct val="140000"/>
              </a:lnSpc>
              <a:buNone/>
            </a:pPr>
            <a:r>
              <a:rPr lang="en-US" sz="1800" dirty="0">
                <a:solidFill>
                  <a:srgbClr val="000099"/>
                </a:solidFill>
                <a:highlight>
                  <a:srgbClr val="F8FAFC"/>
                </a:highlight>
                <a:latin typeface="Verdana" pitchFamily="34" charset="0"/>
                <a:ea typeface="Verdana" pitchFamily="34" charset="-122"/>
                <a:cs typeface="Verdana" pitchFamily="34" charset="-120"/>
              </a:rPr>
              <a:t>Explains </a:t>
            </a:r>
            <a:pPr algn="l" indent="0" marL="0">
              <a:lnSpc>
                <a:spcPct val="140000"/>
              </a:lnSpc>
              <a:buNone/>
            </a:pPr>
            <a:r>
              <a:rPr lang="en-US" sz="1800" i="1" dirty="0">
                <a:solidFill>
                  <a:srgbClr val="000099"/>
                </a:solidFill>
                <a:latin typeface="Verdana" pitchFamily="34" charset="0"/>
                <a:ea typeface="Verdana" pitchFamily="34" charset="-122"/>
                <a:cs typeface="Verdana" pitchFamily="34" charset="-120"/>
              </a:rPr>
              <a:t>why </a:t>
            </a:r>
            <a:pPr algn="l" indent="0" marL="0">
              <a:lnSpc>
                <a:spcPct val="140000"/>
              </a:lnSpc>
              <a:buNone/>
            </a:pPr>
            <a:r>
              <a:rPr lang="en-US" sz="1800" dirty="0">
                <a:solidFill>
                  <a:srgbClr val="000099"/>
                </a:solidFill>
                <a:highlight>
                  <a:srgbClr val="F8FAFC"/>
                </a:highlight>
                <a:latin typeface="Verdana" pitchFamily="34" charset="0"/>
                <a:ea typeface="Verdana" pitchFamily="34" charset="-122"/>
                <a:cs typeface="Verdana" pitchFamily="34" charset="-120"/>
              </a:rPr>
              <a:t>— for the “won't this be fixed?” question</a:t>
            </a:r>
            <a:endParaRPr lang="en-US" sz="1800" dirty="0"/>
          </a:p>
        </p:txBody>
      </p:sp>
      <p:sp>
        <p:nvSpPr>
          <p:cNvPr id="38" name="Shape 36"/>
          <p:cNvSpPr/>
          <p:nvPr/>
        </p:nvSpPr>
        <p:spPr>
          <a:xfrm>
            <a:off x="1333500" y="6549926"/>
            <a:ext cx="6873153" cy="9525"/>
          </a:xfrm>
          <a:prstGeom prst="rect">
            <a:avLst/>
          </a:prstGeom>
          <a:solidFill>
            <a:srgbClr val="BFDBFE"/>
          </a:solidFill>
          <a:ln/>
        </p:spPr>
      </p:sp>
      <p:sp>
        <p:nvSpPr>
          <p:cNvPr id="39" name="Text 37"/>
          <p:cNvSpPr/>
          <p:nvPr/>
        </p:nvSpPr>
        <p:spPr>
          <a:xfrm>
            <a:off x="1485900" y="6134560"/>
            <a:ext cx="6774548" cy="358216"/>
          </a:xfrm>
          <a:prstGeom prst="rect">
            <a:avLst/>
          </a:prstGeom>
          <a:noFill/>
          <a:ln/>
        </p:spPr>
        <p:txBody>
          <a:bodyPr wrap="square" lIns="25400" tIns="25400" rIns="25400" bIns="25400" rtlCol="0" anchor="t">
            <a:normAutofit/>
          </a:bodyPr>
          <a:lstStyle/>
          <a:p>
            <a:pPr algn="l" indent="0" marL="0">
              <a:lnSpc>
                <a:spcPct val="140000"/>
              </a:lnSpc>
              <a:buNone/>
            </a:pPr>
            <a:r>
              <a:rPr lang="en-US" sz="1800" dirty="0">
                <a:solidFill>
                  <a:srgbClr val="000099"/>
                </a:solidFill>
                <a:latin typeface="Verdana" pitchFamily="34" charset="0"/>
                <a:ea typeface="Verdana" pitchFamily="34" charset="-122"/>
                <a:cs typeface="Verdana" pitchFamily="34" charset="-120"/>
              </a:rPr>
              <a:t>Lester, </a:t>
            </a:r>
            <a:pPr algn="l" indent="0" marL="0">
              <a:lnSpc>
                <a:spcPct val="140000"/>
              </a:lnSpc>
              <a:buNone/>
            </a:pPr>
            <a:r>
              <a:rPr lang="en-US" sz="1800" i="1" dirty="0">
                <a:solidFill>
                  <a:srgbClr val="000099"/>
                </a:solidFill>
                <a:latin typeface="Verdana" pitchFamily="34" charset="0"/>
                <a:ea typeface="Verdana" pitchFamily="34" charset="-122"/>
                <a:cs typeface="Verdana" pitchFamily="34" charset="-120"/>
              </a:rPr>
              <a:t>Writing Research Papers</a:t>
            </a:r>
            <a:pPr algn="l" indent="0" marL="0">
              <a:lnSpc>
                <a:spcPct val="140000"/>
              </a:lnSpc>
              <a:buNone/>
            </a:pPr>
            <a:r>
              <a:rPr lang="en-US" sz="1800" dirty="0">
                <a:solidFill>
                  <a:srgbClr val="000099"/>
                </a:solidFill>
                <a:latin typeface="Verdana" pitchFamily="34" charset="0"/>
                <a:ea typeface="Verdana" pitchFamily="34" charset="-122"/>
                <a:cs typeface="Verdana" pitchFamily="34" charset="-120"/>
              </a:rPr>
              <a:t>, ch. 8</a:t>
            </a:r>
            <a:endParaRPr lang="en-US" sz="1800" dirty="0"/>
          </a:p>
        </p:txBody>
      </p:sp>
      <p:sp>
        <p:nvSpPr>
          <p:cNvPr id="40" name="Shape 38"/>
          <p:cNvSpPr/>
          <p:nvPr/>
        </p:nvSpPr>
        <p:spPr>
          <a:xfrm>
            <a:off x="8206653" y="6549926"/>
            <a:ext cx="8747846" cy="9525"/>
          </a:xfrm>
          <a:prstGeom prst="rect">
            <a:avLst/>
          </a:prstGeom>
          <a:solidFill>
            <a:srgbClr val="BFDBFE"/>
          </a:solidFill>
          <a:ln/>
        </p:spPr>
      </p:sp>
      <p:sp>
        <p:nvSpPr>
          <p:cNvPr id="41" name="Text 39"/>
          <p:cNvSpPr/>
          <p:nvPr/>
        </p:nvSpPr>
        <p:spPr>
          <a:xfrm>
            <a:off x="8359053" y="6134560"/>
            <a:ext cx="8705482" cy="358216"/>
          </a:xfrm>
          <a:prstGeom prst="rect">
            <a:avLst/>
          </a:prstGeom>
          <a:noFill/>
          <a:ln/>
        </p:spPr>
        <p:txBody>
          <a:bodyPr wrap="square" lIns="25400" tIns="25400" rIns="25400" bIns="25400" rtlCol="0" anchor="t">
            <a:normAutofit/>
          </a:bodyPr>
          <a:lstStyle/>
          <a:p>
            <a:pPr algn="l" indent="0" marL="0">
              <a:lnSpc>
                <a:spcPct val="140000"/>
              </a:lnSpc>
              <a:buNone/>
            </a:pPr>
            <a:r>
              <a:rPr lang="en-US" sz="1800" dirty="0">
                <a:solidFill>
                  <a:srgbClr val="000099"/>
                </a:solidFill>
                <a:latin typeface="Verdana" pitchFamily="34" charset="0"/>
                <a:ea typeface="Verdana" pitchFamily="34" charset="-122"/>
                <a:cs typeface="Verdana" pitchFamily="34" charset="-120"/>
              </a:rPr>
              <a:t>Source-quality ladder — pre-AI, still load-bearing</a:t>
            </a:r>
            <a:endParaRPr lang="en-US" sz="1800" dirty="0"/>
          </a:p>
        </p:txBody>
      </p:sp>
      <p:sp>
        <p:nvSpPr>
          <p:cNvPr id="42" name="Shape 40"/>
          <p:cNvSpPr/>
          <p:nvPr/>
        </p:nvSpPr>
        <p:spPr>
          <a:xfrm>
            <a:off x="1333500" y="6558585"/>
            <a:ext cx="6873153" cy="519275"/>
          </a:xfrm>
          <a:prstGeom prst="rect">
            <a:avLst/>
          </a:prstGeom>
          <a:solidFill>
            <a:srgbClr val="F8FAFC"/>
          </a:solidFill>
          <a:ln/>
        </p:spPr>
      </p:sp>
      <p:sp>
        <p:nvSpPr>
          <p:cNvPr id="43" name="Shape 41"/>
          <p:cNvSpPr/>
          <p:nvPr/>
        </p:nvSpPr>
        <p:spPr>
          <a:xfrm>
            <a:off x="1333500" y="7069200"/>
            <a:ext cx="6873153" cy="9525"/>
          </a:xfrm>
          <a:prstGeom prst="rect">
            <a:avLst/>
          </a:prstGeom>
          <a:solidFill>
            <a:srgbClr val="BFDBFE"/>
          </a:solidFill>
          <a:ln/>
        </p:spPr>
      </p:sp>
      <p:sp>
        <p:nvSpPr>
          <p:cNvPr id="44" name="Text 42"/>
          <p:cNvSpPr/>
          <p:nvPr/>
        </p:nvSpPr>
        <p:spPr>
          <a:xfrm>
            <a:off x="1485900" y="6653835"/>
            <a:ext cx="6774548" cy="358216"/>
          </a:xfrm>
          <a:prstGeom prst="rect">
            <a:avLst/>
          </a:prstGeom>
          <a:noFill/>
          <a:ln/>
        </p:spPr>
        <p:txBody>
          <a:bodyPr wrap="square" lIns="25400" tIns="25400" rIns="25400" bIns="25400" rtlCol="0" anchor="t">
            <a:normAutofit/>
          </a:bodyPr>
          <a:lstStyle/>
          <a:p>
            <a:pPr algn="l" indent="0" marL="0">
              <a:lnSpc>
                <a:spcPct val="140000"/>
              </a:lnSpc>
              <a:buNone/>
            </a:pPr>
            <a:r>
              <a:rPr lang="en-US" sz="1800" dirty="0">
                <a:solidFill>
                  <a:srgbClr val="000099"/>
                </a:solidFill>
                <a:latin typeface="Verdana" pitchFamily="34" charset="0"/>
                <a:ea typeface="Verdana" pitchFamily="34" charset="-122"/>
                <a:cs typeface="Verdana" pitchFamily="34" charset="-120"/>
              </a:rPr>
              <a:t>Heidelberg University, “AI Guideline (heiSKILLS)”</a:t>
            </a:r>
            <a:endParaRPr lang="en-US" sz="1800" dirty="0"/>
          </a:p>
        </p:txBody>
      </p:sp>
      <p:sp>
        <p:nvSpPr>
          <p:cNvPr id="45" name="Shape 43"/>
          <p:cNvSpPr/>
          <p:nvPr/>
        </p:nvSpPr>
        <p:spPr>
          <a:xfrm>
            <a:off x="8206653" y="6558585"/>
            <a:ext cx="8747846" cy="519275"/>
          </a:xfrm>
          <a:prstGeom prst="rect">
            <a:avLst/>
          </a:prstGeom>
          <a:solidFill>
            <a:srgbClr val="F8FAFC"/>
          </a:solidFill>
          <a:ln/>
        </p:spPr>
      </p:sp>
      <p:sp>
        <p:nvSpPr>
          <p:cNvPr id="46" name="Shape 44"/>
          <p:cNvSpPr/>
          <p:nvPr/>
        </p:nvSpPr>
        <p:spPr>
          <a:xfrm>
            <a:off x="8206653" y="7069200"/>
            <a:ext cx="8747846" cy="9525"/>
          </a:xfrm>
          <a:prstGeom prst="rect">
            <a:avLst/>
          </a:prstGeom>
          <a:solidFill>
            <a:srgbClr val="BFDBFE"/>
          </a:solidFill>
          <a:ln/>
        </p:spPr>
      </p:sp>
      <p:sp>
        <p:nvSpPr>
          <p:cNvPr id="47" name="Text 45"/>
          <p:cNvSpPr/>
          <p:nvPr/>
        </p:nvSpPr>
        <p:spPr>
          <a:xfrm>
            <a:off x="8359053" y="6653835"/>
            <a:ext cx="8705482" cy="358216"/>
          </a:xfrm>
          <a:prstGeom prst="rect">
            <a:avLst/>
          </a:prstGeom>
          <a:noFill/>
          <a:ln/>
        </p:spPr>
        <p:txBody>
          <a:bodyPr wrap="square" lIns="25400" tIns="25400" rIns="25400" bIns="25400" rtlCol="0" anchor="t">
            <a:normAutofit/>
          </a:bodyPr>
          <a:lstStyle/>
          <a:p>
            <a:pPr algn="l" indent="0" marL="0">
              <a:lnSpc>
                <a:spcPct val="140000"/>
              </a:lnSpc>
              <a:buNone/>
            </a:pPr>
            <a:r>
              <a:rPr lang="en-US" sz="1800" dirty="0">
                <a:solidFill>
                  <a:srgbClr val="000099"/>
                </a:solidFill>
                <a:latin typeface="Verdana" pitchFamily="34" charset="0"/>
                <a:ea typeface="Verdana" pitchFamily="34" charset="-122"/>
                <a:cs typeface="Verdana" pitchFamily="34" charset="-120"/>
              </a:rPr>
              <a:t>The disclosure rule for student coursework</a:t>
            </a:r>
            <a:endParaRPr lang="en-US" sz="1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905000" y="3186410"/>
            <a:ext cx="533346" cy="28548"/>
          </a:xfrm>
          <a:prstGeom prst="roundRect">
            <a:avLst>
              <a:gd name="adj" fmla="val 50000"/>
            </a:avLst>
          </a:prstGeom>
          <a:solidFill>
            <a:srgbClr val="F59E0B"/>
          </a:solidFill>
          <a:ln/>
        </p:spPr>
      </p:sp>
      <p:sp>
        <p:nvSpPr>
          <p:cNvPr id="3" name="Text 1"/>
          <p:cNvSpPr/>
          <p:nvPr/>
        </p:nvSpPr>
        <p:spPr>
          <a:xfrm>
            <a:off x="1905000" y="3557804"/>
            <a:ext cx="14912340" cy="678196"/>
          </a:xfrm>
          <a:prstGeom prst="rect">
            <a:avLst/>
          </a:prstGeom>
          <a:noFill/>
          <a:ln/>
        </p:spPr>
        <p:txBody>
          <a:bodyPr wrap="square" lIns="25400" tIns="25400" rIns="25400" bIns="25400" rtlCol="0" anchor="t">
            <a:normAutofit/>
          </a:bodyPr>
          <a:lstStyle/>
          <a:p>
            <a:pPr algn="l" indent="0" marL="0">
              <a:lnSpc>
                <a:spcPct val="105000"/>
              </a:lnSpc>
              <a:buNone/>
            </a:pPr>
            <a:r>
              <a:rPr lang="en-US" sz="4800" b="1" spc="-96" kern="0" dirty="0">
                <a:solidFill>
                  <a:srgbClr val="000099"/>
                </a:solidFill>
                <a:latin typeface="Verdana" pitchFamily="34" charset="0"/>
                <a:ea typeface="Verdana" pitchFamily="34" charset="-122"/>
                <a:cs typeface="Verdana" pitchFamily="34" charset="-120"/>
              </a:rPr>
              <a:t>That's it.</a:t>
            </a:r>
            <a:endParaRPr lang="en-US" sz="4800" dirty="0"/>
          </a:p>
        </p:txBody>
      </p:sp>
      <p:sp>
        <p:nvSpPr>
          <p:cNvPr id="4" name="Shape 2"/>
          <p:cNvSpPr/>
          <p:nvPr/>
        </p:nvSpPr>
        <p:spPr>
          <a:xfrm>
            <a:off x="1905000" y="4426419"/>
            <a:ext cx="14478000" cy="874298"/>
          </a:xfrm>
          <a:prstGeom prst="roundRect">
            <a:avLst>
              <a:gd name="adj" fmla="val 6537"/>
            </a:avLst>
          </a:prstGeom>
          <a:solidFill>
            <a:srgbClr val="F8FAFC"/>
          </a:solidFill>
          <a:ln/>
        </p:spPr>
      </p:sp>
      <p:sp>
        <p:nvSpPr>
          <p:cNvPr id="5" name="Shape 3"/>
          <p:cNvSpPr/>
          <p:nvPr/>
        </p:nvSpPr>
        <p:spPr>
          <a:xfrm>
            <a:off x="1905000" y="5292057"/>
            <a:ext cx="14478000" cy="9525"/>
          </a:xfrm>
          <a:prstGeom prst="rect">
            <a:avLst/>
          </a:prstGeom>
          <a:solidFill>
            <a:srgbClr val="BFDBFE"/>
          </a:solidFill>
          <a:ln/>
        </p:spPr>
      </p:sp>
      <p:sp>
        <p:nvSpPr>
          <p:cNvPr id="6" name="Shape 4"/>
          <p:cNvSpPr/>
          <p:nvPr/>
        </p:nvSpPr>
        <p:spPr>
          <a:xfrm>
            <a:off x="1905000" y="4426419"/>
            <a:ext cx="14478000" cy="9525"/>
          </a:xfrm>
          <a:prstGeom prst="rect">
            <a:avLst/>
          </a:prstGeom>
          <a:solidFill>
            <a:srgbClr val="BFDBFE"/>
          </a:solidFill>
          <a:ln/>
        </p:spPr>
      </p:sp>
      <p:sp>
        <p:nvSpPr>
          <p:cNvPr id="7" name="Shape 5"/>
          <p:cNvSpPr/>
          <p:nvPr/>
        </p:nvSpPr>
        <p:spPr>
          <a:xfrm>
            <a:off x="1905000" y="4426419"/>
            <a:ext cx="34636" cy="874298"/>
          </a:xfrm>
          <a:prstGeom prst="rect">
            <a:avLst/>
          </a:prstGeom>
          <a:solidFill>
            <a:srgbClr val="F59E0B"/>
          </a:solidFill>
          <a:ln/>
        </p:spPr>
      </p:sp>
      <p:sp>
        <p:nvSpPr>
          <p:cNvPr id="8" name="Shape 6"/>
          <p:cNvSpPr/>
          <p:nvPr/>
        </p:nvSpPr>
        <p:spPr>
          <a:xfrm>
            <a:off x="16374341" y="4426419"/>
            <a:ext cx="9525" cy="874298"/>
          </a:xfrm>
          <a:prstGeom prst="rect">
            <a:avLst/>
          </a:prstGeom>
          <a:solidFill>
            <a:srgbClr val="BFDBFE"/>
          </a:solidFill>
          <a:ln/>
        </p:spPr>
      </p:sp>
      <p:sp>
        <p:nvSpPr>
          <p:cNvPr id="9" name="Text 7"/>
          <p:cNvSpPr/>
          <p:nvPr/>
        </p:nvSpPr>
        <p:spPr>
          <a:xfrm>
            <a:off x="2282536" y="4663678"/>
            <a:ext cx="14183245" cy="437879"/>
          </a:xfrm>
          <a:prstGeom prst="rect">
            <a:avLst/>
          </a:prstGeom>
          <a:noFill/>
          <a:ln/>
        </p:spPr>
        <p:txBody>
          <a:bodyPr wrap="square" lIns="25400" tIns="25400" rIns="25400" bIns="25400" rtlCol="0" anchor="t">
            <a:normAutofit/>
          </a:bodyPr>
          <a:lstStyle/>
          <a:p>
            <a:pPr algn="l" indent="0" marL="0">
              <a:lnSpc>
                <a:spcPct val="150000"/>
              </a:lnSpc>
              <a:buNone/>
            </a:pPr>
            <a:r>
              <a:rPr lang="en-US" sz="2100" b="1" dirty="0">
                <a:solidFill>
                  <a:srgbClr val="000099"/>
                </a:solidFill>
                <a:latin typeface="Verdana" pitchFamily="34" charset="0"/>
                <a:ea typeface="Verdana" pitchFamily="34" charset="-122"/>
                <a:cs typeface="Verdana" pitchFamily="34" charset="-120"/>
              </a:rPr>
              <a:t>Next week: </a:t>
            </a:r>
            <a:pPr algn="l" indent="0" marL="0">
              <a:lnSpc>
                <a:spcPct val="150000"/>
              </a:lnSpc>
              <a:buNone/>
            </a:pPr>
            <a:r>
              <a:rPr lang="en-US" sz="2100" dirty="0">
                <a:solidFill>
                  <a:srgbClr val="000099"/>
                </a:solidFill>
                <a:highlight>
                  <a:srgbClr val="F8FAFC"/>
                </a:highlight>
                <a:latin typeface="Verdana" pitchFamily="34" charset="0"/>
                <a:ea typeface="Verdana" pitchFamily="34" charset="-122"/>
                <a:cs typeface="Verdana" pitchFamily="34" charset="-120"/>
              </a:rPr>
              <a:t>no class.</a:t>
            </a:r>
            <a:endParaRPr lang="en-US" sz="2100" dirty="0"/>
          </a:p>
        </p:txBody>
      </p:sp>
      <p:sp>
        <p:nvSpPr>
          <p:cNvPr id="10" name="Text 8"/>
          <p:cNvSpPr/>
          <p:nvPr/>
        </p:nvSpPr>
        <p:spPr>
          <a:xfrm>
            <a:off x="1905000" y="5719735"/>
            <a:ext cx="14912340" cy="598100"/>
          </a:xfrm>
          <a:prstGeom prst="rect">
            <a:avLst/>
          </a:prstGeom>
          <a:noFill/>
          <a:ln/>
        </p:spPr>
        <p:txBody>
          <a:bodyPr wrap="square" lIns="25400" tIns="25400" rIns="25400" bIns="25400" rtlCol="0" anchor="t">
            <a:normAutofit/>
          </a:bodyPr>
          <a:lstStyle/>
          <a:p>
            <a:pPr algn="l" indent="0" marL="0">
              <a:lnSpc>
                <a:spcPct val="105000"/>
              </a:lnSpc>
              <a:buNone/>
            </a:pPr>
            <a:r>
              <a:rPr lang="en-US" sz="4200" b="1" spc="-84" kern="0" dirty="0">
                <a:solidFill>
                  <a:srgbClr val="2563EB"/>
                </a:solidFill>
                <a:latin typeface="Verdana" pitchFamily="34" charset="0"/>
                <a:ea typeface="Verdana" pitchFamily="34" charset="-122"/>
                <a:cs typeface="Verdana" pitchFamily="34" charset="-120"/>
              </a:rPr>
              <a:t>Lesson 6 — Audience, purpose, style &amp; flow.</a:t>
            </a:r>
            <a:endParaRPr lang="en-US" sz="4200" dirty="0"/>
          </a:p>
        </p:txBody>
      </p:sp>
      <p:sp>
        <p:nvSpPr>
          <p:cNvPr id="11" name="Text 9"/>
          <p:cNvSpPr/>
          <p:nvPr/>
        </p:nvSpPr>
        <p:spPr>
          <a:xfrm>
            <a:off x="1905000" y="6736908"/>
            <a:ext cx="14912340" cy="401782"/>
          </a:xfrm>
          <a:prstGeom prst="rect">
            <a:avLst/>
          </a:prstGeom>
          <a:noFill/>
          <a:ln/>
        </p:spPr>
        <p:txBody>
          <a:bodyPr wrap="square" lIns="25400" tIns="25400" rIns="25400" bIns="25400" rtlCol="0" anchor="t">
            <a:normAutofit/>
          </a:bodyPr>
          <a:lstStyle/>
          <a:p>
            <a:pPr algn="l" indent="0" marL="0">
              <a:buNone/>
            </a:pPr>
            <a:r>
              <a:rPr lang="en-US" sz="2400" b="1" dirty="0">
                <a:solidFill>
                  <a:srgbClr val="000099"/>
                </a:solidFill>
                <a:latin typeface="Verdana" pitchFamily="34" charset="0"/>
                <a:ea typeface="Verdana" pitchFamily="34" charset="-122"/>
                <a:cs typeface="Verdana" pitchFamily="34" charset="-120"/>
              </a:rPr>
              <a:t>Questions?</a:t>
            </a: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3116596"/>
            <a:ext cx="533346" cy="28548"/>
          </a:xfrm>
          <a:prstGeom prst="roundRect">
            <a:avLst>
              <a:gd name="adj" fmla="val 50000"/>
            </a:avLst>
          </a:prstGeom>
          <a:solidFill>
            <a:srgbClr val="2563EB"/>
          </a:solidFill>
          <a:ln/>
        </p:spPr>
      </p:sp>
      <p:sp>
        <p:nvSpPr>
          <p:cNvPr id="3" name="Text 1"/>
          <p:cNvSpPr/>
          <p:nvPr/>
        </p:nvSpPr>
        <p:spPr>
          <a:xfrm>
            <a:off x="1524000" y="3487990"/>
            <a:ext cx="15697200" cy="323850"/>
          </a:xfrm>
          <a:prstGeom prst="rect">
            <a:avLst/>
          </a:prstGeom>
          <a:noFill/>
          <a:ln/>
        </p:spPr>
        <p:txBody>
          <a:bodyPr wrap="square" lIns="25400" tIns="25400" rIns="25400" bIns="25400" rtlCol="0" anchor="t">
            <a:normAutofit/>
          </a:bodyPr>
          <a:lstStyle/>
          <a:p>
            <a:pPr algn="l" indent="0" marL="0">
              <a:buNone/>
            </a:pPr>
            <a:r>
              <a:rPr lang="en-US" sz="1800" b="1" spc="180" kern="0" dirty="0">
                <a:solidFill>
                  <a:srgbClr val="2563EB"/>
                </a:solidFill>
                <a:latin typeface="Verdana" pitchFamily="34" charset="0"/>
                <a:ea typeface="Verdana" pitchFamily="34" charset="-122"/>
                <a:cs typeface="Verdana" pitchFamily="34" charset="-120"/>
              </a:rPr>
              <a:t>TWO VOICES, VERY FAR APART</a:t>
            </a:r>
            <a:endParaRPr lang="en-US" sz="1800" dirty="0"/>
          </a:p>
        </p:txBody>
      </p:sp>
      <p:sp>
        <p:nvSpPr>
          <p:cNvPr id="4" name="Shape 2"/>
          <p:cNvSpPr/>
          <p:nvPr/>
        </p:nvSpPr>
        <p:spPr>
          <a:xfrm>
            <a:off x="1524000" y="4116586"/>
            <a:ext cx="7486595" cy="3053683"/>
          </a:xfrm>
          <a:prstGeom prst="rect">
            <a:avLst/>
          </a:prstGeom>
          <a:solidFill>
            <a:srgbClr val="F8FAFC"/>
          </a:solidFill>
          <a:ln/>
        </p:spPr>
      </p:sp>
      <p:sp>
        <p:nvSpPr>
          <p:cNvPr id="5" name="Shape 3"/>
          <p:cNvSpPr/>
          <p:nvPr/>
        </p:nvSpPr>
        <p:spPr>
          <a:xfrm>
            <a:off x="1524000" y="4116586"/>
            <a:ext cx="34636" cy="3053683"/>
          </a:xfrm>
          <a:prstGeom prst="rect">
            <a:avLst/>
          </a:prstGeom>
          <a:solidFill>
            <a:srgbClr val="2563EB"/>
          </a:solidFill>
          <a:ln/>
        </p:spPr>
      </p:sp>
      <p:sp>
        <p:nvSpPr>
          <p:cNvPr id="6" name="Text 4"/>
          <p:cNvSpPr/>
          <p:nvPr/>
        </p:nvSpPr>
        <p:spPr>
          <a:xfrm>
            <a:off x="1977655" y="4455914"/>
            <a:ext cx="6621977" cy="1875992"/>
          </a:xfrm>
          <a:prstGeom prst="rect">
            <a:avLst/>
          </a:prstGeom>
          <a:noFill/>
          <a:ln/>
        </p:spPr>
        <p:txBody>
          <a:bodyPr wrap="square" lIns="0" tIns="0" rIns="0" bIns="0" rtlCol="0" anchor="t">
            <a:normAutofit/>
          </a:bodyPr>
          <a:lstStyle/>
          <a:p>
            <a:pPr algn="l" indent="0" marL="0">
              <a:lnSpc>
                <a:spcPct val="155000"/>
              </a:lnSpc>
              <a:buNone/>
            </a:pPr>
            <a:r>
              <a:rPr lang="en-US" sz="1950" i="1" dirty="0">
                <a:solidFill>
                  <a:srgbClr val="000099"/>
                </a:solidFill>
                <a:latin typeface="Verdana" pitchFamily="34" charset="0"/>
                <a:ea typeface="Verdana" pitchFamily="34" charset="-122"/>
                <a:cs typeface="Verdana" pitchFamily="34" charset="-120"/>
              </a:rPr>
              <a:t>“Spicy autocomplete. Adding words to the plausible sentence generator doesn't turn it into a superintelligence for the same reason that selectively breeding faster horses doesn't get you a locomotive.”</a:t>
            </a:r>
            <a:endParaRPr lang="en-US" sz="1950" dirty="0"/>
          </a:p>
        </p:txBody>
      </p:sp>
      <p:sp>
        <p:nvSpPr>
          <p:cNvPr id="7" name="Text 5"/>
          <p:cNvSpPr/>
          <p:nvPr/>
        </p:nvSpPr>
        <p:spPr>
          <a:xfrm>
            <a:off x="1977655" y="6511230"/>
            <a:ext cx="6812340" cy="392446"/>
          </a:xfrm>
          <a:prstGeom prst="rect">
            <a:avLst/>
          </a:prstGeom>
          <a:noFill/>
          <a:ln/>
        </p:spPr>
        <p:txBody>
          <a:bodyPr wrap="square" lIns="25400" tIns="25400" rIns="25400" bIns="25400" rtlCol="0" anchor="t">
            <a:normAutofit/>
          </a:bodyPr>
          <a:lstStyle/>
          <a:p>
            <a:pPr algn="l" indent="0" marL="0">
              <a:lnSpc>
                <a:spcPct val="155000"/>
              </a:lnSpc>
              <a:buNone/>
            </a:pPr>
            <a:r>
              <a:rPr lang="en-US" sz="1800" dirty="0">
                <a:solidFill>
                  <a:srgbClr val="4A5568"/>
                </a:solidFill>
                <a:latin typeface="Verdana" pitchFamily="34" charset="0"/>
                <a:ea typeface="Verdana" pitchFamily="34" charset="-122"/>
                <a:cs typeface="Verdana" pitchFamily="34" charset="-120"/>
              </a:rPr>
              <a:t>— Cory Doctorow, </a:t>
            </a:r>
            <a:pPr algn="l" indent="0" marL="0">
              <a:lnSpc>
                <a:spcPct val="155000"/>
              </a:lnSpc>
              <a:buNone/>
            </a:pPr>
            <a:r>
              <a:rPr lang="en-US" sz="1800" i="1" dirty="0">
                <a:solidFill>
                  <a:srgbClr val="4A5568"/>
                </a:solidFill>
                <a:latin typeface="Verdana" pitchFamily="34" charset="0"/>
                <a:ea typeface="Verdana" pitchFamily="34" charset="-122"/>
                <a:cs typeface="Verdana" pitchFamily="34" charset="-120"/>
              </a:rPr>
              <a:t>Pluralistic </a:t>
            </a:r>
            <a:pPr algn="l" indent="0" marL="0">
              <a:lnSpc>
                <a:spcPct val="155000"/>
              </a:lnSpc>
              <a:buNone/>
            </a:pPr>
            <a:r>
              <a:rPr lang="en-US" sz="1800" dirty="0">
                <a:solidFill>
                  <a:srgbClr val="4A5568"/>
                </a:solidFill>
                <a:latin typeface="Verdana" pitchFamily="34" charset="0"/>
                <a:ea typeface="Verdana" pitchFamily="34" charset="-122"/>
                <a:cs typeface="Verdana" pitchFamily="34" charset="-120"/>
              </a:rPr>
              <a:t>· Jan 2024</a:t>
            </a:r>
            <a:endParaRPr lang="en-US" sz="1800" dirty="0"/>
          </a:p>
        </p:txBody>
      </p:sp>
      <p:sp>
        <p:nvSpPr>
          <p:cNvPr id="8" name="Shape 6"/>
          <p:cNvSpPr/>
          <p:nvPr/>
        </p:nvSpPr>
        <p:spPr>
          <a:xfrm>
            <a:off x="9277269" y="4116586"/>
            <a:ext cx="7486731" cy="3053683"/>
          </a:xfrm>
          <a:prstGeom prst="rect">
            <a:avLst/>
          </a:prstGeom>
          <a:solidFill>
            <a:srgbClr val="F8FAFC"/>
          </a:solidFill>
          <a:ln/>
        </p:spPr>
      </p:sp>
      <p:sp>
        <p:nvSpPr>
          <p:cNvPr id="9" name="Shape 7"/>
          <p:cNvSpPr/>
          <p:nvPr/>
        </p:nvSpPr>
        <p:spPr>
          <a:xfrm>
            <a:off x="9277269" y="4116586"/>
            <a:ext cx="34636" cy="3053683"/>
          </a:xfrm>
          <a:prstGeom prst="rect">
            <a:avLst/>
          </a:prstGeom>
          <a:solidFill>
            <a:srgbClr val="F59E0B"/>
          </a:solidFill>
          <a:ln/>
        </p:spPr>
      </p:sp>
      <p:sp>
        <p:nvSpPr>
          <p:cNvPr id="10" name="Text 8"/>
          <p:cNvSpPr/>
          <p:nvPr/>
        </p:nvSpPr>
        <p:spPr>
          <a:xfrm>
            <a:off x="9730923" y="4455914"/>
            <a:ext cx="6231777" cy="724874"/>
          </a:xfrm>
          <a:prstGeom prst="rect">
            <a:avLst/>
          </a:prstGeom>
          <a:noFill/>
          <a:ln/>
        </p:spPr>
        <p:txBody>
          <a:bodyPr wrap="square" lIns="0" tIns="0" rIns="0" bIns="0" rtlCol="0" anchor="t">
            <a:normAutofit/>
          </a:bodyPr>
          <a:lstStyle/>
          <a:p>
            <a:pPr algn="l" indent="0" marL="0">
              <a:lnSpc>
                <a:spcPct val="155000"/>
              </a:lnSpc>
              <a:buNone/>
            </a:pPr>
            <a:r>
              <a:rPr lang="en-US" sz="1950" i="1" dirty="0">
                <a:solidFill>
                  <a:srgbClr val="000099"/>
                </a:solidFill>
                <a:latin typeface="Verdana" pitchFamily="34" charset="0"/>
                <a:ea typeface="Verdana" pitchFamily="34" charset="-122"/>
                <a:cs typeface="Verdana" pitchFamily="34" charset="-120"/>
              </a:rPr>
              <a:t>“AI will soon do ‘pretty much everything’ that requires human intelligence. Within 18 months.”</a:t>
            </a:r>
            <a:endParaRPr lang="en-US" sz="1950" dirty="0"/>
          </a:p>
        </p:txBody>
      </p:sp>
      <p:sp>
        <p:nvSpPr>
          <p:cNvPr id="11" name="Text 9"/>
          <p:cNvSpPr/>
          <p:nvPr/>
        </p:nvSpPr>
        <p:spPr>
          <a:xfrm>
            <a:off x="9730923" y="5360112"/>
            <a:ext cx="6812478" cy="392446"/>
          </a:xfrm>
          <a:prstGeom prst="rect">
            <a:avLst/>
          </a:prstGeom>
          <a:noFill/>
          <a:ln/>
        </p:spPr>
        <p:txBody>
          <a:bodyPr wrap="square" lIns="25400" tIns="25400" rIns="25400" bIns="25400" rtlCol="0" anchor="t">
            <a:normAutofit/>
          </a:bodyPr>
          <a:lstStyle/>
          <a:p>
            <a:pPr algn="l" indent="0" marL="0">
              <a:lnSpc>
                <a:spcPct val="155000"/>
              </a:lnSpc>
              <a:buNone/>
            </a:pPr>
            <a:r>
              <a:rPr lang="en-US" sz="1800" dirty="0">
                <a:solidFill>
                  <a:srgbClr val="4A5568"/>
                </a:solidFill>
                <a:latin typeface="Verdana" pitchFamily="34" charset="0"/>
                <a:ea typeface="Verdana" pitchFamily="34" charset="-122"/>
                <a:cs typeface="Verdana" pitchFamily="34" charset="-120"/>
              </a:rPr>
              <a:t>— Mustafa Suleyman, CEO Microsoft AI · Sep 2025</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2997263"/>
            <a:ext cx="533346" cy="28548"/>
          </a:xfrm>
          <a:prstGeom prst="roundRect">
            <a:avLst>
              <a:gd name="adj" fmla="val 50000"/>
            </a:avLst>
          </a:prstGeom>
          <a:solidFill>
            <a:srgbClr val="F59E0B"/>
          </a:solidFill>
          <a:ln/>
        </p:spPr>
      </p:sp>
      <p:sp>
        <p:nvSpPr>
          <p:cNvPr id="3" name="Text 1"/>
          <p:cNvSpPr/>
          <p:nvPr/>
        </p:nvSpPr>
        <p:spPr>
          <a:xfrm>
            <a:off x="1524000" y="3368657"/>
            <a:ext cx="15697200" cy="323850"/>
          </a:xfrm>
          <a:prstGeom prst="rect">
            <a:avLst/>
          </a:prstGeom>
          <a:noFill/>
          <a:ln/>
        </p:spPr>
        <p:txBody>
          <a:bodyPr wrap="square" lIns="25400" tIns="25400" rIns="25400" bIns="25400" rtlCol="0" anchor="t">
            <a:normAutofit/>
          </a:bodyPr>
          <a:lstStyle/>
          <a:p>
            <a:pPr algn="l" indent="0" marL="0">
              <a:buNone/>
            </a:pPr>
            <a:r>
              <a:rPr lang="en-US" sz="1800" b="1" spc="180" kern="0" dirty="0">
                <a:solidFill>
                  <a:srgbClr val="F59E0B"/>
                </a:solidFill>
                <a:latin typeface="Verdana" pitchFamily="34" charset="0"/>
                <a:ea typeface="Verdana" pitchFamily="34" charset="-122"/>
                <a:cs typeface="Verdana" pitchFamily="34" charset="-120"/>
              </a:rPr>
              <a:t>JANUARY 2026</a:t>
            </a:r>
            <a:endParaRPr lang="en-US" sz="1800" dirty="0"/>
          </a:p>
        </p:txBody>
      </p:sp>
      <p:sp>
        <p:nvSpPr>
          <p:cNvPr id="4" name="Text 2"/>
          <p:cNvSpPr/>
          <p:nvPr/>
        </p:nvSpPr>
        <p:spPr>
          <a:xfrm>
            <a:off x="1524000" y="3921080"/>
            <a:ext cx="15697200" cy="1379177"/>
          </a:xfrm>
          <a:prstGeom prst="rect">
            <a:avLst/>
          </a:prstGeom>
          <a:noFill/>
          <a:ln/>
        </p:spPr>
        <p:txBody>
          <a:bodyPr wrap="square" lIns="25400" tIns="25400" rIns="25400" bIns="25400" rtlCol="0" anchor="t">
            <a:normAutofit/>
          </a:bodyPr>
          <a:lstStyle/>
          <a:p>
            <a:pPr algn="l" indent="0" marL="0">
              <a:lnSpc>
                <a:spcPct val="110000"/>
              </a:lnSpc>
              <a:buNone/>
            </a:pPr>
            <a:r>
              <a:rPr lang="en-US" sz="4800" b="1" spc="-96" kern="0" dirty="0">
                <a:solidFill>
                  <a:srgbClr val="000099"/>
                </a:solidFill>
                <a:latin typeface="Verdana" pitchFamily="34" charset="0"/>
                <a:ea typeface="Verdana" pitchFamily="34" charset="-122"/>
                <a:cs typeface="Verdana" pitchFamily="34" charset="-120"/>
              </a:rPr>
              <a:t>Three Erdős problems solved in a single week.</a:t>
            </a:r>
            <a:endParaRPr lang="en-US" sz="4800" dirty="0"/>
          </a:p>
        </p:txBody>
      </p:sp>
      <p:sp>
        <p:nvSpPr>
          <p:cNvPr id="5" name="Shape 3"/>
          <p:cNvSpPr/>
          <p:nvPr/>
        </p:nvSpPr>
        <p:spPr>
          <a:xfrm>
            <a:off x="1524000" y="6538290"/>
            <a:ext cx="15240000" cy="9525"/>
          </a:xfrm>
          <a:prstGeom prst="rect">
            <a:avLst/>
          </a:prstGeom>
          <a:solidFill>
            <a:srgbClr val="000099">
              <a:alpha val="7000"/>
            </a:srgbClr>
          </a:solidFill>
          <a:ln/>
        </p:spPr>
      </p:sp>
      <p:sp>
        <p:nvSpPr>
          <p:cNvPr id="6" name="Shape 4"/>
          <p:cNvSpPr/>
          <p:nvPr/>
        </p:nvSpPr>
        <p:spPr>
          <a:xfrm>
            <a:off x="1524000" y="6081117"/>
            <a:ext cx="95250" cy="95250"/>
          </a:xfrm>
          <a:prstGeom prst="ellipse">
            <a:avLst/>
          </a:prstGeom>
          <a:solidFill>
            <a:srgbClr val="F59E0B"/>
          </a:solidFill>
          <a:ln/>
        </p:spPr>
      </p:sp>
      <p:sp>
        <p:nvSpPr>
          <p:cNvPr id="7" name="Text 5"/>
          <p:cNvSpPr/>
          <p:nvPr/>
        </p:nvSpPr>
        <p:spPr>
          <a:xfrm>
            <a:off x="1847769" y="5966925"/>
            <a:ext cx="6415032" cy="438042"/>
          </a:xfrm>
          <a:prstGeom prst="rect">
            <a:avLst/>
          </a:prstGeom>
          <a:noFill/>
          <a:ln/>
        </p:spPr>
        <p:txBody>
          <a:bodyPr wrap="square" lIns="25400" tIns="25400" rIns="25400" bIns="25400" rtlCol="0" anchor="t">
            <a:normAutofit/>
          </a:bodyPr>
          <a:lstStyle/>
          <a:p>
            <a:pPr algn="l" indent="0" marL="0">
              <a:lnSpc>
                <a:spcPct val="150000"/>
              </a:lnSpc>
              <a:buNone/>
            </a:pPr>
            <a:r>
              <a:rPr lang="en-US" sz="2100" dirty="0">
                <a:solidFill>
                  <a:srgbClr val="000099"/>
                </a:solidFill>
                <a:latin typeface="Verdana" pitchFamily="34" charset="0"/>
                <a:ea typeface="Verdana" pitchFamily="34" charset="-122"/>
                <a:cs typeface="Verdana" pitchFamily="34" charset="-120"/>
              </a:rPr>
              <a:t>Not </a:t>
            </a:r>
            <a:pPr algn="l" indent="0" marL="0">
              <a:lnSpc>
                <a:spcPct val="150000"/>
              </a:lnSpc>
              <a:buNone/>
            </a:pPr>
            <a:r>
              <a:rPr lang="en-US" sz="2100" i="1" dirty="0">
                <a:solidFill>
                  <a:srgbClr val="000099"/>
                </a:solidFill>
                <a:latin typeface="Verdana" pitchFamily="34" charset="0"/>
                <a:ea typeface="Verdana" pitchFamily="34" charset="-122"/>
                <a:cs typeface="Verdana" pitchFamily="34" charset="-120"/>
              </a:rPr>
              <a:t>found in the literature </a:t>
            </a:r>
            <a:pPr algn="l" indent="0" marL="0">
              <a:lnSpc>
                <a:spcPct val="150000"/>
              </a:lnSpc>
              <a:buNone/>
            </a:pPr>
            <a:r>
              <a:rPr lang="en-US" sz="2100" dirty="0">
                <a:solidFill>
                  <a:srgbClr val="000099"/>
                </a:solidFill>
                <a:latin typeface="Verdana" pitchFamily="34" charset="0"/>
                <a:ea typeface="Verdana" pitchFamily="34" charset="-122"/>
                <a:cs typeface="Verdana" pitchFamily="34" charset="-120"/>
              </a:rPr>
              <a:t>— actually </a:t>
            </a:r>
            <a:pPr algn="l" indent="0" marL="0">
              <a:lnSpc>
                <a:spcPct val="150000"/>
              </a:lnSpc>
              <a:buNone/>
            </a:pPr>
            <a:r>
              <a:rPr lang="en-US" sz="2100" b="1" dirty="0">
                <a:solidFill>
                  <a:srgbClr val="000099"/>
                </a:solidFill>
                <a:latin typeface="Verdana" pitchFamily="34" charset="0"/>
                <a:ea typeface="Verdana" pitchFamily="34" charset="-122"/>
                <a:cs typeface="Verdana" pitchFamily="34" charset="-120"/>
              </a:rPr>
              <a:t>proved</a:t>
            </a:r>
            <a:pPr algn="l" indent="0" marL="0">
              <a:lnSpc>
                <a:spcPct val="150000"/>
              </a:lnSpc>
              <a:buNone/>
            </a:pPr>
            <a:r>
              <a:rPr lang="en-US" sz="2100" dirty="0">
                <a:solidFill>
                  <a:srgbClr val="000099"/>
                </a:solidFill>
                <a:latin typeface="Verdana" pitchFamily="34" charset="0"/>
                <a:ea typeface="Verdana" pitchFamily="34" charset="-122"/>
                <a:cs typeface="Verdana" pitchFamily="34" charset="-120"/>
              </a:rPr>
              <a:t>.</a:t>
            </a:r>
            <a:endParaRPr lang="en-US" sz="2100" dirty="0"/>
          </a:p>
        </p:txBody>
      </p:sp>
      <p:sp>
        <p:nvSpPr>
          <p:cNvPr id="8" name="Shape 6"/>
          <p:cNvSpPr/>
          <p:nvPr/>
        </p:nvSpPr>
        <p:spPr>
          <a:xfrm>
            <a:off x="1524000" y="6832564"/>
            <a:ext cx="95250" cy="95250"/>
          </a:xfrm>
          <a:prstGeom prst="ellipse">
            <a:avLst/>
          </a:prstGeom>
          <a:solidFill>
            <a:srgbClr val="F59E0B"/>
          </a:solidFill>
          <a:ln/>
        </p:spPr>
      </p:sp>
      <p:sp>
        <p:nvSpPr>
          <p:cNvPr id="9" name="Text 7"/>
          <p:cNvSpPr/>
          <p:nvPr/>
        </p:nvSpPr>
        <p:spPr>
          <a:xfrm>
            <a:off x="1847769" y="6718372"/>
            <a:ext cx="8663979" cy="438042"/>
          </a:xfrm>
          <a:prstGeom prst="rect">
            <a:avLst/>
          </a:prstGeom>
          <a:noFill/>
          <a:ln/>
        </p:spPr>
        <p:txBody>
          <a:bodyPr wrap="square" lIns="25400" tIns="25400" rIns="25400" bIns="25400" rtlCol="0" anchor="t">
            <a:normAutofit/>
          </a:bodyPr>
          <a:lstStyle/>
          <a:p>
            <a:pPr algn="l" indent="0" marL="0">
              <a:lnSpc>
                <a:spcPct val="150000"/>
              </a:lnSpc>
              <a:buNone/>
            </a:pPr>
            <a:r>
              <a:rPr lang="en-US" sz="2100" dirty="0">
                <a:solidFill>
                  <a:srgbClr val="000099"/>
                </a:solidFill>
                <a:latin typeface="Verdana" pitchFamily="34" charset="0"/>
                <a:ea typeface="Verdana" pitchFamily="34" charset="-122"/>
                <a:cs typeface="Verdana" pitchFamily="34" charset="-120"/>
              </a:rPr>
              <a:t>Proofs </a:t>
            </a:r>
            <a:pPr algn="l" indent="0" marL="0">
              <a:lnSpc>
                <a:spcPct val="150000"/>
              </a:lnSpc>
              <a:buNone/>
            </a:pPr>
            <a:r>
              <a:rPr lang="en-US" sz="2100" b="1" dirty="0">
                <a:solidFill>
                  <a:srgbClr val="000099"/>
                </a:solidFill>
                <a:latin typeface="Verdana" pitchFamily="34" charset="0"/>
                <a:ea typeface="Verdana" pitchFamily="34" charset="-122"/>
                <a:cs typeface="Verdana" pitchFamily="34" charset="-120"/>
              </a:rPr>
              <a:t>checked by a machine </a:t>
            </a:r>
            <a:pPr algn="l" indent="0" marL="0">
              <a:lnSpc>
                <a:spcPct val="150000"/>
              </a:lnSpc>
              <a:buNone/>
            </a:pPr>
            <a:r>
              <a:rPr lang="en-US" sz="2100" dirty="0">
                <a:solidFill>
                  <a:srgbClr val="000099"/>
                </a:solidFill>
                <a:latin typeface="Verdana" pitchFamily="34" charset="0"/>
                <a:ea typeface="Verdana" pitchFamily="34" charset="-122"/>
                <a:cs typeface="Verdana" pitchFamily="34" charset="-120"/>
              </a:rPr>
              <a:t>and signed off by Terence Tao.</a:t>
            </a:r>
            <a:endParaRPr lang="en-US" sz="2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3041506"/>
            <a:ext cx="533346" cy="28548"/>
          </a:xfrm>
          <a:prstGeom prst="roundRect">
            <a:avLst>
              <a:gd name="adj" fmla="val 50000"/>
            </a:avLst>
          </a:prstGeom>
          <a:solidFill>
            <a:srgbClr val="2563EB"/>
          </a:solidFill>
          <a:ln/>
        </p:spPr>
      </p:sp>
      <p:sp>
        <p:nvSpPr>
          <p:cNvPr id="3" name="Text 1"/>
          <p:cNvSpPr/>
          <p:nvPr/>
        </p:nvSpPr>
        <p:spPr>
          <a:xfrm>
            <a:off x="1524000" y="3412899"/>
            <a:ext cx="15697200" cy="666696"/>
          </a:xfrm>
          <a:prstGeom prst="rect">
            <a:avLst/>
          </a:prstGeom>
          <a:noFill/>
          <a:ln/>
        </p:spPr>
        <p:txBody>
          <a:bodyPr wrap="square" lIns="25400" tIns="25400" rIns="25400" bIns="25400" rtlCol="0" anchor="t">
            <a:normAutofit/>
          </a:bodyPr>
          <a:lstStyle/>
          <a:p>
            <a:pPr algn="l" indent="0" marL="0">
              <a:lnSpc>
                <a:spcPct val="110000"/>
              </a:lnSpc>
              <a:buNone/>
            </a:pPr>
            <a:r>
              <a:rPr lang="en-US" sz="4500" b="1" spc="-90" kern="0" dirty="0">
                <a:solidFill>
                  <a:srgbClr val="000099"/>
                </a:solidFill>
                <a:latin typeface="Verdana" pitchFamily="34" charset="0"/>
                <a:ea typeface="Verdana" pitchFamily="34" charset="-122"/>
                <a:cs typeface="Verdana" pitchFamily="34" charset="-120"/>
              </a:rPr>
              <a:t>Feedback from reliable data</a:t>
            </a:r>
            <a:endParaRPr lang="en-US" sz="4500" dirty="0"/>
          </a:p>
        </p:txBody>
      </p:sp>
      <p:sp>
        <p:nvSpPr>
          <p:cNvPr id="4" name="Shape 2"/>
          <p:cNvSpPr/>
          <p:nvPr/>
        </p:nvSpPr>
        <p:spPr>
          <a:xfrm>
            <a:off x="4805795" y="4651014"/>
            <a:ext cx="2598539" cy="1160048"/>
          </a:xfrm>
          <a:prstGeom prst="roundRect">
            <a:avLst>
              <a:gd name="adj" fmla="val 4927"/>
            </a:avLst>
          </a:prstGeom>
          <a:solidFill>
            <a:srgbClr val="F8FAFC"/>
          </a:solidFill>
          <a:ln w="8659">
            <a:solidFill>
              <a:srgbClr val="BFDBFE"/>
            </a:solidFill>
            <a:prstDash val="solid"/>
          </a:ln>
        </p:spPr>
      </p:sp>
      <p:sp>
        <p:nvSpPr>
          <p:cNvPr id="5" name="Text 3"/>
          <p:cNvSpPr/>
          <p:nvPr/>
        </p:nvSpPr>
        <p:spPr>
          <a:xfrm>
            <a:off x="5081046" y="4869115"/>
            <a:ext cx="2048037" cy="358216"/>
          </a:xfrm>
          <a:prstGeom prst="rect">
            <a:avLst/>
          </a:prstGeom>
          <a:noFill/>
          <a:ln/>
        </p:spPr>
        <p:txBody>
          <a:bodyPr wrap="square" lIns="25400" tIns="25400" rIns="25400" bIns="25400" rtlCol="0" anchor="t">
            <a:normAutofit/>
          </a:bodyPr>
          <a:lstStyle/>
          <a:p>
            <a:pPr algn="ctr" indent="0" marL="0">
              <a:lnSpc>
                <a:spcPct val="140000"/>
              </a:lnSpc>
              <a:buNone/>
            </a:pPr>
            <a:r>
              <a:rPr lang="en-US" sz="1800" b="1" spc="108" kern="0" dirty="0">
                <a:solidFill>
                  <a:srgbClr val="2563EB"/>
                </a:solidFill>
                <a:latin typeface="Verdana" pitchFamily="34" charset="0"/>
                <a:ea typeface="Verdana" pitchFamily="34" charset="-122"/>
                <a:cs typeface="Verdana" pitchFamily="34" charset="-120"/>
              </a:rPr>
              <a:t>MODEL</a:t>
            </a:r>
            <a:endParaRPr lang="en-US" sz="1800" dirty="0"/>
          </a:p>
        </p:txBody>
      </p:sp>
      <p:sp>
        <p:nvSpPr>
          <p:cNvPr id="6" name="Text 4"/>
          <p:cNvSpPr/>
          <p:nvPr/>
        </p:nvSpPr>
        <p:spPr>
          <a:xfrm>
            <a:off x="5119146" y="5263644"/>
            <a:ext cx="2048037" cy="341169"/>
          </a:xfrm>
          <a:prstGeom prst="rect">
            <a:avLst/>
          </a:prstGeom>
          <a:noFill/>
          <a:ln/>
        </p:spPr>
        <p:txBody>
          <a:bodyPr wrap="square" lIns="0" tIns="0" rIns="0" bIns="0" rtlCol="0" anchor="t">
            <a:normAutofit/>
          </a:bodyPr>
          <a:lstStyle/>
          <a:p>
            <a:pPr algn="ctr" indent="0" marL="0">
              <a:lnSpc>
                <a:spcPct val="140000"/>
              </a:lnSpc>
              <a:buNone/>
            </a:pPr>
            <a:r>
              <a:rPr lang="en-US" sz="1950" dirty="0">
                <a:solidFill>
                  <a:srgbClr val="000099"/>
                </a:solidFill>
                <a:latin typeface="Verdana" pitchFamily="34" charset="0"/>
                <a:ea typeface="Verdana" pitchFamily="34" charset="-122"/>
                <a:cs typeface="Verdana" pitchFamily="34" charset="-120"/>
              </a:rPr>
              <a:t>proposes a step</a:t>
            </a:r>
            <a:endParaRPr lang="en-US" sz="1950" dirty="0"/>
          </a:p>
        </p:txBody>
      </p:sp>
      <p:sp>
        <p:nvSpPr>
          <p:cNvPr id="7" name="Text 5"/>
          <p:cNvSpPr/>
          <p:nvPr/>
        </p:nvSpPr>
        <p:spPr>
          <a:xfrm>
            <a:off x="7632853" y="5001572"/>
            <a:ext cx="372097" cy="497032"/>
          </a:xfrm>
          <a:prstGeom prst="rect">
            <a:avLst/>
          </a:prstGeom>
          <a:noFill/>
          <a:ln/>
        </p:spPr>
        <p:txBody>
          <a:bodyPr wrap="square" lIns="25400" tIns="25400" rIns="25400" bIns="25400" rtlCol="0" anchor="t">
            <a:normAutofit/>
          </a:bodyPr>
          <a:lstStyle/>
          <a:p>
            <a:pPr algn="l" indent="0" marL="0">
              <a:buNone/>
            </a:pPr>
            <a:r>
              <a:rPr lang="en-US" sz="2700" b="1" dirty="0">
                <a:solidFill>
                  <a:srgbClr val="F59E0B"/>
                </a:solidFill>
                <a:latin typeface="Verdana" pitchFamily="34" charset="0"/>
                <a:ea typeface="Verdana" pitchFamily="34" charset="-122"/>
                <a:cs typeface="Verdana" pitchFamily="34" charset="-120"/>
              </a:rPr>
              <a:t>→</a:t>
            </a:r>
            <a:endParaRPr lang="en-US" sz="2700" dirty="0"/>
          </a:p>
        </p:txBody>
      </p:sp>
      <p:sp>
        <p:nvSpPr>
          <p:cNvPr id="8" name="Shape 6"/>
          <p:cNvSpPr/>
          <p:nvPr/>
        </p:nvSpPr>
        <p:spPr>
          <a:xfrm>
            <a:off x="8157269" y="4651014"/>
            <a:ext cx="2286000" cy="1160048"/>
          </a:xfrm>
          <a:prstGeom prst="roundRect">
            <a:avLst>
              <a:gd name="adj" fmla="val 4927"/>
            </a:avLst>
          </a:prstGeom>
          <a:solidFill>
            <a:srgbClr val="F8FAFC"/>
          </a:solidFill>
          <a:ln w="8659">
            <a:solidFill>
              <a:srgbClr val="F59E0B"/>
            </a:solidFill>
            <a:prstDash val="solid"/>
          </a:ln>
        </p:spPr>
      </p:sp>
      <p:sp>
        <p:nvSpPr>
          <p:cNvPr id="9" name="Text 7"/>
          <p:cNvSpPr/>
          <p:nvPr/>
        </p:nvSpPr>
        <p:spPr>
          <a:xfrm>
            <a:off x="8432520" y="4869115"/>
            <a:ext cx="1735498" cy="358216"/>
          </a:xfrm>
          <a:prstGeom prst="rect">
            <a:avLst/>
          </a:prstGeom>
          <a:noFill/>
          <a:ln/>
        </p:spPr>
        <p:txBody>
          <a:bodyPr wrap="square" lIns="25400" tIns="25400" rIns="25400" bIns="25400" rtlCol="0" anchor="t">
            <a:normAutofit/>
          </a:bodyPr>
          <a:lstStyle/>
          <a:p>
            <a:pPr algn="ctr" indent="0" marL="0">
              <a:lnSpc>
                <a:spcPct val="140000"/>
              </a:lnSpc>
              <a:buNone/>
            </a:pPr>
            <a:r>
              <a:rPr lang="en-US" sz="1800" b="1" spc="108" kern="0" dirty="0">
                <a:solidFill>
                  <a:srgbClr val="F59E0B"/>
                </a:solidFill>
                <a:latin typeface="Verdana" pitchFamily="34" charset="0"/>
                <a:ea typeface="Verdana" pitchFamily="34" charset="-122"/>
                <a:cs typeface="Verdana" pitchFamily="34" charset="-120"/>
              </a:rPr>
              <a:t>LEAN</a:t>
            </a:r>
            <a:endParaRPr lang="en-US" sz="1800" dirty="0"/>
          </a:p>
        </p:txBody>
      </p:sp>
      <p:sp>
        <p:nvSpPr>
          <p:cNvPr id="10" name="Text 8"/>
          <p:cNvSpPr/>
          <p:nvPr/>
        </p:nvSpPr>
        <p:spPr>
          <a:xfrm>
            <a:off x="8755017" y="5263644"/>
            <a:ext cx="1166704" cy="341169"/>
          </a:xfrm>
          <a:prstGeom prst="rect">
            <a:avLst/>
          </a:prstGeom>
          <a:noFill/>
          <a:ln/>
        </p:spPr>
        <p:txBody>
          <a:bodyPr wrap="square" lIns="0" tIns="0" rIns="0" bIns="0" rtlCol="0" anchor="t">
            <a:normAutofit/>
          </a:bodyPr>
          <a:lstStyle/>
          <a:p>
            <a:pPr algn="ctr" indent="0" marL="0">
              <a:lnSpc>
                <a:spcPct val="140000"/>
              </a:lnSpc>
              <a:buNone/>
            </a:pPr>
            <a:r>
              <a:rPr lang="en-US" sz="1950" dirty="0">
                <a:solidFill>
                  <a:srgbClr val="000099"/>
                </a:solidFill>
                <a:latin typeface="Verdana" pitchFamily="34" charset="0"/>
                <a:ea typeface="Verdana" pitchFamily="34" charset="-122"/>
                <a:cs typeface="Verdana" pitchFamily="34" charset="-120"/>
              </a:rPr>
              <a:t>checks it</a:t>
            </a:r>
            <a:endParaRPr lang="en-US" sz="1950" dirty="0"/>
          </a:p>
        </p:txBody>
      </p:sp>
      <p:sp>
        <p:nvSpPr>
          <p:cNvPr id="11" name="Text 9"/>
          <p:cNvSpPr/>
          <p:nvPr/>
        </p:nvSpPr>
        <p:spPr>
          <a:xfrm>
            <a:off x="10671788" y="5001572"/>
            <a:ext cx="372097" cy="497032"/>
          </a:xfrm>
          <a:prstGeom prst="rect">
            <a:avLst/>
          </a:prstGeom>
          <a:noFill/>
          <a:ln/>
        </p:spPr>
        <p:txBody>
          <a:bodyPr wrap="square" lIns="25400" tIns="25400" rIns="25400" bIns="25400" rtlCol="0" anchor="t">
            <a:normAutofit/>
          </a:bodyPr>
          <a:lstStyle/>
          <a:p>
            <a:pPr algn="l" indent="0" marL="0">
              <a:buNone/>
            </a:pPr>
            <a:r>
              <a:rPr lang="en-US" sz="2700" b="1" dirty="0">
                <a:solidFill>
                  <a:srgbClr val="F59E0B"/>
                </a:solidFill>
                <a:latin typeface="Verdana" pitchFamily="34" charset="0"/>
                <a:ea typeface="Verdana" pitchFamily="34" charset="-122"/>
                <a:cs typeface="Verdana" pitchFamily="34" charset="-120"/>
              </a:rPr>
              <a:t>→</a:t>
            </a:r>
            <a:endParaRPr lang="en-US" sz="2700" dirty="0"/>
          </a:p>
        </p:txBody>
      </p:sp>
      <p:sp>
        <p:nvSpPr>
          <p:cNvPr id="12" name="Shape 10"/>
          <p:cNvSpPr/>
          <p:nvPr/>
        </p:nvSpPr>
        <p:spPr>
          <a:xfrm>
            <a:off x="11196204" y="4651014"/>
            <a:ext cx="2286000" cy="1160048"/>
          </a:xfrm>
          <a:prstGeom prst="roundRect">
            <a:avLst>
              <a:gd name="adj" fmla="val 4927"/>
            </a:avLst>
          </a:prstGeom>
          <a:solidFill>
            <a:srgbClr val="F8FAFC"/>
          </a:solidFill>
          <a:ln w="8659">
            <a:solidFill>
              <a:srgbClr val="BFDBFE"/>
            </a:solidFill>
            <a:prstDash val="solid"/>
          </a:ln>
        </p:spPr>
      </p:sp>
      <p:sp>
        <p:nvSpPr>
          <p:cNvPr id="13" name="Text 11"/>
          <p:cNvSpPr/>
          <p:nvPr/>
        </p:nvSpPr>
        <p:spPr>
          <a:xfrm>
            <a:off x="11471454" y="4869115"/>
            <a:ext cx="1735498" cy="358216"/>
          </a:xfrm>
          <a:prstGeom prst="rect">
            <a:avLst/>
          </a:prstGeom>
          <a:noFill/>
          <a:ln/>
        </p:spPr>
        <p:txBody>
          <a:bodyPr wrap="square" lIns="25400" tIns="25400" rIns="25400" bIns="25400" rtlCol="0" anchor="t">
            <a:normAutofit/>
          </a:bodyPr>
          <a:lstStyle/>
          <a:p>
            <a:pPr algn="ctr" indent="0" marL="0">
              <a:lnSpc>
                <a:spcPct val="140000"/>
              </a:lnSpc>
              <a:buNone/>
            </a:pPr>
            <a:r>
              <a:rPr lang="en-US" sz="1800" b="1" spc="108" kern="0" dirty="0">
                <a:solidFill>
                  <a:srgbClr val="2563EB"/>
                </a:solidFill>
                <a:latin typeface="Verdana" pitchFamily="34" charset="0"/>
                <a:ea typeface="Verdana" pitchFamily="34" charset="-122"/>
                <a:cs typeface="Verdana" pitchFamily="34" charset="-120"/>
              </a:rPr>
              <a:t>MODEL</a:t>
            </a:r>
            <a:endParaRPr lang="en-US" sz="1800" dirty="0"/>
          </a:p>
        </p:txBody>
      </p:sp>
      <p:sp>
        <p:nvSpPr>
          <p:cNvPr id="14" name="Text 12"/>
          <p:cNvSpPr/>
          <p:nvPr/>
        </p:nvSpPr>
        <p:spPr>
          <a:xfrm>
            <a:off x="11683548" y="5263644"/>
            <a:ext cx="1387511" cy="341169"/>
          </a:xfrm>
          <a:prstGeom prst="rect">
            <a:avLst/>
          </a:prstGeom>
          <a:noFill/>
          <a:ln/>
        </p:spPr>
        <p:txBody>
          <a:bodyPr wrap="square" lIns="0" tIns="0" rIns="0" bIns="0" rtlCol="0" anchor="t">
            <a:normAutofit/>
          </a:bodyPr>
          <a:lstStyle/>
          <a:p>
            <a:pPr algn="ctr" indent="0" marL="0">
              <a:lnSpc>
                <a:spcPct val="140000"/>
              </a:lnSpc>
              <a:buNone/>
            </a:pPr>
            <a:r>
              <a:rPr lang="en-US" sz="1950" dirty="0">
                <a:solidFill>
                  <a:srgbClr val="000099"/>
                </a:solidFill>
                <a:latin typeface="Verdana" pitchFamily="34" charset="0"/>
                <a:ea typeface="Verdana" pitchFamily="34" charset="-122"/>
                <a:cs typeface="Verdana" pitchFamily="34" charset="-120"/>
              </a:rPr>
              <a:t>tries again</a:t>
            </a:r>
            <a:endParaRPr lang="en-US" sz="1950" dirty="0"/>
          </a:p>
        </p:txBody>
      </p:sp>
      <p:sp>
        <p:nvSpPr>
          <p:cNvPr id="15" name="Shape 13"/>
          <p:cNvSpPr/>
          <p:nvPr/>
        </p:nvSpPr>
        <p:spPr>
          <a:xfrm>
            <a:off x="1524000" y="6268234"/>
            <a:ext cx="15240000" cy="977260"/>
          </a:xfrm>
          <a:prstGeom prst="roundRect">
            <a:avLst>
              <a:gd name="adj" fmla="val 5848"/>
            </a:avLst>
          </a:prstGeom>
          <a:solidFill>
            <a:srgbClr val="F8FAFC"/>
          </a:solidFill>
          <a:ln/>
        </p:spPr>
      </p:sp>
      <p:sp>
        <p:nvSpPr>
          <p:cNvPr id="16" name="Shape 14"/>
          <p:cNvSpPr/>
          <p:nvPr/>
        </p:nvSpPr>
        <p:spPr>
          <a:xfrm>
            <a:off x="1524000" y="7236835"/>
            <a:ext cx="15240000" cy="9525"/>
          </a:xfrm>
          <a:prstGeom prst="rect">
            <a:avLst/>
          </a:prstGeom>
          <a:solidFill>
            <a:srgbClr val="BFDBFE"/>
          </a:solidFill>
          <a:ln/>
        </p:spPr>
      </p:sp>
      <p:sp>
        <p:nvSpPr>
          <p:cNvPr id="17" name="Shape 15"/>
          <p:cNvSpPr/>
          <p:nvPr/>
        </p:nvSpPr>
        <p:spPr>
          <a:xfrm>
            <a:off x="1524000" y="6268234"/>
            <a:ext cx="15240000" cy="9525"/>
          </a:xfrm>
          <a:prstGeom prst="rect">
            <a:avLst/>
          </a:prstGeom>
          <a:solidFill>
            <a:srgbClr val="BFDBFE"/>
          </a:solidFill>
          <a:ln/>
        </p:spPr>
      </p:sp>
      <p:sp>
        <p:nvSpPr>
          <p:cNvPr id="18" name="Shape 16"/>
          <p:cNvSpPr/>
          <p:nvPr/>
        </p:nvSpPr>
        <p:spPr>
          <a:xfrm>
            <a:off x="1524000" y="6268234"/>
            <a:ext cx="9525" cy="977260"/>
          </a:xfrm>
          <a:prstGeom prst="rect">
            <a:avLst/>
          </a:prstGeom>
          <a:solidFill>
            <a:srgbClr val="F59E0B"/>
          </a:solidFill>
          <a:ln/>
        </p:spPr>
      </p:sp>
      <p:sp>
        <p:nvSpPr>
          <p:cNvPr id="19" name="Shape 17"/>
          <p:cNvSpPr/>
          <p:nvPr/>
        </p:nvSpPr>
        <p:spPr>
          <a:xfrm>
            <a:off x="16755341" y="6268234"/>
            <a:ext cx="9525" cy="977260"/>
          </a:xfrm>
          <a:prstGeom prst="rect">
            <a:avLst/>
          </a:prstGeom>
          <a:solidFill>
            <a:srgbClr val="BFDBFE"/>
          </a:solidFill>
          <a:ln/>
        </p:spPr>
      </p:sp>
      <p:sp>
        <p:nvSpPr>
          <p:cNvPr id="20" name="Text 18"/>
          <p:cNvSpPr/>
          <p:nvPr/>
        </p:nvSpPr>
        <p:spPr>
          <a:xfrm>
            <a:off x="1875559" y="6543593"/>
            <a:ext cx="14994082" cy="464641"/>
          </a:xfrm>
          <a:prstGeom prst="rect">
            <a:avLst/>
          </a:prstGeom>
          <a:noFill/>
          <a:ln/>
        </p:spPr>
        <p:txBody>
          <a:bodyPr wrap="square" lIns="25400" tIns="25400" rIns="25400" bIns="25400" rtlCol="0" anchor="t">
            <a:normAutofit/>
          </a:bodyPr>
          <a:lstStyle/>
          <a:p>
            <a:pPr algn="l" indent="0" marL="0">
              <a:lnSpc>
                <a:spcPct val="160000"/>
              </a:lnSpc>
              <a:buNone/>
            </a:pPr>
            <a:r>
              <a:rPr lang="en-US" sz="2100" dirty="0">
                <a:solidFill>
                  <a:srgbClr val="000099"/>
                </a:solidFill>
                <a:highlight>
                  <a:srgbClr val="F8FAFC"/>
                </a:highlight>
                <a:latin typeface="Verdana" pitchFamily="34" charset="0"/>
                <a:ea typeface="Verdana" pitchFamily="34" charset="-122"/>
                <a:cs typeface="Verdana" pitchFamily="34" charset="-120"/>
              </a:rPr>
              <a:t>A tight loop: </a:t>
            </a:r>
            <a:pPr algn="l" indent="0" marL="0">
              <a:lnSpc>
                <a:spcPct val="160000"/>
              </a:lnSpc>
              <a:buNone/>
            </a:pPr>
            <a:r>
              <a:rPr lang="en-US" sz="2100" i="1" dirty="0">
                <a:solidFill>
                  <a:srgbClr val="000099"/>
                </a:solidFill>
                <a:latin typeface="Verdana" pitchFamily="34" charset="0"/>
                <a:ea typeface="Verdana" pitchFamily="34" charset="-122"/>
                <a:cs typeface="Verdana" pitchFamily="34" charset="-120"/>
              </a:rPr>
              <a:t>get an idea, get hard evidence, repeat.</a:t>
            </a:r>
            <a:endParaRPr lang="en-US" sz="2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2479070"/>
            <a:ext cx="533346" cy="28548"/>
          </a:xfrm>
          <a:prstGeom prst="roundRect">
            <a:avLst>
              <a:gd name="adj" fmla="val 50000"/>
            </a:avLst>
          </a:prstGeom>
          <a:solidFill>
            <a:srgbClr val="2563EB"/>
          </a:solidFill>
          <a:ln/>
        </p:spPr>
      </p:sp>
      <p:sp>
        <p:nvSpPr>
          <p:cNvPr id="3" name="Text 1"/>
          <p:cNvSpPr/>
          <p:nvPr/>
        </p:nvSpPr>
        <p:spPr>
          <a:xfrm>
            <a:off x="1524000" y="2850464"/>
            <a:ext cx="15697200" cy="666696"/>
          </a:xfrm>
          <a:prstGeom prst="rect">
            <a:avLst/>
          </a:prstGeom>
          <a:noFill/>
          <a:ln/>
        </p:spPr>
        <p:txBody>
          <a:bodyPr wrap="square" lIns="25400" tIns="25400" rIns="25400" bIns="25400" rtlCol="0" anchor="t">
            <a:normAutofit/>
          </a:bodyPr>
          <a:lstStyle/>
          <a:p>
            <a:pPr algn="l" indent="0" marL="0">
              <a:lnSpc>
                <a:spcPct val="110000"/>
              </a:lnSpc>
              <a:buNone/>
            </a:pPr>
            <a:r>
              <a:rPr lang="en-US" sz="4500" b="1" spc="-90" kern="0" dirty="0">
                <a:solidFill>
                  <a:srgbClr val="000099"/>
                </a:solidFill>
                <a:latin typeface="Verdana" pitchFamily="34" charset="0"/>
                <a:ea typeface="Verdana" pitchFamily="34" charset="-122"/>
                <a:cs typeface="Verdana" pitchFamily="34" charset="-120"/>
              </a:rPr>
              <a:t>The vocabulary you need</a:t>
            </a:r>
            <a:endParaRPr lang="en-US" sz="4500" dirty="0"/>
          </a:p>
        </p:txBody>
      </p:sp>
      <p:sp>
        <p:nvSpPr>
          <p:cNvPr id="4" name="Shape 2"/>
          <p:cNvSpPr/>
          <p:nvPr/>
        </p:nvSpPr>
        <p:spPr>
          <a:xfrm>
            <a:off x="1524000" y="3936233"/>
            <a:ext cx="15240000" cy="1163565"/>
          </a:xfrm>
          <a:prstGeom prst="roundRect">
            <a:avLst>
              <a:gd name="adj" fmla="val 4912"/>
            </a:avLst>
          </a:prstGeom>
          <a:solidFill>
            <a:srgbClr val="F8FAFC"/>
          </a:solidFill>
          <a:ln/>
        </p:spPr>
      </p:sp>
      <p:sp>
        <p:nvSpPr>
          <p:cNvPr id="5" name="Shape 3"/>
          <p:cNvSpPr/>
          <p:nvPr/>
        </p:nvSpPr>
        <p:spPr>
          <a:xfrm>
            <a:off x="1524000" y="5091140"/>
            <a:ext cx="15240000" cy="9525"/>
          </a:xfrm>
          <a:prstGeom prst="rect">
            <a:avLst/>
          </a:prstGeom>
          <a:solidFill>
            <a:srgbClr val="BFDBFE"/>
          </a:solidFill>
          <a:ln/>
        </p:spPr>
      </p:sp>
      <p:sp>
        <p:nvSpPr>
          <p:cNvPr id="6" name="Shape 4"/>
          <p:cNvSpPr/>
          <p:nvPr/>
        </p:nvSpPr>
        <p:spPr>
          <a:xfrm>
            <a:off x="1524000" y="3936233"/>
            <a:ext cx="15240000" cy="9525"/>
          </a:xfrm>
          <a:prstGeom prst="rect">
            <a:avLst/>
          </a:prstGeom>
          <a:solidFill>
            <a:srgbClr val="BFDBFE"/>
          </a:solidFill>
          <a:ln/>
        </p:spPr>
      </p:sp>
      <p:sp>
        <p:nvSpPr>
          <p:cNvPr id="7" name="Shape 5"/>
          <p:cNvSpPr/>
          <p:nvPr/>
        </p:nvSpPr>
        <p:spPr>
          <a:xfrm>
            <a:off x="1524000" y="3936233"/>
            <a:ext cx="34636" cy="1163565"/>
          </a:xfrm>
          <a:prstGeom prst="rect">
            <a:avLst/>
          </a:prstGeom>
          <a:solidFill>
            <a:srgbClr val="2563EB"/>
          </a:solidFill>
          <a:ln/>
        </p:spPr>
      </p:sp>
      <p:sp>
        <p:nvSpPr>
          <p:cNvPr id="8" name="Shape 6"/>
          <p:cNvSpPr/>
          <p:nvPr/>
        </p:nvSpPr>
        <p:spPr>
          <a:xfrm>
            <a:off x="16755341" y="3936233"/>
            <a:ext cx="9525" cy="1163565"/>
          </a:xfrm>
          <a:prstGeom prst="rect">
            <a:avLst/>
          </a:prstGeom>
          <a:solidFill>
            <a:srgbClr val="BFDBFE"/>
          </a:solidFill>
          <a:ln/>
        </p:spPr>
      </p:sp>
      <p:sp>
        <p:nvSpPr>
          <p:cNvPr id="9" name="Text 7"/>
          <p:cNvSpPr/>
          <p:nvPr/>
        </p:nvSpPr>
        <p:spPr>
          <a:xfrm>
            <a:off x="1863328" y="4154334"/>
            <a:ext cx="15024940" cy="384464"/>
          </a:xfrm>
          <a:prstGeom prst="rect">
            <a:avLst/>
          </a:prstGeom>
          <a:noFill/>
          <a:ln/>
        </p:spPr>
        <p:txBody>
          <a:bodyPr wrap="square" lIns="25400" tIns="25400" rIns="25400" bIns="25400" rtlCol="0" anchor="t">
            <a:normAutofit/>
          </a:bodyPr>
          <a:lstStyle/>
          <a:p>
            <a:pPr algn="l" indent="0" marL="0">
              <a:buNone/>
            </a:pPr>
            <a:r>
              <a:rPr lang="en-US" sz="2250" b="1" dirty="0">
                <a:solidFill>
                  <a:srgbClr val="2563EB"/>
                </a:solidFill>
                <a:latin typeface="Verdana" pitchFamily="34" charset="0"/>
                <a:ea typeface="Verdana" pitchFamily="34" charset="-122"/>
                <a:cs typeface="Verdana" pitchFamily="34" charset="-120"/>
              </a:rPr>
              <a:t>Tools · MCP</a:t>
            </a:r>
            <a:endParaRPr lang="en-US" sz="2250" dirty="0"/>
          </a:p>
        </p:txBody>
      </p:sp>
      <p:sp>
        <p:nvSpPr>
          <p:cNvPr id="10" name="Text 8"/>
          <p:cNvSpPr/>
          <p:nvPr/>
        </p:nvSpPr>
        <p:spPr>
          <a:xfrm>
            <a:off x="1863328" y="4538717"/>
            <a:ext cx="15024940" cy="381081"/>
          </a:xfrm>
          <a:prstGeom prst="rect">
            <a:avLst/>
          </a:prstGeom>
          <a:noFill/>
          <a:ln/>
        </p:spPr>
        <p:txBody>
          <a:bodyPr wrap="square" lIns="25400" tIns="25400" rIns="25400" bIns="25400" rtlCol="0" anchor="t">
            <a:normAutofit/>
          </a:bodyPr>
          <a:lstStyle/>
          <a:p>
            <a:pPr algn="l" indent="0" marL="0">
              <a:lnSpc>
                <a:spcPct val="150000"/>
              </a:lnSpc>
              <a:buNone/>
            </a:pPr>
            <a:r>
              <a:rPr lang="en-US" sz="1800" dirty="0">
                <a:solidFill>
                  <a:srgbClr val="4A5568"/>
                </a:solidFill>
                <a:latin typeface="Verdana" pitchFamily="34" charset="0"/>
                <a:ea typeface="Verdana" pitchFamily="34" charset="-122"/>
                <a:cs typeface="Verdana" pitchFamily="34" charset="-120"/>
              </a:rPr>
              <a:t>Programs the model can call. A calculator. A search engine. A formal proof checker.</a:t>
            </a:r>
            <a:endParaRPr lang="en-US" sz="1800" dirty="0"/>
          </a:p>
        </p:txBody>
      </p:sp>
      <p:sp>
        <p:nvSpPr>
          <p:cNvPr id="11" name="Shape 9"/>
          <p:cNvSpPr/>
          <p:nvPr/>
        </p:nvSpPr>
        <p:spPr>
          <a:xfrm>
            <a:off x="1524000" y="5290299"/>
            <a:ext cx="15240000" cy="1163565"/>
          </a:xfrm>
          <a:prstGeom prst="roundRect">
            <a:avLst>
              <a:gd name="adj" fmla="val 4912"/>
            </a:avLst>
          </a:prstGeom>
          <a:solidFill>
            <a:srgbClr val="F8FAFC"/>
          </a:solidFill>
          <a:ln/>
        </p:spPr>
      </p:sp>
      <p:sp>
        <p:nvSpPr>
          <p:cNvPr id="12" name="Shape 10"/>
          <p:cNvSpPr/>
          <p:nvPr/>
        </p:nvSpPr>
        <p:spPr>
          <a:xfrm>
            <a:off x="1524000" y="6445205"/>
            <a:ext cx="15240000" cy="9525"/>
          </a:xfrm>
          <a:prstGeom prst="rect">
            <a:avLst/>
          </a:prstGeom>
          <a:solidFill>
            <a:srgbClr val="BFDBFE"/>
          </a:solidFill>
          <a:ln/>
        </p:spPr>
      </p:sp>
      <p:sp>
        <p:nvSpPr>
          <p:cNvPr id="13" name="Shape 11"/>
          <p:cNvSpPr/>
          <p:nvPr/>
        </p:nvSpPr>
        <p:spPr>
          <a:xfrm>
            <a:off x="1524000" y="5290299"/>
            <a:ext cx="15240000" cy="9525"/>
          </a:xfrm>
          <a:prstGeom prst="rect">
            <a:avLst/>
          </a:prstGeom>
          <a:solidFill>
            <a:srgbClr val="BFDBFE"/>
          </a:solidFill>
          <a:ln/>
        </p:spPr>
      </p:sp>
      <p:sp>
        <p:nvSpPr>
          <p:cNvPr id="14" name="Shape 12"/>
          <p:cNvSpPr/>
          <p:nvPr/>
        </p:nvSpPr>
        <p:spPr>
          <a:xfrm>
            <a:off x="1524000" y="5290299"/>
            <a:ext cx="34636" cy="1163565"/>
          </a:xfrm>
          <a:prstGeom prst="rect">
            <a:avLst/>
          </a:prstGeom>
          <a:solidFill>
            <a:srgbClr val="2563EB"/>
          </a:solidFill>
          <a:ln/>
        </p:spPr>
      </p:sp>
      <p:sp>
        <p:nvSpPr>
          <p:cNvPr id="15" name="Shape 13"/>
          <p:cNvSpPr/>
          <p:nvPr/>
        </p:nvSpPr>
        <p:spPr>
          <a:xfrm>
            <a:off x="16755341" y="5290299"/>
            <a:ext cx="9525" cy="1163565"/>
          </a:xfrm>
          <a:prstGeom prst="rect">
            <a:avLst/>
          </a:prstGeom>
          <a:solidFill>
            <a:srgbClr val="BFDBFE"/>
          </a:solidFill>
          <a:ln/>
        </p:spPr>
      </p:sp>
      <p:sp>
        <p:nvSpPr>
          <p:cNvPr id="16" name="Text 14"/>
          <p:cNvSpPr/>
          <p:nvPr/>
        </p:nvSpPr>
        <p:spPr>
          <a:xfrm>
            <a:off x="1863328" y="5508399"/>
            <a:ext cx="15024940" cy="384464"/>
          </a:xfrm>
          <a:prstGeom prst="rect">
            <a:avLst/>
          </a:prstGeom>
          <a:noFill/>
          <a:ln/>
        </p:spPr>
        <p:txBody>
          <a:bodyPr wrap="square" lIns="25400" tIns="25400" rIns="25400" bIns="25400" rtlCol="0" anchor="t">
            <a:normAutofit/>
          </a:bodyPr>
          <a:lstStyle/>
          <a:p>
            <a:pPr algn="l" indent="0" marL="0">
              <a:buNone/>
            </a:pPr>
            <a:r>
              <a:rPr lang="en-US" sz="2250" b="1" dirty="0">
                <a:solidFill>
                  <a:srgbClr val="2563EB"/>
                </a:solidFill>
                <a:latin typeface="Verdana" pitchFamily="34" charset="0"/>
                <a:ea typeface="Verdana" pitchFamily="34" charset="-122"/>
                <a:cs typeface="Verdana" pitchFamily="34" charset="-120"/>
              </a:rPr>
              <a:t>RAG </a:t>
            </a:r>
            <a:pPr algn="l" indent="0" marL="0">
              <a:buNone/>
            </a:pPr>
            <a:r>
              <a:rPr lang="en-US" sz="1800" dirty="0">
                <a:solidFill>
                  <a:srgbClr val="4A5568"/>
                </a:solidFill>
                <a:latin typeface="Verdana" pitchFamily="34" charset="0"/>
                <a:ea typeface="Verdana" pitchFamily="34" charset="-122"/>
                <a:cs typeface="Verdana" pitchFamily="34" charset="-120"/>
              </a:rPr>
              <a:t>Retrieval-Augmented Generation</a:t>
            </a:r>
            <a:endParaRPr lang="en-US" sz="2250" dirty="0"/>
          </a:p>
        </p:txBody>
      </p:sp>
      <p:sp>
        <p:nvSpPr>
          <p:cNvPr id="17" name="Text 15"/>
          <p:cNvSpPr/>
          <p:nvPr/>
        </p:nvSpPr>
        <p:spPr>
          <a:xfrm>
            <a:off x="1863328" y="5892782"/>
            <a:ext cx="15024940" cy="381081"/>
          </a:xfrm>
          <a:prstGeom prst="rect">
            <a:avLst/>
          </a:prstGeom>
          <a:noFill/>
          <a:ln/>
        </p:spPr>
        <p:txBody>
          <a:bodyPr wrap="square" lIns="25400" tIns="25400" rIns="25400" bIns="25400" rtlCol="0" anchor="t">
            <a:normAutofit/>
          </a:bodyPr>
          <a:lstStyle/>
          <a:p>
            <a:pPr algn="l" indent="0" marL="0">
              <a:lnSpc>
                <a:spcPct val="150000"/>
              </a:lnSpc>
              <a:buNone/>
            </a:pPr>
            <a:r>
              <a:rPr lang="en-US" sz="1800" dirty="0">
                <a:solidFill>
                  <a:srgbClr val="4A5568"/>
                </a:solidFill>
                <a:latin typeface="Verdana" pitchFamily="34" charset="0"/>
                <a:ea typeface="Verdana" pitchFamily="34" charset="-122"/>
                <a:cs typeface="Verdana" pitchFamily="34" charset="-120"/>
              </a:rPr>
              <a:t>The model only writes about documents the system has pulled from a trusted database. </a:t>
            </a:r>
            <a:pPr algn="l" indent="0" marL="0">
              <a:lnSpc>
                <a:spcPct val="150000"/>
              </a:lnSpc>
              <a:buNone/>
            </a:pPr>
            <a:r>
              <a:rPr lang="en-US" sz="1800" b="1" dirty="0">
                <a:solidFill>
                  <a:srgbClr val="4A5568"/>
                </a:solidFill>
                <a:latin typeface="Verdana" pitchFamily="34" charset="0"/>
                <a:ea typeface="Verdana" pitchFamily="34" charset="-122"/>
                <a:cs typeface="Verdana" pitchFamily="34" charset="-120"/>
              </a:rPr>
              <a:t>Cannot cite what isn't there.</a:t>
            </a:r>
            <a:endParaRPr lang="en-US" sz="1800" dirty="0"/>
          </a:p>
        </p:txBody>
      </p:sp>
      <p:sp>
        <p:nvSpPr>
          <p:cNvPr id="18" name="Shape 16"/>
          <p:cNvSpPr/>
          <p:nvPr/>
        </p:nvSpPr>
        <p:spPr>
          <a:xfrm>
            <a:off x="1524000" y="6644364"/>
            <a:ext cx="15240000" cy="1163565"/>
          </a:xfrm>
          <a:prstGeom prst="roundRect">
            <a:avLst>
              <a:gd name="adj" fmla="val 4912"/>
            </a:avLst>
          </a:prstGeom>
          <a:solidFill>
            <a:srgbClr val="F8FAFC"/>
          </a:solidFill>
          <a:ln/>
        </p:spPr>
      </p:sp>
      <p:sp>
        <p:nvSpPr>
          <p:cNvPr id="19" name="Shape 17"/>
          <p:cNvSpPr/>
          <p:nvPr/>
        </p:nvSpPr>
        <p:spPr>
          <a:xfrm>
            <a:off x="1524000" y="7799270"/>
            <a:ext cx="15240000" cy="9525"/>
          </a:xfrm>
          <a:prstGeom prst="rect">
            <a:avLst/>
          </a:prstGeom>
          <a:solidFill>
            <a:srgbClr val="BFDBFE"/>
          </a:solidFill>
          <a:ln/>
        </p:spPr>
      </p:sp>
      <p:sp>
        <p:nvSpPr>
          <p:cNvPr id="20" name="Shape 18"/>
          <p:cNvSpPr/>
          <p:nvPr/>
        </p:nvSpPr>
        <p:spPr>
          <a:xfrm>
            <a:off x="1524000" y="6644364"/>
            <a:ext cx="15240000" cy="9525"/>
          </a:xfrm>
          <a:prstGeom prst="rect">
            <a:avLst/>
          </a:prstGeom>
          <a:solidFill>
            <a:srgbClr val="BFDBFE"/>
          </a:solidFill>
          <a:ln/>
        </p:spPr>
      </p:sp>
      <p:sp>
        <p:nvSpPr>
          <p:cNvPr id="21" name="Shape 19"/>
          <p:cNvSpPr/>
          <p:nvPr/>
        </p:nvSpPr>
        <p:spPr>
          <a:xfrm>
            <a:off x="1524000" y="6644364"/>
            <a:ext cx="34636" cy="1163565"/>
          </a:xfrm>
          <a:prstGeom prst="rect">
            <a:avLst/>
          </a:prstGeom>
          <a:solidFill>
            <a:srgbClr val="2563EB"/>
          </a:solidFill>
          <a:ln/>
        </p:spPr>
      </p:sp>
      <p:sp>
        <p:nvSpPr>
          <p:cNvPr id="22" name="Shape 20"/>
          <p:cNvSpPr/>
          <p:nvPr/>
        </p:nvSpPr>
        <p:spPr>
          <a:xfrm>
            <a:off x="16755341" y="6644364"/>
            <a:ext cx="9525" cy="1163565"/>
          </a:xfrm>
          <a:prstGeom prst="rect">
            <a:avLst/>
          </a:prstGeom>
          <a:solidFill>
            <a:srgbClr val="BFDBFE"/>
          </a:solidFill>
          <a:ln/>
        </p:spPr>
      </p:sp>
      <p:sp>
        <p:nvSpPr>
          <p:cNvPr id="23" name="Text 21"/>
          <p:cNvSpPr/>
          <p:nvPr/>
        </p:nvSpPr>
        <p:spPr>
          <a:xfrm>
            <a:off x="1863328" y="6862465"/>
            <a:ext cx="15024940" cy="384464"/>
          </a:xfrm>
          <a:prstGeom prst="rect">
            <a:avLst/>
          </a:prstGeom>
          <a:noFill/>
          <a:ln/>
        </p:spPr>
        <p:txBody>
          <a:bodyPr wrap="square" lIns="25400" tIns="25400" rIns="25400" bIns="25400" rtlCol="0" anchor="t">
            <a:normAutofit/>
          </a:bodyPr>
          <a:lstStyle/>
          <a:p>
            <a:pPr algn="l" indent="0" marL="0">
              <a:buNone/>
            </a:pPr>
            <a:r>
              <a:rPr lang="en-US" sz="2250" b="1" dirty="0">
                <a:solidFill>
                  <a:srgbClr val="2563EB"/>
                </a:solidFill>
                <a:latin typeface="Verdana" pitchFamily="34" charset="0"/>
                <a:ea typeface="Verdana" pitchFamily="34" charset="-122"/>
                <a:cs typeface="Verdana" pitchFamily="34" charset="-120"/>
              </a:rPr>
              <a:t>Agent</a:t>
            </a:r>
            <a:endParaRPr lang="en-US" sz="2250" dirty="0"/>
          </a:p>
        </p:txBody>
      </p:sp>
      <p:sp>
        <p:nvSpPr>
          <p:cNvPr id="24" name="Text 22"/>
          <p:cNvSpPr/>
          <p:nvPr/>
        </p:nvSpPr>
        <p:spPr>
          <a:xfrm>
            <a:off x="1863328" y="7246847"/>
            <a:ext cx="15024940" cy="381081"/>
          </a:xfrm>
          <a:prstGeom prst="rect">
            <a:avLst/>
          </a:prstGeom>
          <a:noFill/>
          <a:ln/>
        </p:spPr>
        <p:txBody>
          <a:bodyPr wrap="square" lIns="25400" tIns="25400" rIns="25400" bIns="25400" rtlCol="0" anchor="t">
            <a:normAutofit/>
          </a:bodyPr>
          <a:lstStyle/>
          <a:p>
            <a:pPr algn="l" indent="0" marL="0">
              <a:lnSpc>
                <a:spcPct val="150000"/>
              </a:lnSpc>
              <a:buNone/>
            </a:pPr>
            <a:r>
              <a:rPr lang="en-US" sz="1800" dirty="0">
                <a:solidFill>
                  <a:srgbClr val="4A5568"/>
                </a:solidFill>
                <a:latin typeface="Verdana" pitchFamily="34" charset="0"/>
                <a:ea typeface="Verdana" pitchFamily="34" charset="-122"/>
                <a:cs typeface="Verdana" pitchFamily="34" charset="-120"/>
              </a:rPr>
              <a:t>A model that uses tools in a loop — and an LLM is one of the tools.</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857250"/>
            <a:ext cx="533346" cy="28548"/>
          </a:xfrm>
          <a:prstGeom prst="roundRect">
            <a:avLst>
              <a:gd name="adj" fmla="val 50000"/>
            </a:avLst>
          </a:prstGeom>
          <a:solidFill>
            <a:srgbClr val="2563EB"/>
          </a:solidFill>
          <a:ln/>
        </p:spPr>
      </p:sp>
      <p:sp>
        <p:nvSpPr>
          <p:cNvPr id="3" name="Text 1"/>
          <p:cNvSpPr/>
          <p:nvPr/>
        </p:nvSpPr>
        <p:spPr>
          <a:xfrm>
            <a:off x="1524000" y="1228644"/>
            <a:ext cx="15697200" cy="666696"/>
          </a:xfrm>
          <a:prstGeom prst="rect">
            <a:avLst/>
          </a:prstGeom>
          <a:noFill/>
          <a:ln/>
        </p:spPr>
        <p:txBody>
          <a:bodyPr wrap="square" lIns="25400" tIns="25400" rIns="25400" bIns="25400" rtlCol="0" anchor="t">
            <a:normAutofit/>
          </a:bodyPr>
          <a:lstStyle/>
          <a:p>
            <a:pPr algn="l" indent="0" marL="0">
              <a:lnSpc>
                <a:spcPct val="110000"/>
              </a:lnSpc>
              <a:buNone/>
            </a:pPr>
            <a:r>
              <a:rPr lang="en-US" sz="4500" b="1" spc="-90" kern="0" dirty="0">
                <a:solidFill>
                  <a:srgbClr val="000099"/>
                </a:solidFill>
                <a:latin typeface="Verdana" pitchFamily="34" charset="0"/>
                <a:ea typeface="Verdana" pitchFamily="34" charset="-122"/>
                <a:cs typeface="Verdana" pitchFamily="34" charset="-120"/>
              </a:rPr>
              <a:t>UB Heidelberg</a:t>
            </a:r>
            <a:endParaRPr lang="en-US" sz="4500" dirty="0"/>
          </a:p>
        </p:txBody>
      </p:sp>
      <p:sp>
        <p:nvSpPr>
          <p:cNvPr id="4" name="Shape 2"/>
          <p:cNvSpPr/>
          <p:nvPr/>
        </p:nvSpPr>
        <p:spPr>
          <a:xfrm>
            <a:off x="1524000" y="2314413"/>
            <a:ext cx="3619500" cy="586653"/>
          </a:xfrm>
          <a:prstGeom prst="roundRect">
            <a:avLst>
              <a:gd name="adj" fmla="val 9742"/>
            </a:avLst>
          </a:prstGeom>
          <a:solidFill>
            <a:srgbClr val="000099"/>
          </a:solidFill>
          <a:ln/>
        </p:spPr>
      </p:sp>
      <p:sp>
        <p:nvSpPr>
          <p:cNvPr id="5" name="Text 3"/>
          <p:cNvSpPr/>
          <p:nvPr/>
        </p:nvSpPr>
        <p:spPr>
          <a:xfrm>
            <a:off x="1714500" y="2447763"/>
            <a:ext cx="3347085" cy="358053"/>
          </a:xfrm>
          <a:prstGeom prst="rect">
            <a:avLst/>
          </a:prstGeom>
          <a:noFill/>
          <a:ln/>
        </p:spPr>
        <p:txBody>
          <a:bodyPr wrap="square" lIns="25400" tIns="25400" rIns="25400" bIns="25400" rtlCol="0" anchor="ctr">
            <a:normAutofit/>
          </a:bodyPr>
          <a:lstStyle/>
          <a:p>
            <a:pPr algn="l" indent="0" marL="0">
              <a:lnSpc>
                <a:spcPct val="140000"/>
              </a:lnSpc>
              <a:buNone/>
            </a:pPr>
            <a:r>
              <a:rPr lang="en-US" sz="1800" b="1" spc="36" kern="0" dirty="0">
                <a:solidFill>
                  <a:srgbClr val="FFFFFF"/>
                </a:solidFill>
                <a:latin typeface="Verdana" pitchFamily="34" charset="0"/>
                <a:ea typeface="Verdana" pitchFamily="34" charset="-122"/>
                <a:cs typeface="Verdana" pitchFamily="34" charset="-120"/>
              </a:rPr>
              <a:t>Tool</a:t>
            </a:r>
            <a:endParaRPr lang="en-US" sz="1800" dirty="0"/>
          </a:p>
        </p:txBody>
      </p:sp>
      <p:sp>
        <p:nvSpPr>
          <p:cNvPr id="6" name="Shape 4"/>
          <p:cNvSpPr/>
          <p:nvPr/>
        </p:nvSpPr>
        <p:spPr>
          <a:xfrm>
            <a:off x="5143500" y="2314413"/>
            <a:ext cx="8381999" cy="586653"/>
          </a:xfrm>
          <a:prstGeom prst="rect">
            <a:avLst/>
          </a:prstGeom>
          <a:solidFill>
            <a:srgbClr val="000099"/>
          </a:solidFill>
          <a:ln/>
        </p:spPr>
      </p:sp>
      <p:sp>
        <p:nvSpPr>
          <p:cNvPr id="7" name="Text 5"/>
          <p:cNvSpPr/>
          <p:nvPr/>
        </p:nvSpPr>
        <p:spPr>
          <a:xfrm>
            <a:off x="5334000" y="2447763"/>
            <a:ext cx="8252459" cy="358053"/>
          </a:xfrm>
          <a:prstGeom prst="rect">
            <a:avLst/>
          </a:prstGeom>
          <a:noFill/>
          <a:ln/>
        </p:spPr>
        <p:txBody>
          <a:bodyPr wrap="square" lIns="25400" tIns="25400" rIns="25400" bIns="25400" rtlCol="0" anchor="ctr">
            <a:normAutofit/>
          </a:bodyPr>
          <a:lstStyle/>
          <a:p>
            <a:pPr algn="l" indent="0" marL="0">
              <a:lnSpc>
                <a:spcPct val="140000"/>
              </a:lnSpc>
              <a:buNone/>
            </a:pPr>
            <a:r>
              <a:rPr lang="en-US" sz="1800" b="1" spc="36" kern="0" dirty="0">
                <a:solidFill>
                  <a:srgbClr val="FFFFFF"/>
                </a:solidFill>
                <a:latin typeface="Verdana" pitchFamily="34" charset="0"/>
                <a:ea typeface="Verdana" pitchFamily="34" charset="-122"/>
                <a:cs typeface="Verdana" pitchFamily="34" charset="-120"/>
              </a:rPr>
              <a:t>What it does</a:t>
            </a:r>
            <a:endParaRPr lang="en-US" sz="1800" dirty="0"/>
          </a:p>
        </p:txBody>
      </p:sp>
      <p:sp>
        <p:nvSpPr>
          <p:cNvPr id="8" name="Shape 6"/>
          <p:cNvSpPr/>
          <p:nvPr/>
        </p:nvSpPr>
        <p:spPr>
          <a:xfrm>
            <a:off x="13525500" y="2314413"/>
            <a:ext cx="3238500" cy="586653"/>
          </a:xfrm>
          <a:prstGeom prst="rect">
            <a:avLst/>
          </a:prstGeom>
          <a:solidFill>
            <a:srgbClr val="000099"/>
          </a:solidFill>
          <a:ln/>
        </p:spPr>
      </p:sp>
      <p:sp>
        <p:nvSpPr>
          <p:cNvPr id="9" name="Text 7"/>
          <p:cNvSpPr/>
          <p:nvPr/>
        </p:nvSpPr>
        <p:spPr>
          <a:xfrm>
            <a:off x="13716000" y="2447763"/>
            <a:ext cx="2954655" cy="358053"/>
          </a:xfrm>
          <a:prstGeom prst="rect">
            <a:avLst/>
          </a:prstGeom>
          <a:noFill/>
          <a:ln/>
        </p:spPr>
        <p:txBody>
          <a:bodyPr wrap="square" lIns="25400" tIns="25400" rIns="25400" bIns="25400" rtlCol="0" anchor="ctr">
            <a:normAutofit/>
          </a:bodyPr>
          <a:lstStyle/>
          <a:p>
            <a:pPr algn="l" indent="0" marL="0">
              <a:lnSpc>
                <a:spcPct val="140000"/>
              </a:lnSpc>
              <a:buNone/>
            </a:pPr>
            <a:r>
              <a:rPr lang="en-US" sz="1800" b="1" spc="36" kern="0" dirty="0">
                <a:solidFill>
                  <a:srgbClr val="FFFFFF"/>
                </a:solidFill>
                <a:latin typeface="Verdana" pitchFamily="34" charset="0"/>
                <a:ea typeface="Verdana" pitchFamily="34" charset="-122"/>
                <a:cs typeface="Verdana" pitchFamily="34" charset="-120"/>
              </a:rPr>
              <a:t>Built on</a:t>
            </a:r>
            <a:endParaRPr lang="en-US" sz="1800" dirty="0"/>
          </a:p>
        </p:txBody>
      </p:sp>
      <p:sp>
        <p:nvSpPr>
          <p:cNvPr id="10" name="Shape 8"/>
          <p:cNvSpPr/>
          <p:nvPr/>
        </p:nvSpPr>
        <p:spPr>
          <a:xfrm>
            <a:off x="1524000" y="3765351"/>
            <a:ext cx="3619500" cy="9525"/>
          </a:xfrm>
          <a:prstGeom prst="rect">
            <a:avLst/>
          </a:prstGeom>
          <a:solidFill>
            <a:srgbClr val="BFDBFE"/>
          </a:solidFill>
          <a:ln/>
        </p:spPr>
      </p:sp>
      <p:sp>
        <p:nvSpPr>
          <p:cNvPr id="11" name="Text 9"/>
          <p:cNvSpPr/>
          <p:nvPr/>
        </p:nvSpPr>
        <p:spPr>
          <a:xfrm>
            <a:off x="1714500" y="3015366"/>
            <a:ext cx="3347085" cy="673785"/>
          </a:xfrm>
          <a:prstGeom prst="rect">
            <a:avLst/>
          </a:prstGeom>
          <a:noFill/>
          <a:ln/>
        </p:spPr>
        <p:txBody>
          <a:bodyPr wrap="square" lIns="25400" tIns="25400" rIns="25400" bIns="25400" rtlCol="0" anchor="t">
            <a:normAutofit/>
          </a:bodyPr>
          <a:lstStyle/>
          <a:p>
            <a:pPr algn="l" indent="0" marL="0">
              <a:lnSpc>
                <a:spcPct val="140000"/>
              </a:lnSpc>
              <a:buNone/>
            </a:pPr>
            <a:r>
              <a:rPr lang="en-US" sz="1800" b="1" dirty="0">
                <a:solidFill>
                  <a:srgbClr val="000099"/>
                </a:solidFill>
                <a:latin typeface="Verdana" pitchFamily="34" charset="0"/>
                <a:ea typeface="Verdana" pitchFamily="34" charset="-122"/>
                <a:cs typeface="Verdana" pitchFamily="34" charset="-120"/>
              </a:rPr>
              <a:t>Scopus AI </a:t>
            </a:r>
            <a:pPr algn="l" indent="0" marL="0">
              <a:lnSpc>
                <a:spcPct val="140000"/>
              </a:lnSpc>
              <a:buNone/>
            </a:pPr>
            <a:r>
              <a:rPr lang="en-US" sz="1800" dirty="0">
                <a:solidFill>
                  <a:srgbClr val="4A5568"/>
                </a:solidFill>
                <a:latin typeface="Verdana" pitchFamily="34" charset="0"/>
                <a:ea typeface="Verdana" pitchFamily="34" charset="-122"/>
                <a:cs typeface="Verdana" pitchFamily="34" charset="-120"/>
              </a:rPr>
              <a:t>Elsevier</a:t>
            </a:r>
            <a:endParaRPr lang="en-US" sz="1800" dirty="0"/>
          </a:p>
        </p:txBody>
      </p:sp>
      <p:sp>
        <p:nvSpPr>
          <p:cNvPr id="12" name="Shape 10"/>
          <p:cNvSpPr/>
          <p:nvPr/>
        </p:nvSpPr>
        <p:spPr>
          <a:xfrm>
            <a:off x="5143500" y="3765351"/>
            <a:ext cx="8381999" cy="9525"/>
          </a:xfrm>
          <a:prstGeom prst="rect">
            <a:avLst/>
          </a:prstGeom>
          <a:solidFill>
            <a:srgbClr val="BFDBFE"/>
          </a:solidFill>
          <a:ln/>
        </p:spPr>
      </p:sp>
      <p:sp>
        <p:nvSpPr>
          <p:cNvPr id="13" name="Text 11"/>
          <p:cNvSpPr/>
          <p:nvPr/>
        </p:nvSpPr>
        <p:spPr>
          <a:xfrm>
            <a:off x="5334000" y="3015366"/>
            <a:ext cx="8252459" cy="673785"/>
          </a:xfrm>
          <a:prstGeom prst="rect">
            <a:avLst/>
          </a:prstGeom>
          <a:noFill/>
          <a:ln/>
        </p:spPr>
        <p:txBody>
          <a:bodyPr wrap="square" lIns="25400" tIns="25400" rIns="25400" bIns="25400" rtlCol="0" anchor="t">
            <a:normAutofit/>
          </a:bodyPr>
          <a:lstStyle/>
          <a:p>
            <a:pPr algn="l" indent="0" marL="0">
              <a:lnSpc>
                <a:spcPct val="140000"/>
              </a:lnSpc>
              <a:buNone/>
            </a:pPr>
            <a:r>
              <a:rPr lang="en-US" sz="1800" dirty="0">
                <a:solidFill>
                  <a:srgbClr val="000099"/>
                </a:solidFill>
                <a:latin typeface="Verdana" pitchFamily="34" charset="0"/>
                <a:ea typeface="Verdana" pitchFamily="34" charset="-122"/>
                <a:cs typeface="Verdana" pitchFamily="34" charset="-120"/>
              </a:rPr>
              <a:t>Natural-language search of 7,000+ publishers since 2003</a:t>
            </a:r>
            <a:endParaRPr lang="en-US" sz="1800" dirty="0"/>
          </a:p>
        </p:txBody>
      </p:sp>
      <p:sp>
        <p:nvSpPr>
          <p:cNvPr id="14" name="Shape 12"/>
          <p:cNvSpPr/>
          <p:nvPr/>
        </p:nvSpPr>
        <p:spPr>
          <a:xfrm>
            <a:off x="13525500" y="3765351"/>
            <a:ext cx="3238500" cy="9525"/>
          </a:xfrm>
          <a:prstGeom prst="rect">
            <a:avLst/>
          </a:prstGeom>
          <a:solidFill>
            <a:srgbClr val="BFDBFE"/>
          </a:solidFill>
          <a:ln/>
        </p:spPr>
      </p:sp>
      <p:sp>
        <p:nvSpPr>
          <p:cNvPr id="15" name="Text 13"/>
          <p:cNvSpPr/>
          <p:nvPr/>
        </p:nvSpPr>
        <p:spPr>
          <a:xfrm>
            <a:off x="13716000" y="3015366"/>
            <a:ext cx="2954655" cy="673785"/>
          </a:xfrm>
          <a:prstGeom prst="rect">
            <a:avLst/>
          </a:prstGeom>
          <a:noFill/>
          <a:ln/>
        </p:spPr>
        <p:txBody>
          <a:bodyPr wrap="square" lIns="25400" tIns="25400" rIns="25400" bIns="25400" rtlCol="0" anchor="t">
            <a:normAutofit/>
          </a:bodyPr>
          <a:lstStyle/>
          <a:p>
            <a:pPr algn="l" indent="0" marL="0">
              <a:lnSpc>
                <a:spcPct val="140000"/>
              </a:lnSpc>
              <a:buNone/>
            </a:pPr>
            <a:r>
              <a:rPr lang="en-US" sz="1800" dirty="0">
                <a:solidFill>
                  <a:srgbClr val="000099"/>
                </a:solidFill>
                <a:latin typeface="Verdana" pitchFamily="34" charset="0"/>
                <a:ea typeface="Verdana" pitchFamily="34" charset="-122"/>
                <a:cs typeface="Verdana" pitchFamily="34" charset="-120"/>
              </a:rPr>
              <a:t>RAG over Scopus abstracts</a:t>
            </a:r>
            <a:endParaRPr lang="en-US" sz="1800" dirty="0"/>
          </a:p>
        </p:txBody>
      </p:sp>
      <p:sp>
        <p:nvSpPr>
          <p:cNvPr id="16" name="Shape 14"/>
          <p:cNvSpPr/>
          <p:nvPr/>
        </p:nvSpPr>
        <p:spPr>
          <a:xfrm>
            <a:off x="1524000" y="3774011"/>
            <a:ext cx="3619500" cy="1197390"/>
          </a:xfrm>
          <a:prstGeom prst="rect">
            <a:avLst/>
          </a:prstGeom>
          <a:solidFill>
            <a:srgbClr val="F8FAFC"/>
          </a:solidFill>
          <a:ln/>
        </p:spPr>
      </p:sp>
      <p:sp>
        <p:nvSpPr>
          <p:cNvPr id="17" name="Shape 15"/>
          <p:cNvSpPr/>
          <p:nvPr/>
        </p:nvSpPr>
        <p:spPr>
          <a:xfrm>
            <a:off x="1524000" y="4962741"/>
            <a:ext cx="3619500" cy="9525"/>
          </a:xfrm>
          <a:prstGeom prst="rect">
            <a:avLst/>
          </a:prstGeom>
          <a:solidFill>
            <a:srgbClr val="BFDBFE"/>
          </a:solidFill>
          <a:ln/>
        </p:spPr>
      </p:sp>
      <p:sp>
        <p:nvSpPr>
          <p:cNvPr id="18" name="Text 16"/>
          <p:cNvSpPr/>
          <p:nvPr/>
        </p:nvSpPr>
        <p:spPr>
          <a:xfrm>
            <a:off x="1714500" y="3888311"/>
            <a:ext cx="3347085" cy="998231"/>
          </a:xfrm>
          <a:prstGeom prst="rect">
            <a:avLst/>
          </a:prstGeom>
          <a:noFill/>
          <a:ln/>
        </p:spPr>
        <p:txBody>
          <a:bodyPr wrap="square" lIns="25400" tIns="25400" rIns="25400" bIns="25400" rtlCol="0" anchor="t">
            <a:normAutofit/>
          </a:bodyPr>
          <a:lstStyle/>
          <a:p>
            <a:pPr algn="l" indent="0" marL="0">
              <a:lnSpc>
                <a:spcPct val="140000"/>
              </a:lnSpc>
              <a:buNone/>
            </a:pPr>
            <a:r>
              <a:rPr lang="en-US" sz="1800" b="1" dirty="0">
                <a:solidFill>
                  <a:srgbClr val="000099"/>
                </a:solidFill>
                <a:latin typeface="Verdana" pitchFamily="34" charset="0"/>
                <a:ea typeface="Verdana" pitchFamily="34" charset="-122"/>
                <a:cs typeface="Verdana" pitchFamily="34" charset="-120"/>
              </a:rPr>
              <a:t>Web of Science Research Assistant </a:t>
            </a:r>
            <a:pPr algn="l" indent="0" marL="0">
              <a:lnSpc>
                <a:spcPct val="140000"/>
              </a:lnSpc>
              <a:buNone/>
            </a:pPr>
            <a:r>
              <a:rPr lang="en-US" sz="1800" dirty="0">
                <a:solidFill>
                  <a:srgbClr val="4A5568"/>
                </a:solidFill>
                <a:latin typeface="Verdana" pitchFamily="34" charset="0"/>
                <a:ea typeface="Verdana" pitchFamily="34" charset="-122"/>
                <a:cs typeface="Verdana" pitchFamily="34" charset="-120"/>
              </a:rPr>
              <a:t>Clarivate</a:t>
            </a:r>
            <a:endParaRPr lang="en-US" sz="1800" dirty="0"/>
          </a:p>
        </p:txBody>
      </p:sp>
      <p:sp>
        <p:nvSpPr>
          <p:cNvPr id="19" name="Shape 17"/>
          <p:cNvSpPr/>
          <p:nvPr/>
        </p:nvSpPr>
        <p:spPr>
          <a:xfrm>
            <a:off x="5143500" y="3774011"/>
            <a:ext cx="8381999" cy="1197390"/>
          </a:xfrm>
          <a:prstGeom prst="rect">
            <a:avLst/>
          </a:prstGeom>
          <a:solidFill>
            <a:srgbClr val="F8FAFC"/>
          </a:solidFill>
          <a:ln/>
        </p:spPr>
      </p:sp>
      <p:sp>
        <p:nvSpPr>
          <p:cNvPr id="20" name="Shape 18"/>
          <p:cNvSpPr/>
          <p:nvPr/>
        </p:nvSpPr>
        <p:spPr>
          <a:xfrm>
            <a:off x="5143500" y="4962741"/>
            <a:ext cx="8381999" cy="9525"/>
          </a:xfrm>
          <a:prstGeom prst="rect">
            <a:avLst/>
          </a:prstGeom>
          <a:solidFill>
            <a:srgbClr val="BFDBFE"/>
          </a:solidFill>
          <a:ln/>
        </p:spPr>
      </p:sp>
      <p:sp>
        <p:nvSpPr>
          <p:cNvPr id="21" name="Text 19"/>
          <p:cNvSpPr/>
          <p:nvPr/>
        </p:nvSpPr>
        <p:spPr>
          <a:xfrm>
            <a:off x="5334000" y="3888311"/>
            <a:ext cx="8252459" cy="998231"/>
          </a:xfrm>
          <a:prstGeom prst="rect">
            <a:avLst/>
          </a:prstGeom>
          <a:noFill/>
          <a:ln/>
        </p:spPr>
        <p:txBody>
          <a:bodyPr wrap="square" lIns="25400" tIns="25400" rIns="25400" bIns="25400" rtlCol="0" anchor="t">
            <a:normAutofit/>
          </a:bodyPr>
          <a:lstStyle/>
          <a:p>
            <a:pPr algn="l" indent="0" marL="0">
              <a:lnSpc>
                <a:spcPct val="140000"/>
              </a:lnSpc>
              <a:buNone/>
            </a:pPr>
            <a:r>
              <a:rPr lang="en-US" sz="1800" dirty="0">
                <a:solidFill>
                  <a:srgbClr val="000099"/>
                </a:solidFill>
                <a:latin typeface="Verdana" pitchFamily="34" charset="0"/>
                <a:ea typeface="Verdana" pitchFamily="34" charset="-122"/>
                <a:cs typeface="Verdana" pitchFamily="34" charset="-120"/>
              </a:rPr>
              <a:t>Same idea, different corpus</a:t>
            </a:r>
            <a:endParaRPr lang="en-US" sz="1800" dirty="0"/>
          </a:p>
        </p:txBody>
      </p:sp>
      <p:sp>
        <p:nvSpPr>
          <p:cNvPr id="22" name="Shape 20"/>
          <p:cNvSpPr/>
          <p:nvPr/>
        </p:nvSpPr>
        <p:spPr>
          <a:xfrm>
            <a:off x="13525500" y="3774011"/>
            <a:ext cx="3238500" cy="1197390"/>
          </a:xfrm>
          <a:prstGeom prst="rect">
            <a:avLst/>
          </a:prstGeom>
          <a:solidFill>
            <a:srgbClr val="F8FAFC"/>
          </a:solidFill>
          <a:ln/>
        </p:spPr>
      </p:sp>
      <p:sp>
        <p:nvSpPr>
          <p:cNvPr id="23" name="Shape 21"/>
          <p:cNvSpPr/>
          <p:nvPr/>
        </p:nvSpPr>
        <p:spPr>
          <a:xfrm>
            <a:off x="13525500" y="4962741"/>
            <a:ext cx="3238500" cy="9525"/>
          </a:xfrm>
          <a:prstGeom prst="rect">
            <a:avLst/>
          </a:prstGeom>
          <a:solidFill>
            <a:srgbClr val="BFDBFE"/>
          </a:solidFill>
          <a:ln/>
        </p:spPr>
      </p:sp>
      <p:sp>
        <p:nvSpPr>
          <p:cNvPr id="24" name="Text 22"/>
          <p:cNvSpPr/>
          <p:nvPr/>
        </p:nvSpPr>
        <p:spPr>
          <a:xfrm>
            <a:off x="13716000" y="3888311"/>
            <a:ext cx="2954655" cy="998231"/>
          </a:xfrm>
          <a:prstGeom prst="rect">
            <a:avLst/>
          </a:prstGeom>
          <a:noFill/>
          <a:ln/>
        </p:spPr>
        <p:txBody>
          <a:bodyPr wrap="square" lIns="25400" tIns="25400" rIns="25400" bIns="25400" rtlCol="0" anchor="t">
            <a:normAutofit/>
          </a:bodyPr>
          <a:lstStyle/>
          <a:p>
            <a:pPr algn="l" indent="0" marL="0">
              <a:lnSpc>
                <a:spcPct val="140000"/>
              </a:lnSpc>
              <a:buNone/>
            </a:pPr>
            <a:r>
              <a:rPr lang="en-US" sz="1800" dirty="0">
                <a:solidFill>
                  <a:srgbClr val="000099"/>
                </a:solidFill>
                <a:latin typeface="Verdana" pitchFamily="34" charset="0"/>
                <a:ea typeface="Verdana" pitchFamily="34" charset="-122"/>
                <a:cs typeface="Verdana" pitchFamily="34" charset="-120"/>
              </a:rPr>
              <a:t>RAG over WoS Core Collection</a:t>
            </a:r>
            <a:endParaRPr lang="en-US" sz="1800" dirty="0"/>
          </a:p>
        </p:txBody>
      </p:sp>
      <p:sp>
        <p:nvSpPr>
          <p:cNvPr id="25" name="Shape 23"/>
          <p:cNvSpPr/>
          <p:nvPr/>
        </p:nvSpPr>
        <p:spPr>
          <a:xfrm>
            <a:off x="1524000" y="5840016"/>
            <a:ext cx="3619500" cy="9525"/>
          </a:xfrm>
          <a:prstGeom prst="rect">
            <a:avLst/>
          </a:prstGeom>
          <a:solidFill>
            <a:srgbClr val="BFDBFE"/>
          </a:solidFill>
          <a:ln/>
        </p:spPr>
      </p:sp>
      <p:sp>
        <p:nvSpPr>
          <p:cNvPr id="26" name="Text 24"/>
          <p:cNvSpPr/>
          <p:nvPr/>
        </p:nvSpPr>
        <p:spPr>
          <a:xfrm>
            <a:off x="1714500" y="5085701"/>
            <a:ext cx="3347085" cy="678115"/>
          </a:xfrm>
          <a:prstGeom prst="rect">
            <a:avLst/>
          </a:prstGeom>
          <a:noFill/>
          <a:ln/>
        </p:spPr>
        <p:txBody>
          <a:bodyPr wrap="square" lIns="25400" tIns="25400" rIns="25400" bIns="25400" rtlCol="0" anchor="t">
            <a:normAutofit/>
          </a:bodyPr>
          <a:lstStyle/>
          <a:p>
            <a:pPr algn="l" indent="0" marL="0">
              <a:lnSpc>
                <a:spcPct val="140000"/>
              </a:lnSpc>
              <a:buNone/>
            </a:pPr>
            <a:r>
              <a:rPr lang="en-US" sz="1800" b="1" dirty="0">
                <a:solidFill>
                  <a:srgbClr val="000099"/>
                </a:solidFill>
                <a:latin typeface="Verdana" pitchFamily="34" charset="0"/>
                <a:ea typeface="Verdana" pitchFamily="34" charset="-122"/>
                <a:cs typeface="Verdana" pitchFamily="34" charset="-120"/>
              </a:rPr>
              <a:t>EBSCO Natural Language Search</a:t>
            </a:r>
            <a:endParaRPr lang="en-US" sz="1800" dirty="0"/>
          </a:p>
        </p:txBody>
      </p:sp>
      <p:sp>
        <p:nvSpPr>
          <p:cNvPr id="27" name="Shape 25"/>
          <p:cNvSpPr/>
          <p:nvPr/>
        </p:nvSpPr>
        <p:spPr>
          <a:xfrm>
            <a:off x="5143500" y="5840016"/>
            <a:ext cx="8381999" cy="9525"/>
          </a:xfrm>
          <a:prstGeom prst="rect">
            <a:avLst/>
          </a:prstGeom>
          <a:solidFill>
            <a:srgbClr val="BFDBFE"/>
          </a:solidFill>
          <a:ln/>
        </p:spPr>
      </p:sp>
      <p:sp>
        <p:nvSpPr>
          <p:cNvPr id="28" name="Text 26"/>
          <p:cNvSpPr/>
          <p:nvPr/>
        </p:nvSpPr>
        <p:spPr>
          <a:xfrm>
            <a:off x="5334000" y="5085701"/>
            <a:ext cx="8252459" cy="678115"/>
          </a:xfrm>
          <a:prstGeom prst="rect">
            <a:avLst/>
          </a:prstGeom>
          <a:noFill/>
          <a:ln/>
        </p:spPr>
        <p:txBody>
          <a:bodyPr wrap="square" lIns="25400" tIns="25400" rIns="25400" bIns="25400" rtlCol="0" anchor="t">
            <a:normAutofit/>
          </a:bodyPr>
          <a:lstStyle/>
          <a:p>
            <a:pPr algn="l" indent="0" marL="0">
              <a:lnSpc>
                <a:spcPct val="140000"/>
              </a:lnSpc>
              <a:buNone/>
            </a:pPr>
            <a:r>
              <a:rPr lang="en-US" sz="1800" dirty="0">
                <a:solidFill>
                  <a:srgbClr val="000099"/>
                </a:solidFill>
                <a:latin typeface="Verdana" pitchFamily="34" charset="0"/>
                <a:ea typeface="Verdana" pitchFamily="34" charset="-122"/>
                <a:cs typeface="Verdana" pitchFamily="34" charset="-120"/>
              </a:rPr>
              <a:t>Translates your question into a Boolean query</a:t>
            </a:r>
            <a:endParaRPr lang="en-US" sz="1800" dirty="0"/>
          </a:p>
        </p:txBody>
      </p:sp>
      <p:sp>
        <p:nvSpPr>
          <p:cNvPr id="29" name="Shape 27"/>
          <p:cNvSpPr/>
          <p:nvPr/>
        </p:nvSpPr>
        <p:spPr>
          <a:xfrm>
            <a:off x="13525500" y="5840016"/>
            <a:ext cx="3238500" cy="9525"/>
          </a:xfrm>
          <a:prstGeom prst="rect">
            <a:avLst/>
          </a:prstGeom>
          <a:solidFill>
            <a:srgbClr val="BFDBFE"/>
          </a:solidFill>
          <a:ln/>
        </p:spPr>
      </p:sp>
      <p:sp>
        <p:nvSpPr>
          <p:cNvPr id="30" name="Text 28"/>
          <p:cNvSpPr/>
          <p:nvPr/>
        </p:nvSpPr>
        <p:spPr>
          <a:xfrm>
            <a:off x="13716000" y="5085701"/>
            <a:ext cx="2954655" cy="678115"/>
          </a:xfrm>
          <a:prstGeom prst="rect">
            <a:avLst/>
          </a:prstGeom>
          <a:noFill/>
          <a:ln/>
        </p:spPr>
        <p:txBody>
          <a:bodyPr wrap="square" lIns="25400" tIns="25400" rIns="25400" bIns="25400" rtlCol="0" anchor="t">
            <a:normAutofit/>
          </a:bodyPr>
          <a:lstStyle/>
          <a:p>
            <a:pPr algn="l" indent="0" marL="0">
              <a:lnSpc>
                <a:spcPct val="140000"/>
              </a:lnSpc>
              <a:buNone/>
            </a:pPr>
            <a:r>
              <a:rPr lang="en-US" sz="1800" dirty="0">
                <a:solidFill>
                  <a:srgbClr val="000099"/>
                </a:solidFill>
                <a:latin typeface="Verdana" pitchFamily="34" charset="0"/>
                <a:ea typeface="Verdana" pitchFamily="34" charset="-122"/>
                <a:cs typeface="Verdana" pitchFamily="34" charset="-120"/>
              </a:rPr>
              <a:t>Semantic layer, no generation</a:t>
            </a:r>
            <a:endParaRPr lang="en-US" sz="1800" dirty="0"/>
          </a:p>
        </p:txBody>
      </p:sp>
      <p:sp>
        <p:nvSpPr>
          <p:cNvPr id="31" name="Shape 29"/>
          <p:cNvSpPr/>
          <p:nvPr/>
        </p:nvSpPr>
        <p:spPr>
          <a:xfrm>
            <a:off x="1524000" y="5848674"/>
            <a:ext cx="3619500" cy="877274"/>
          </a:xfrm>
          <a:prstGeom prst="rect">
            <a:avLst/>
          </a:prstGeom>
          <a:solidFill>
            <a:srgbClr val="F8FAFC"/>
          </a:solidFill>
          <a:ln/>
        </p:spPr>
      </p:sp>
      <p:sp>
        <p:nvSpPr>
          <p:cNvPr id="32" name="Shape 30"/>
          <p:cNvSpPr/>
          <p:nvPr/>
        </p:nvSpPr>
        <p:spPr>
          <a:xfrm>
            <a:off x="1524000" y="6717289"/>
            <a:ext cx="3619500" cy="9525"/>
          </a:xfrm>
          <a:prstGeom prst="rect">
            <a:avLst/>
          </a:prstGeom>
          <a:solidFill>
            <a:srgbClr val="BFDBFE"/>
          </a:solidFill>
          <a:ln/>
        </p:spPr>
      </p:sp>
      <p:sp>
        <p:nvSpPr>
          <p:cNvPr id="33" name="Text 31"/>
          <p:cNvSpPr/>
          <p:nvPr/>
        </p:nvSpPr>
        <p:spPr>
          <a:xfrm>
            <a:off x="1714500" y="5962974"/>
            <a:ext cx="3347085" cy="678115"/>
          </a:xfrm>
          <a:prstGeom prst="rect">
            <a:avLst/>
          </a:prstGeom>
          <a:noFill/>
          <a:ln/>
        </p:spPr>
        <p:txBody>
          <a:bodyPr wrap="square" lIns="25400" tIns="25400" rIns="25400" bIns="25400" rtlCol="0" anchor="t">
            <a:normAutofit/>
          </a:bodyPr>
          <a:lstStyle/>
          <a:p>
            <a:pPr algn="l" indent="0" marL="0">
              <a:lnSpc>
                <a:spcPct val="140000"/>
              </a:lnSpc>
              <a:buNone/>
            </a:pPr>
            <a:r>
              <a:rPr lang="en-US" sz="1800" b="1" dirty="0">
                <a:solidFill>
                  <a:srgbClr val="000099"/>
                </a:solidFill>
                <a:latin typeface="Verdana" pitchFamily="34" charset="0"/>
                <a:ea typeface="Verdana" pitchFamily="34" charset="-122"/>
                <a:cs typeface="Verdana" pitchFamily="34" charset="-120"/>
              </a:rPr>
              <a:t>JSTOR Interactive Research Tool</a:t>
            </a:r>
            <a:endParaRPr lang="en-US" sz="1800" dirty="0"/>
          </a:p>
        </p:txBody>
      </p:sp>
      <p:sp>
        <p:nvSpPr>
          <p:cNvPr id="34" name="Shape 32"/>
          <p:cNvSpPr/>
          <p:nvPr/>
        </p:nvSpPr>
        <p:spPr>
          <a:xfrm>
            <a:off x="5143500" y="5848674"/>
            <a:ext cx="8381999" cy="877274"/>
          </a:xfrm>
          <a:prstGeom prst="rect">
            <a:avLst/>
          </a:prstGeom>
          <a:solidFill>
            <a:srgbClr val="F8FAFC"/>
          </a:solidFill>
          <a:ln/>
        </p:spPr>
      </p:sp>
      <p:sp>
        <p:nvSpPr>
          <p:cNvPr id="35" name="Shape 33"/>
          <p:cNvSpPr/>
          <p:nvPr/>
        </p:nvSpPr>
        <p:spPr>
          <a:xfrm>
            <a:off x="5143500" y="6717289"/>
            <a:ext cx="8381999" cy="9525"/>
          </a:xfrm>
          <a:prstGeom prst="rect">
            <a:avLst/>
          </a:prstGeom>
          <a:solidFill>
            <a:srgbClr val="BFDBFE"/>
          </a:solidFill>
          <a:ln/>
        </p:spPr>
      </p:sp>
      <p:sp>
        <p:nvSpPr>
          <p:cNvPr id="36" name="Text 34"/>
          <p:cNvSpPr/>
          <p:nvPr/>
        </p:nvSpPr>
        <p:spPr>
          <a:xfrm>
            <a:off x="5334000" y="5962974"/>
            <a:ext cx="8252459" cy="678115"/>
          </a:xfrm>
          <a:prstGeom prst="rect">
            <a:avLst/>
          </a:prstGeom>
          <a:noFill/>
          <a:ln/>
        </p:spPr>
        <p:txBody>
          <a:bodyPr wrap="square" lIns="25400" tIns="25400" rIns="25400" bIns="25400" rtlCol="0" anchor="t">
            <a:normAutofit/>
          </a:bodyPr>
          <a:lstStyle/>
          <a:p>
            <a:pPr algn="l" indent="0" marL="0">
              <a:lnSpc>
                <a:spcPct val="140000"/>
              </a:lnSpc>
              <a:buNone/>
            </a:pPr>
            <a:r>
              <a:rPr lang="en-US" sz="1800" dirty="0">
                <a:solidFill>
                  <a:srgbClr val="000099"/>
                </a:solidFill>
                <a:latin typeface="Verdana" pitchFamily="34" charset="0"/>
                <a:ea typeface="Verdana" pitchFamily="34" charset="-122"/>
                <a:cs typeface="Verdana" pitchFamily="34" charset="-120"/>
              </a:rPr>
              <a:t>Chat with the humanities &amp; social sciences corpus</a:t>
            </a:r>
            <a:endParaRPr lang="en-US" sz="1800" dirty="0"/>
          </a:p>
        </p:txBody>
      </p:sp>
      <p:sp>
        <p:nvSpPr>
          <p:cNvPr id="37" name="Shape 35"/>
          <p:cNvSpPr/>
          <p:nvPr/>
        </p:nvSpPr>
        <p:spPr>
          <a:xfrm>
            <a:off x="13525500" y="5848674"/>
            <a:ext cx="3238500" cy="877274"/>
          </a:xfrm>
          <a:prstGeom prst="rect">
            <a:avLst/>
          </a:prstGeom>
          <a:solidFill>
            <a:srgbClr val="F8FAFC"/>
          </a:solidFill>
          <a:ln/>
        </p:spPr>
      </p:sp>
      <p:sp>
        <p:nvSpPr>
          <p:cNvPr id="38" name="Shape 36"/>
          <p:cNvSpPr/>
          <p:nvPr/>
        </p:nvSpPr>
        <p:spPr>
          <a:xfrm>
            <a:off x="13525500" y="6717289"/>
            <a:ext cx="3238500" cy="9525"/>
          </a:xfrm>
          <a:prstGeom prst="rect">
            <a:avLst/>
          </a:prstGeom>
          <a:solidFill>
            <a:srgbClr val="BFDBFE"/>
          </a:solidFill>
          <a:ln/>
        </p:spPr>
      </p:sp>
      <p:sp>
        <p:nvSpPr>
          <p:cNvPr id="39" name="Text 37"/>
          <p:cNvSpPr/>
          <p:nvPr/>
        </p:nvSpPr>
        <p:spPr>
          <a:xfrm>
            <a:off x="13716000" y="5962974"/>
            <a:ext cx="2954655" cy="678115"/>
          </a:xfrm>
          <a:prstGeom prst="rect">
            <a:avLst/>
          </a:prstGeom>
          <a:noFill/>
          <a:ln/>
        </p:spPr>
        <p:txBody>
          <a:bodyPr wrap="square" lIns="25400" tIns="25400" rIns="25400" bIns="25400" rtlCol="0" anchor="t">
            <a:normAutofit/>
          </a:bodyPr>
          <a:lstStyle/>
          <a:p>
            <a:pPr algn="l" indent="0" marL="0">
              <a:lnSpc>
                <a:spcPct val="140000"/>
              </a:lnSpc>
              <a:buNone/>
            </a:pPr>
            <a:r>
              <a:rPr lang="en-US" sz="1800" dirty="0">
                <a:solidFill>
                  <a:srgbClr val="000099"/>
                </a:solidFill>
                <a:latin typeface="Verdana" pitchFamily="34" charset="0"/>
                <a:ea typeface="Verdana" pitchFamily="34" charset="-122"/>
                <a:cs typeface="Verdana" pitchFamily="34" charset="-120"/>
              </a:rPr>
              <a:t>RAG, in beta</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2164908"/>
            <a:ext cx="533346" cy="28548"/>
          </a:xfrm>
          <a:prstGeom prst="roundRect">
            <a:avLst>
              <a:gd name="adj" fmla="val 50000"/>
            </a:avLst>
          </a:prstGeom>
          <a:solidFill>
            <a:srgbClr val="2563EB"/>
          </a:solidFill>
          <a:ln/>
        </p:spPr>
      </p:sp>
      <p:sp>
        <p:nvSpPr>
          <p:cNvPr id="3" name="Text 1"/>
          <p:cNvSpPr/>
          <p:nvPr/>
        </p:nvSpPr>
        <p:spPr>
          <a:xfrm>
            <a:off x="1524000" y="2536302"/>
            <a:ext cx="15697200" cy="666696"/>
          </a:xfrm>
          <a:prstGeom prst="rect">
            <a:avLst/>
          </a:prstGeom>
          <a:noFill/>
          <a:ln/>
        </p:spPr>
        <p:txBody>
          <a:bodyPr wrap="square" lIns="25400" tIns="25400" rIns="25400" bIns="25400" rtlCol="0" anchor="t">
            <a:normAutofit/>
          </a:bodyPr>
          <a:lstStyle/>
          <a:p>
            <a:pPr algn="l" indent="0" marL="0">
              <a:lnSpc>
                <a:spcPct val="110000"/>
              </a:lnSpc>
              <a:buNone/>
            </a:pPr>
            <a:r>
              <a:rPr lang="en-US" sz="4500" b="1" spc="-90" kern="0" dirty="0">
                <a:solidFill>
                  <a:srgbClr val="000099"/>
                </a:solidFill>
                <a:latin typeface="Verdana" pitchFamily="34" charset="0"/>
                <a:ea typeface="Verdana" pitchFamily="34" charset="-122"/>
                <a:cs typeface="Verdana" pitchFamily="34" charset="-120"/>
              </a:rPr>
              <a:t>Other tools worth knowing</a:t>
            </a:r>
            <a:endParaRPr lang="en-US" sz="4500" dirty="0"/>
          </a:p>
        </p:txBody>
      </p:sp>
      <p:sp>
        <p:nvSpPr>
          <p:cNvPr id="4" name="Shape 2"/>
          <p:cNvSpPr/>
          <p:nvPr/>
        </p:nvSpPr>
        <p:spPr>
          <a:xfrm>
            <a:off x="1524000" y="4364858"/>
            <a:ext cx="15240000" cy="9525"/>
          </a:xfrm>
          <a:prstGeom prst="rect">
            <a:avLst/>
          </a:prstGeom>
          <a:solidFill>
            <a:srgbClr val="000099">
              <a:alpha val="7000"/>
            </a:srgbClr>
          </a:solidFill>
          <a:ln/>
        </p:spPr>
      </p:sp>
      <p:sp>
        <p:nvSpPr>
          <p:cNvPr id="5" name="Shape 3"/>
          <p:cNvSpPr/>
          <p:nvPr/>
        </p:nvSpPr>
        <p:spPr>
          <a:xfrm>
            <a:off x="1524000" y="3907685"/>
            <a:ext cx="95250" cy="95250"/>
          </a:xfrm>
          <a:prstGeom prst="ellipse">
            <a:avLst/>
          </a:prstGeom>
          <a:solidFill>
            <a:srgbClr val="2563EB"/>
          </a:solidFill>
          <a:ln/>
        </p:spPr>
      </p:sp>
      <p:sp>
        <p:nvSpPr>
          <p:cNvPr id="6" name="Text 4"/>
          <p:cNvSpPr/>
          <p:nvPr/>
        </p:nvSpPr>
        <p:spPr>
          <a:xfrm>
            <a:off x="1847769" y="3793493"/>
            <a:ext cx="7254102" cy="438042"/>
          </a:xfrm>
          <a:prstGeom prst="rect">
            <a:avLst/>
          </a:prstGeom>
          <a:noFill/>
          <a:ln/>
        </p:spPr>
        <p:txBody>
          <a:bodyPr wrap="square" lIns="25400" tIns="25400" rIns="25400" bIns="25400" rtlCol="0" anchor="t">
            <a:normAutofit/>
          </a:bodyPr>
          <a:lstStyle/>
          <a:p>
            <a:pPr algn="l" indent="0" marL="0">
              <a:lnSpc>
                <a:spcPct val="150000"/>
              </a:lnSpc>
              <a:buNone/>
            </a:pPr>
            <a:r>
              <a:rPr lang="en-US" sz="2100" b="1" dirty="0">
                <a:solidFill>
                  <a:srgbClr val="000099"/>
                </a:solidFill>
                <a:latin typeface="Verdana" pitchFamily="34" charset="0"/>
                <a:ea typeface="Verdana" pitchFamily="34" charset="-122"/>
                <a:cs typeface="Verdana" pitchFamily="34" charset="-120"/>
              </a:rPr>
              <a:t>Semantic Scholar </a:t>
            </a:r>
            <a:pPr algn="l" indent="0" marL="0">
              <a:lnSpc>
                <a:spcPct val="150000"/>
              </a:lnSpc>
              <a:buNone/>
            </a:pPr>
            <a:r>
              <a:rPr lang="en-US" sz="2100" dirty="0">
                <a:solidFill>
                  <a:srgbClr val="000099"/>
                </a:solidFill>
                <a:latin typeface="Verdana" pitchFamily="34" charset="0"/>
                <a:ea typeface="Verdana" pitchFamily="34" charset="-122"/>
                <a:cs typeface="Verdana" pitchFamily="34" charset="-120"/>
              </a:rPr>
              <a:t>— 200M+ records, Allen AI, free</a:t>
            </a:r>
            <a:endParaRPr lang="en-US" sz="2100" dirty="0"/>
          </a:p>
        </p:txBody>
      </p:sp>
      <p:sp>
        <p:nvSpPr>
          <p:cNvPr id="7" name="Shape 5"/>
          <p:cNvSpPr/>
          <p:nvPr/>
        </p:nvSpPr>
        <p:spPr>
          <a:xfrm>
            <a:off x="1524000" y="5116305"/>
            <a:ext cx="15240000" cy="9525"/>
          </a:xfrm>
          <a:prstGeom prst="rect">
            <a:avLst/>
          </a:prstGeom>
          <a:solidFill>
            <a:srgbClr val="000099">
              <a:alpha val="7000"/>
            </a:srgbClr>
          </a:solidFill>
          <a:ln/>
        </p:spPr>
      </p:sp>
      <p:sp>
        <p:nvSpPr>
          <p:cNvPr id="8" name="Shape 6"/>
          <p:cNvSpPr/>
          <p:nvPr/>
        </p:nvSpPr>
        <p:spPr>
          <a:xfrm>
            <a:off x="1524000" y="4659132"/>
            <a:ext cx="95250" cy="95250"/>
          </a:xfrm>
          <a:prstGeom prst="ellipse">
            <a:avLst/>
          </a:prstGeom>
          <a:solidFill>
            <a:srgbClr val="2563EB"/>
          </a:solidFill>
          <a:ln/>
        </p:spPr>
      </p:sp>
      <p:sp>
        <p:nvSpPr>
          <p:cNvPr id="9" name="Text 7"/>
          <p:cNvSpPr/>
          <p:nvPr/>
        </p:nvSpPr>
        <p:spPr>
          <a:xfrm>
            <a:off x="1847769" y="4544940"/>
            <a:ext cx="7862953" cy="438042"/>
          </a:xfrm>
          <a:prstGeom prst="rect">
            <a:avLst/>
          </a:prstGeom>
          <a:noFill/>
          <a:ln/>
        </p:spPr>
        <p:txBody>
          <a:bodyPr wrap="square" lIns="25400" tIns="25400" rIns="25400" bIns="25400" rtlCol="0" anchor="t">
            <a:normAutofit/>
          </a:bodyPr>
          <a:lstStyle/>
          <a:p>
            <a:pPr algn="l" indent="0" marL="0">
              <a:lnSpc>
                <a:spcPct val="150000"/>
              </a:lnSpc>
              <a:buNone/>
            </a:pPr>
            <a:r>
              <a:rPr lang="en-US" sz="2100" b="1" dirty="0">
                <a:solidFill>
                  <a:srgbClr val="000099"/>
                </a:solidFill>
                <a:latin typeface="Verdana" pitchFamily="34" charset="0"/>
                <a:ea typeface="Verdana" pitchFamily="34" charset="-122"/>
                <a:cs typeface="Verdana" pitchFamily="34" charset="-120"/>
              </a:rPr>
              <a:t>Elicit </a:t>
            </a:r>
            <a:pPr algn="l" indent="0" marL="0">
              <a:lnSpc>
                <a:spcPct val="150000"/>
              </a:lnSpc>
              <a:buNone/>
            </a:pPr>
            <a:r>
              <a:rPr lang="en-US" sz="2100" dirty="0">
                <a:solidFill>
                  <a:srgbClr val="000099"/>
                </a:solidFill>
                <a:latin typeface="Verdana" pitchFamily="34" charset="0"/>
                <a:ea typeface="Verdana" pitchFamily="34" charset="-122"/>
                <a:cs typeface="Verdana" pitchFamily="34" charset="-120"/>
              </a:rPr>
              <a:t>— literature-review matrix · free tier + €11/month</a:t>
            </a:r>
            <a:endParaRPr lang="en-US" sz="2100" dirty="0"/>
          </a:p>
        </p:txBody>
      </p:sp>
      <p:sp>
        <p:nvSpPr>
          <p:cNvPr id="10" name="Shape 8"/>
          <p:cNvSpPr/>
          <p:nvPr/>
        </p:nvSpPr>
        <p:spPr>
          <a:xfrm>
            <a:off x="1524000" y="5867752"/>
            <a:ext cx="15240000" cy="9525"/>
          </a:xfrm>
          <a:prstGeom prst="rect">
            <a:avLst/>
          </a:prstGeom>
          <a:solidFill>
            <a:srgbClr val="000099">
              <a:alpha val="7000"/>
            </a:srgbClr>
          </a:solidFill>
          <a:ln/>
        </p:spPr>
      </p:sp>
      <p:sp>
        <p:nvSpPr>
          <p:cNvPr id="11" name="Shape 9"/>
          <p:cNvSpPr/>
          <p:nvPr/>
        </p:nvSpPr>
        <p:spPr>
          <a:xfrm>
            <a:off x="1524000" y="5410578"/>
            <a:ext cx="95250" cy="95250"/>
          </a:xfrm>
          <a:prstGeom prst="ellipse">
            <a:avLst/>
          </a:prstGeom>
          <a:solidFill>
            <a:srgbClr val="2563EB"/>
          </a:solidFill>
          <a:ln/>
        </p:spPr>
      </p:sp>
      <p:sp>
        <p:nvSpPr>
          <p:cNvPr id="12" name="Text 10"/>
          <p:cNvSpPr/>
          <p:nvPr/>
        </p:nvSpPr>
        <p:spPr>
          <a:xfrm>
            <a:off x="1847769" y="5296387"/>
            <a:ext cx="6319572" cy="438042"/>
          </a:xfrm>
          <a:prstGeom prst="rect">
            <a:avLst/>
          </a:prstGeom>
          <a:noFill/>
          <a:ln/>
        </p:spPr>
        <p:txBody>
          <a:bodyPr wrap="square" lIns="25400" tIns="25400" rIns="25400" bIns="25400" rtlCol="0" anchor="t">
            <a:normAutofit/>
          </a:bodyPr>
          <a:lstStyle/>
          <a:p>
            <a:pPr algn="l" indent="0" marL="0">
              <a:lnSpc>
                <a:spcPct val="150000"/>
              </a:lnSpc>
              <a:buNone/>
            </a:pPr>
            <a:r>
              <a:rPr lang="en-US" sz="2100" b="1" dirty="0">
                <a:solidFill>
                  <a:srgbClr val="000099"/>
                </a:solidFill>
                <a:latin typeface="Verdana" pitchFamily="34" charset="0"/>
                <a:ea typeface="Verdana" pitchFamily="34" charset="-122"/>
                <a:cs typeface="Verdana" pitchFamily="34" charset="-120"/>
              </a:rPr>
              <a:t>Consensus </a:t>
            </a:r>
            <a:pPr algn="l" indent="0" marL="0">
              <a:lnSpc>
                <a:spcPct val="150000"/>
              </a:lnSpc>
              <a:buNone/>
            </a:pPr>
            <a:r>
              <a:rPr lang="en-US" sz="2100" dirty="0">
                <a:solidFill>
                  <a:srgbClr val="000099"/>
                </a:solidFill>
                <a:latin typeface="Verdana" pitchFamily="34" charset="0"/>
                <a:ea typeface="Verdana" pitchFamily="34" charset="-122"/>
                <a:cs typeface="Verdana" pitchFamily="34" charset="-120"/>
              </a:rPr>
              <a:t>— “what does the research say?”</a:t>
            </a:r>
            <a:endParaRPr lang="en-US" sz="2100" dirty="0"/>
          </a:p>
        </p:txBody>
      </p:sp>
      <p:sp>
        <p:nvSpPr>
          <p:cNvPr id="13" name="Shape 11"/>
          <p:cNvSpPr/>
          <p:nvPr/>
        </p:nvSpPr>
        <p:spPr>
          <a:xfrm>
            <a:off x="1524000" y="6619198"/>
            <a:ext cx="15240000" cy="9525"/>
          </a:xfrm>
          <a:prstGeom prst="rect">
            <a:avLst/>
          </a:prstGeom>
          <a:solidFill>
            <a:srgbClr val="000099">
              <a:alpha val="7000"/>
            </a:srgbClr>
          </a:solidFill>
          <a:ln/>
        </p:spPr>
      </p:sp>
      <p:sp>
        <p:nvSpPr>
          <p:cNvPr id="14" name="Shape 12"/>
          <p:cNvSpPr/>
          <p:nvPr/>
        </p:nvSpPr>
        <p:spPr>
          <a:xfrm>
            <a:off x="1524000" y="6162026"/>
            <a:ext cx="95250" cy="95250"/>
          </a:xfrm>
          <a:prstGeom prst="ellipse">
            <a:avLst/>
          </a:prstGeom>
          <a:solidFill>
            <a:srgbClr val="2563EB"/>
          </a:solidFill>
          <a:ln/>
        </p:spPr>
      </p:sp>
      <p:sp>
        <p:nvSpPr>
          <p:cNvPr id="15" name="Text 13"/>
          <p:cNvSpPr/>
          <p:nvPr/>
        </p:nvSpPr>
        <p:spPr>
          <a:xfrm>
            <a:off x="1847769" y="6047834"/>
            <a:ext cx="10497920" cy="438042"/>
          </a:xfrm>
          <a:prstGeom prst="rect">
            <a:avLst/>
          </a:prstGeom>
          <a:noFill/>
          <a:ln/>
        </p:spPr>
        <p:txBody>
          <a:bodyPr wrap="square" lIns="25400" tIns="25400" rIns="25400" bIns="25400" rtlCol="0" anchor="t">
            <a:normAutofit/>
          </a:bodyPr>
          <a:lstStyle/>
          <a:p>
            <a:pPr algn="l" indent="0" marL="0">
              <a:lnSpc>
                <a:spcPct val="150000"/>
              </a:lnSpc>
              <a:buNone/>
            </a:pPr>
            <a:r>
              <a:rPr lang="en-US" sz="2100" b="1" dirty="0">
                <a:solidFill>
                  <a:srgbClr val="000099"/>
                </a:solidFill>
                <a:latin typeface="Verdana" pitchFamily="34" charset="0"/>
                <a:ea typeface="Verdana" pitchFamily="34" charset="-122"/>
                <a:cs typeface="Verdana" pitchFamily="34" charset="-120"/>
              </a:rPr>
              <a:t>Scite </a:t>
            </a:r>
            <a:pPr algn="l" indent="0" marL="0">
              <a:lnSpc>
                <a:spcPct val="150000"/>
              </a:lnSpc>
              <a:buNone/>
            </a:pPr>
            <a:r>
              <a:rPr lang="en-US" sz="2100" dirty="0">
                <a:solidFill>
                  <a:srgbClr val="000099"/>
                </a:solidFill>
                <a:latin typeface="Verdana" pitchFamily="34" charset="0"/>
                <a:ea typeface="Verdana" pitchFamily="34" charset="-122"/>
                <a:cs typeface="Verdana" pitchFamily="34" charset="-120"/>
              </a:rPr>
              <a:t>— tells you whether a paper has been </a:t>
            </a:r>
            <a:pPr algn="l" indent="0" marL="0">
              <a:lnSpc>
                <a:spcPct val="150000"/>
              </a:lnSpc>
              <a:buNone/>
            </a:pPr>
            <a:r>
              <a:rPr lang="en-US" sz="2100" i="1" dirty="0">
                <a:solidFill>
                  <a:srgbClr val="000099"/>
                </a:solidFill>
                <a:latin typeface="Verdana" pitchFamily="34" charset="0"/>
                <a:ea typeface="Verdana" pitchFamily="34" charset="-122"/>
                <a:cs typeface="Verdana" pitchFamily="34" charset="-120"/>
              </a:rPr>
              <a:t>supported </a:t>
            </a:r>
            <a:pPr algn="l" indent="0" marL="0">
              <a:lnSpc>
                <a:spcPct val="150000"/>
              </a:lnSpc>
              <a:buNone/>
            </a:pPr>
            <a:r>
              <a:rPr lang="en-US" sz="2100" dirty="0">
                <a:solidFill>
                  <a:srgbClr val="000099"/>
                </a:solidFill>
                <a:latin typeface="Verdana" pitchFamily="34" charset="0"/>
                <a:ea typeface="Verdana" pitchFamily="34" charset="-122"/>
                <a:cs typeface="Verdana" pitchFamily="34" charset="-120"/>
              </a:rPr>
              <a:t>or </a:t>
            </a:r>
            <a:pPr algn="l" indent="0" marL="0">
              <a:lnSpc>
                <a:spcPct val="150000"/>
              </a:lnSpc>
              <a:buNone/>
            </a:pPr>
            <a:r>
              <a:rPr lang="en-US" sz="2100" i="1" dirty="0">
                <a:solidFill>
                  <a:srgbClr val="000099"/>
                </a:solidFill>
                <a:latin typeface="Verdana" pitchFamily="34" charset="0"/>
                <a:ea typeface="Verdana" pitchFamily="34" charset="-122"/>
                <a:cs typeface="Verdana" pitchFamily="34" charset="-120"/>
              </a:rPr>
              <a:t>contradicted </a:t>
            </a:r>
            <a:pPr algn="l" indent="0" marL="0">
              <a:lnSpc>
                <a:spcPct val="150000"/>
              </a:lnSpc>
              <a:buNone/>
            </a:pPr>
            <a:r>
              <a:rPr lang="en-US" sz="2100" dirty="0">
                <a:solidFill>
                  <a:srgbClr val="000099"/>
                </a:solidFill>
                <a:latin typeface="Verdana" pitchFamily="34" charset="0"/>
                <a:ea typeface="Verdana" pitchFamily="34" charset="-122"/>
                <a:cs typeface="Verdana" pitchFamily="34" charset="-120"/>
              </a:rPr>
              <a:t>later</a:t>
            </a:r>
            <a:endParaRPr lang="en-US" sz="2100" dirty="0"/>
          </a:p>
        </p:txBody>
      </p:sp>
      <p:sp>
        <p:nvSpPr>
          <p:cNvPr id="16" name="Shape 14"/>
          <p:cNvSpPr/>
          <p:nvPr/>
        </p:nvSpPr>
        <p:spPr>
          <a:xfrm>
            <a:off x="1524000" y="7370645"/>
            <a:ext cx="15240000" cy="9525"/>
          </a:xfrm>
          <a:prstGeom prst="rect">
            <a:avLst/>
          </a:prstGeom>
          <a:solidFill>
            <a:srgbClr val="000099">
              <a:alpha val="7000"/>
            </a:srgbClr>
          </a:solidFill>
          <a:ln/>
        </p:spPr>
      </p:sp>
      <p:sp>
        <p:nvSpPr>
          <p:cNvPr id="17" name="Shape 15"/>
          <p:cNvSpPr/>
          <p:nvPr/>
        </p:nvSpPr>
        <p:spPr>
          <a:xfrm>
            <a:off x="1524000" y="6913472"/>
            <a:ext cx="95250" cy="95250"/>
          </a:xfrm>
          <a:prstGeom prst="ellipse">
            <a:avLst/>
          </a:prstGeom>
          <a:solidFill>
            <a:srgbClr val="F59E0B"/>
          </a:solidFill>
          <a:ln/>
        </p:spPr>
      </p:sp>
      <p:sp>
        <p:nvSpPr>
          <p:cNvPr id="18" name="Text 16"/>
          <p:cNvSpPr/>
          <p:nvPr/>
        </p:nvSpPr>
        <p:spPr>
          <a:xfrm>
            <a:off x="1847769" y="6799280"/>
            <a:ext cx="12522503" cy="438042"/>
          </a:xfrm>
          <a:prstGeom prst="rect">
            <a:avLst/>
          </a:prstGeom>
          <a:noFill/>
          <a:ln/>
        </p:spPr>
        <p:txBody>
          <a:bodyPr wrap="square" lIns="25400" tIns="25400" rIns="25400" bIns="25400" rtlCol="0" anchor="t">
            <a:normAutofit/>
          </a:bodyPr>
          <a:lstStyle/>
          <a:p>
            <a:pPr algn="l" indent="0" marL="0">
              <a:lnSpc>
                <a:spcPct val="150000"/>
              </a:lnSpc>
              <a:buNone/>
            </a:pPr>
            <a:r>
              <a:rPr lang="en-US" sz="2100" b="1" dirty="0">
                <a:solidFill>
                  <a:srgbClr val="000099"/>
                </a:solidFill>
                <a:latin typeface="Verdana" pitchFamily="34" charset="0"/>
                <a:ea typeface="Verdana" pitchFamily="34" charset="-122"/>
                <a:cs typeface="Verdana" pitchFamily="34" charset="-120"/>
              </a:rPr>
              <a:t>Connected Papers / Research Rabbit </a:t>
            </a:r>
            <a:pPr algn="l" indent="0" marL="0">
              <a:lnSpc>
                <a:spcPct val="150000"/>
              </a:lnSpc>
              <a:buNone/>
            </a:pPr>
            <a:r>
              <a:rPr lang="en-US" sz="2100" dirty="0">
                <a:solidFill>
                  <a:srgbClr val="000099"/>
                </a:solidFill>
                <a:latin typeface="Verdana" pitchFamily="34" charset="0"/>
                <a:ea typeface="Verdana" pitchFamily="34" charset="-122"/>
                <a:cs typeface="Verdana" pitchFamily="34" charset="-120"/>
              </a:rPr>
              <a:t>— citation graphs · no LLM · no hallucination risk</a:t>
            </a:r>
            <a:endParaRPr lang="en-US" sz="2100" dirty="0"/>
          </a:p>
        </p:txBody>
      </p:sp>
      <p:sp>
        <p:nvSpPr>
          <p:cNvPr id="19" name="Shape 17"/>
          <p:cNvSpPr/>
          <p:nvPr/>
        </p:nvSpPr>
        <p:spPr>
          <a:xfrm>
            <a:off x="1524000" y="7664919"/>
            <a:ext cx="95250" cy="95250"/>
          </a:xfrm>
          <a:prstGeom prst="ellipse">
            <a:avLst/>
          </a:prstGeom>
          <a:solidFill>
            <a:srgbClr val="F59E0B"/>
          </a:solidFill>
          <a:ln/>
        </p:spPr>
      </p:sp>
      <p:sp>
        <p:nvSpPr>
          <p:cNvPr id="20" name="Text 18"/>
          <p:cNvSpPr/>
          <p:nvPr/>
        </p:nvSpPr>
        <p:spPr>
          <a:xfrm>
            <a:off x="1847769" y="7550727"/>
            <a:ext cx="12035031" cy="438042"/>
          </a:xfrm>
          <a:prstGeom prst="rect">
            <a:avLst/>
          </a:prstGeom>
          <a:noFill/>
          <a:ln/>
        </p:spPr>
        <p:txBody>
          <a:bodyPr wrap="square" lIns="25400" tIns="25400" rIns="25400" bIns="25400" rtlCol="0" anchor="t">
            <a:normAutofit/>
          </a:bodyPr>
          <a:lstStyle/>
          <a:p>
            <a:pPr algn="l" indent="0" marL="0">
              <a:lnSpc>
                <a:spcPct val="150000"/>
              </a:lnSpc>
              <a:buNone/>
            </a:pPr>
            <a:r>
              <a:rPr lang="en-US" sz="2100" b="1" dirty="0">
                <a:solidFill>
                  <a:srgbClr val="000099"/>
                </a:solidFill>
                <a:latin typeface="Verdana" pitchFamily="34" charset="0"/>
                <a:ea typeface="Verdana" pitchFamily="34" charset="-122"/>
                <a:cs typeface="Verdana" pitchFamily="34" charset="-120"/>
              </a:rPr>
              <a:t>NotebookLM · Claude Cowork · ChatGPT Projects </a:t>
            </a:r>
            <a:pPr algn="l" indent="0" marL="0">
              <a:lnSpc>
                <a:spcPct val="150000"/>
              </a:lnSpc>
              <a:buNone/>
            </a:pPr>
            <a:r>
              <a:rPr lang="en-US" sz="2100" dirty="0">
                <a:solidFill>
                  <a:srgbClr val="000099"/>
                </a:solidFill>
                <a:latin typeface="Verdana" pitchFamily="34" charset="0"/>
                <a:ea typeface="Verdana" pitchFamily="34" charset="-122"/>
                <a:cs typeface="Verdana" pitchFamily="34" charset="-120"/>
              </a:rPr>
              <a:t>— more at end of lesson, if time</a:t>
            </a:r>
            <a:endParaRPr lang="en-US" sz="2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333500" y="2334572"/>
            <a:ext cx="533346" cy="28548"/>
          </a:xfrm>
          <a:prstGeom prst="roundRect">
            <a:avLst>
              <a:gd name="adj" fmla="val 50000"/>
            </a:avLst>
          </a:prstGeom>
          <a:solidFill>
            <a:srgbClr val="2563EB"/>
          </a:solidFill>
          <a:ln/>
        </p:spPr>
      </p:sp>
      <p:sp>
        <p:nvSpPr>
          <p:cNvPr id="3" name="Text 1"/>
          <p:cNvSpPr/>
          <p:nvPr/>
        </p:nvSpPr>
        <p:spPr>
          <a:xfrm>
            <a:off x="1333500" y="2705966"/>
            <a:ext cx="16089630" cy="666696"/>
          </a:xfrm>
          <a:prstGeom prst="rect">
            <a:avLst/>
          </a:prstGeom>
          <a:noFill/>
          <a:ln/>
        </p:spPr>
        <p:txBody>
          <a:bodyPr wrap="square" lIns="25400" tIns="25400" rIns="25400" bIns="25400" rtlCol="0" anchor="t">
            <a:normAutofit/>
          </a:bodyPr>
          <a:lstStyle/>
          <a:p>
            <a:pPr algn="l" indent="0" marL="0">
              <a:lnSpc>
                <a:spcPct val="110000"/>
              </a:lnSpc>
              <a:buNone/>
            </a:pPr>
            <a:r>
              <a:rPr lang="en-US" sz="4500" b="1" spc="-90" kern="0" dirty="0">
                <a:solidFill>
                  <a:srgbClr val="000099"/>
                </a:solidFill>
                <a:latin typeface="Verdana" pitchFamily="34" charset="0"/>
                <a:ea typeface="Verdana" pitchFamily="34" charset="-122"/>
                <a:cs typeface="Verdana" pitchFamily="34" charset="-120"/>
              </a:rPr>
              <a:t>Seven habits for research with LLMs</a:t>
            </a:r>
            <a:endParaRPr lang="en-US" sz="4500" dirty="0"/>
          </a:p>
        </p:txBody>
      </p:sp>
      <p:sp>
        <p:nvSpPr>
          <p:cNvPr id="4" name="Shape 2"/>
          <p:cNvSpPr/>
          <p:nvPr/>
        </p:nvSpPr>
        <p:spPr>
          <a:xfrm>
            <a:off x="1333500" y="3639253"/>
            <a:ext cx="7696173" cy="1023126"/>
          </a:xfrm>
          <a:prstGeom prst="roundRect">
            <a:avLst>
              <a:gd name="adj" fmla="val 5586"/>
            </a:avLst>
          </a:prstGeom>
          <a:solidFill>
            <a:srgbClr val="F8FAFC"/>
          </a:solidFill>
          <a:ln/>
        </p:spPr>
      </p:sp>
      <p:sp>
        <p:nvSpPr>
          <p:cNvPr id="5" name="Shape 3"/>
          <p:cNvSpPr/>
          <p:nvPr/>
        </p:nvSpPr>
        <p:spPr>
          <a:xfrm>
            <a:off x="1333500" y="4653720"/>
            <a:ext cx="7696173" cy="9525"/>
          </a:xfrm>
          <a:prstGeom prst="rect">
            <a:avLst/>
          </a:prstGeom>
          <a:solidFill>
            <a:srgbClr val="BFDBFE"/>
          </a:solidFill>
          <a:ln/>
        </p:spPr>
      </p:sp>
      <p:sp>
        <p:nvSpPr>
          <p:cNvPr id="6" name="Shape 4"/>
          <p:cNvSpPr/>
          <p:nvPr/>
        </p:nvSpPr>
        <p:spPr>
          <a:xfrm>
            <a:off x="1333500" y="3639253"/>
            <a:ext cx="7696173" cy="9525"/>
          </a:xfrm>
          <a:prstGeom prst="rect">
            <a:avLst/>
          </a:prstGeom>
          <a:solidFill>
            <a:srgbClr val="BFDBFE"/>
          </a:solidFill>
          <a:ln/>
        </p:spPr>
      </p:sp>
      <p:sp>
        <p:nvSpPr>
          <p:cNvPr id="7" name="Shape 5"/>
          <p:cNvSpPr/>
          <p:nvPr/>
        </p:nvSpPr>
        <p:spPr>
          <a:xfrm>
            <a:off x="1333500" y="3639253"/>
            <a:ext cx="34636" cy="1023126"/>
          </a:xfrm>
          <a:prstGeom prst="rect">
            <a:avLst/>
          </a:prstGeom>
          <a:solidFill>
            <a:srgbClr val="2563EB"/>
          </a:solidFill>
          <a:ln/>
        </p:spPr>
      </p:sp>
      <p:sp>
        <p:nvSpPr>
          <p:cNvPr id="8" name="Shape 6"/>
          <p:cNvSpPr/>
          <p:nvPr/>
        </p:nvSpPr>
        <p:spPr>
          <a:xfrm>
            <a:off x="9021014" y="3639253"/>
            <a:ext cx="9525" cy="1023126"/>
          </a:xfrm>
          <a:prstGeom prst="rect">
            <a:avLst/>
          </a:prstGeom>
          <a:solidFill>
            <a:srgbClr val="BFDBFE"/>
          </a:solidFill>
          <a:ln/>
        </p:spPr>
      </p:sp>
      <p:sp>
        <p:nvSpPr>
          <p:cNvPr id="9" name="Shape 7"/>
          <p:cNvSpPr/>
          <p:nvPr/>
        </p:nvSpPr>
        <p:spPr>
          <a:xfrm>
            <a:off x="1596655" y="3819335"/>
            <a:ext cx="353129" cy="369364"/>
          </a:xfrm>
          <a:prstGeom prst="roundRect">
            <a:avLst>
              <a:gd name="adj" fmla="val 10789"/>
            </a:avLst>
          </a:prstGeom>
          <a:solidFill>
            <a:srgbClr val="EFF6FF"/>
          </a:solidFill>
          <a:ln/>
        </p:spPr>
      </p:sp>
      <p:sp>
        <p:nvSpPr>
          <p:cNvPr id="10" name="Text 8"/>
          <p:cNvSpPr/>
          <p:nvPr/>
        </p:nvSpPr>
        <p:spPr>
          <a:xfrm>
            <a:off x="1691905" y="3838385"/>
            <a:ext cx="238829" cy="369364"/>
          </a:xfrm>
          <a:prstGeom prst="rect">
            <a:avLst/>
          </a:prstGeom>
          <a:noFill/>
          <a:ln/>
        </p:spPr>
        <p:txBody>
          <a:bodyPr wrap="square" lIns="25400" tIns="25400" rIns="25400" bIns="25400" rtlCol="0" anchor="t">
            <a:normAutofit/>
          </a:bodyPr>
          <a:lstStyle/>
          <a:p>
            <a:pPr algn="l" indent="0" marL="0">
              <a:lnSpc>
                <a:spcPct val="145000"/>
              </a:lnSpc>
              <a:buNone/>
            </a:pPr>
            <a:r>
              <a:rPr lang="en-US" sz="1800" b="1" dirty="0">
                <a:solidFill>
                  <a:srgbClr val="2563EB"/>
                </a:solidFill>
                <a:latin typeface="Verdana" pitchFamily="34" charset="0"/>
                <a:ea typeface="Verdana" pitchFamily="34" charset="-122"/>
                <a:cs typeface="Verdana" pitchFamily="34" charset="-120"/>
              </a:rPr>
              <a:t>1</a:t>
            </a:r>
            <a:endParaRPr lang="en-US" sz="1800" dirty="0"/>
          </a:p>
        </p:txBody>
      </p:sp>
      <p:sp>
        <p:nvSpPr>
          <p:cNvPr id="11" name="Text 9"/>
          <p:cNvSpPr/>
          <p:nvPr/>
        </p:nvSpPr>
        <p:spPr>
          <a:xfrm>
            <a:off x="2121207" y="3819335"/>
            <a:ext cx="5984836" cy="369581"/>
          </a:xfrm>
          <a:prstGeom prst="rect">
            <a:avLst/>
          </a:prstGeom>
          <a:noFill/>
          <a:ln/>
        </p:spPr>
        <p:txBody>
          <a:bodyPr wrap="square" lIns="25400" tIns="25400" rIns="25400" bIns="25400" rtlCol="0" anchor="t">
            <a:normAutofit/>
          </a:bodyPr>
          <a:lstStyle/>
          <a:p>
            <a:pPr algn="l" indent="0" marL="0">
              <a:lnSpc>
                <a:spcPct val="145000"/>
              </a:lnSpc>
              <a:buNone/>
            </a:pPr>
            <a:r>
              <a:rPr lang="en-US" sz="1800" b="1" dirty="0">
                <a:solidFill>
                  <a:srgbClr val="000099"/>
                </a:solidFill>
                <a:latin typeface="Verdana" pitchFamily="34" charset="0"/>
                <a:ea typeface="Verdana" pitchFamily="34" charset="-122"/>
                <a:cs typeface="Verdana" pitchFamily="34" charset="-120"/>
              </a:rPr>
              <a:t>Verify citations. </a:t>
            </a:r>
            <a:pPr algn="l" indent="0" marL="0">
              <a:lnSpc>
                <a:spcPct val="145000"/>
              </a:lnSpc>
              <a:buNone/>
            </a:pPr>
            <a:r>
              <a:rPr lang="en-US" sz="1800" dirty="0">
                <a:solidFill>
                  <a:srgbClr val="000099"/>
                </a:solidFill>
                <a:latin typeface="Verdana" pitchFamily="34" charset="0"/>
                <a:ea typeface="Verdana" pitchFamily="34" charset="-122"/>
                <a:cs typeface="Verdana" pitchFamily="34" charset="-120"/>
              </a:rPr>
              <a:t>Click the links. Read the source.</a:t>
            </a:r>
            <a:endParaRPr lang="en-US" sz="1800" dirty="0"/>
          </a:p>
        </p:txBody>
      </p:sp>
      <p:sp>
        <p:nvSpPr>
          <p:cNvPr id="12" name="Shape 10"/>
          <p:cNvSpPr/>
          <p:nvPr/>
        </p:nvSpPr>
        <p:spPr>
          <a:xfrm>
            <a:off x="9258191" y="3639253"/>
            <a:ext cx="7696308" cy="1023126"/>
          </a:xfrm>
          <a:prstGeom prst="roundRect">
            <a:avLst>
              <a:gd name="adj" fmla="val 5586"/>
            </a:avLst>
          </a:prstGeom>
          <a:solidFill>
            <a:srgbClr val="F8FAFC"/>
          </a:solidFill>
          <a:ln/>
        </p:spPr>
      </p:sp>
      <p:sp>
        <p:nvSpPr>
          <p:cNvPr id="13" name="Shape 11"/>
          <p:cNvSpPr/>
          <p:nvPr/>
        </p:nvSpPr>
        <p:spPr>
          <a:xfrm>
            <a:off x="9258191" y="4653720"/>
            <a:ext cx="7696308" cy="9525"/>
          </a:xfrm>
          <a:prstGeom prst="rect">
            <a:avLst/>
          </a:prstGeom>
          <a:solidFill>
            <a:srgbClr val="BFDBFE"/>
          </a:solidFill>
          <a:ln/>
        </p:spPr>
      </p:sp>
      <p:sp>
        <p:nvSpPr>
          <p:cNvPr id="14" name="Shape 12"/>
          <p:cNvSpPr/>
          <p:nvPr/>
        </p:nvSpPr>
        <p:spPr>
          <a:xfrm>
            <a:off x="9258191" y="3639253"/>
            <a:ext cx="7696308" cy="9525"/>
          </a:xfrm>
          <a:prstGeom prst="rect">
            <a:avLst/>
          </a:prstGeom>
          <a:solidFill>
            <a:srgbClr val="BFDBFE"/>
          </a:solidFill>
          <a:ln/>
        </p:spPr>
      </p:sp>
      <p:sp>
        <p:nvSpPr>
          <p:cNvPr id="15" name="Shape 13"/>
          <p:cNvSpPr/>
          <p:nvPr/>
        </p:nvSpPr>
        <p:spPr>
          <a:xfrm>
            <a:off x="9258191" y="3639253"/>
            <a:ext cx="34636" cy="1023126"/>
          </a:xfrm>
          <a:prstGeom prst="rect">
            <a:avLst/>
          </a:prstGeom>
          <a:solidFill>
            <a:srgbClr val="2563EB"/>
          </a:solidFill>
          <a:ln/>
        </p:spPr>
      </p:sp>
      <p:sp>
        <p:nvSpPr>
          <p:cNvPr id="16" name="Shape 14"/>
          <p:cNvSpPr/>
          <p:nvPr/>
        </p:nvSpPr>
        <p:spPr>
          <a:xfrm>
            <a:off x="16945840" y="3639253"/>
            <a:ext cx="9525" cy="1023126"/>
          </a:xfrm>
          <a:prstGeom prst="rect">
            <a:avLst/>
          </a:prstGeom>
          <a:solidFill>
            <a:srgbClr val="BFDBFE"/>
          </a:solidFill>
          <a:ln/>
        </p:spPr>
      </p:sp>
      <p:sp>
        <p:nvSpPr>
          <p:cNvPr id="17" name="Shape 15"/>
          <p:cNvSpPr/>
          <p:nvPr/>
        </p:nvSpPr>
        <p:spPr>
          <a:xfrm>
            <a:off x="9521347" y="3819335"/>
            <a:ext cx="353129" cy="369364"/>
          </a:xfrm>
          <a:prstGeom prst="roundRect">
            <a:avLst>
              <a:gd name="adj" fmla="val 10789"/>
            </a:avLst>
          </a:prstGeom>
          <a:solidFill>
            <a:srgbClr val="EFF6FF"/>
          </a:solidFill>
          <a:ln/>
        </p:spPr>
      </p:sp>
      <p:sp>
        <p:nvSpPr>
          <p:cNvPr id="18" name="Text 16"/>
          <p:cNvSpPr/>
          <p:nvPr/>
        </p:nvSpPr>
        <p:spPr>
          <a:xfrm>
            <a:off x="9616597" y="3838385"/>
            <a:ext cx="238829" cy="369364"/>
          </a:xfrm>
          <a:prstGeom prst="rect">
            <a:avLst/>
          </a:prstGeom>
          <a:noFill/>
          <a:ln/>
        </p:spPr>
        <p:txBody>
          <a:bodyPr wrap="square" lIns="25400" tIns="25400" rIns="25400" bIns="25400" rtlCol="0" anchor="t">
            <a:normAutofit/>
          </a:bodyPr>
          <a:lstStyle/>
          <a:p>
            <a:pPr algn="l" indent="0" marL="0">
              <a:lnSpc>
                <a:spcPct val="145000"/>
              </a:lnSpc>
              <a:buNone/>
            </a:pPr>
            <a:r>
              <a:rPr lang="en-US" sz="1800" b="1" dirty="0">
                <a:solidFill>
                  <a:srgbClr val="2563EB"/>
                </a:solidFill>
                <a:latin typeface="Verdana" pitchFamily="34" charset="0"/>
                <a:ea typeface="Verdana" pitchFamily="34" charset="-122"/>
                <a:cs typeface="Verdana" pitchFamily="34" charset="-120"/>
              </a:rPr>
              <a:t>2</a:t>
            </a:r>
            <a:endParaRPr lang="en-US" sz="1800" dirty="0"/>
          </a:p>
        </p:txBody>
      </p:sp>
      <p:sp>
        <p:nvSpPr>
          <p:cNvPr id="19" name="Text 17"/>
          <p:cNvSpPr/>
          <p:nvPr/>
        </p:nvSpPr>
        <p:spPr>
          <a:xfrm>
            <a:off x="10045898" y="3819335"/>
            <a:ext cx="6871566" cy="701062"/>
          </a:xfrm>
          <a:prstGeom prst="rect">
            <a:avLst/>
          </a:prstGeom>
          <a:noFill/>
          <a:ln/>
        </p:spPr>
        <p:txBody>
          <a:bodyPr wrap="square" lIns="25400" tIns="25400" rIns="25400" bIns="25400" rtlCol="0" anchor="t">
            <a:normAutofit/>
          </a:bodyPr>
          <a:lstStyle/>
          <a:p>
            <a:pPr algn="l" indent="0" marL="0">
              <a:lnSpc>
                <a:spcPct val="145000"/>
              </a:lnSpc>
              <a:buNone/>
            </a:pPr>
            <a:r>
              <a:rPr lang="en-US" sz="1800" b="1" dirty="0">
                <a:solidFill>
                  <a:srgbClr val="000099"/>
                </a:solidFill>
                <a:latin typeface="Verdana" pitchFamily="34" charset="0"/>
                <a:ea typeface="Verdana" pitchFamily="34" charset="-122"/>
                <a:cs typeface="Verdana" pitchFamily="34" charset="-120"/>
              </a:rPr>
              <a:t>Produce checkable artefacts. </a:t>
            </a:r>
            <a:pPr algn="l" indent="0" marL="0">
              <a:lnSpc>
                <a:spcPct val="145000"/>
              </a:lnSpc>
              <a:buNone/>
            </a:pPr>
            <a:r>
              <a:rPr lang="en-US" sz="1800" dirty="0">
                <a:solidFill>
                  <a:srgbClr val="000099"/>
                </a:solidFill>
                <a:latin typeface="Verdana" pitchFamily="34" charset="0"/>
                <a:ea typeface="Verdana" pitchFamily="34" charset="-122"/>
                <a:cs typeface="Verdana" pitchFamily="34" charset="-120"/>
              </a:rPr>
              <a:t>Make claims easy to verify.</a:t>
            </a:r>
            <a:endParaRPr lang="en-US" sz="1800" dirty="0"/>
          </a:p>
        </p:txBody>
      </p:sp>
      <p:sp>
        <p:nvSpPr>
          <p:cNvPr id="20" name="Shape 18"/>
          <p:cNvSpPr/>
          <p:nvPr/>
        </p:nvSpPr>
        <p:spPr>
          <a:xfrm>
            <a:off x="1333500" y="4833802"/>
            <a:ext cx="7696173" cy="729528"/>
          </a:xfrm>
          <a:prstGeom prst="roundRect">
            <a:avLst>
              <a:gd name="adj" fmla="val 7834"/>
            </a:avLst>
          </a:prstGeom>
          <a:solidFill>
            <a:srgbClr val="F8FAFC"/>
          </a:solidFill>
          <a:ln/>
        </p:spPr>
      </p:sp>
      <p:sp>
        <p:nvSpPr>
          <p:cNvPr id="21" name="Shape 19"/>
          <p:cNvSpPr/>
          <p:nvPr/>
        </p:nvSpPr>
        <p:spPr>
          <a:xfrm>
            <a:off x="1333500" y="5554671"/>
            <a:ext cx="7696173" cy="9525"/>
          </a:xfrm>
          <a:prstGeom prst="rect">
            <a:avLst/>
          </a:prstGeom>
          <a:solidFill>
            <a:srgbClr val="BFDBFE"/>
          </a:solidFill>
          <a:ln/>
        </p:spPr>
      </p:sp>
      <p:sp>
        <p:nvSpPr>
          <p:cNvPr id="22" name="Shape 20"/>
          <p:cNvSpPr/>
          <p:nvPr/>
        </p:nvSpPr>
        <p:spPr>
          <a:xfrm>
            <a:off x="1333500" y="4833802"/>
            <a:ext cx="7696173" cy="9525"/>
          </a:xfrm>
          <a:prstGeom prst="rect">
            <a:avLst/>
          </a:prstGeom>
          <a:solidFill>
            <a:srgbClr val="BFDBFE"/>
          </a:solidFill>
          <a:ln/>
        </p:spPr>
      </p:sp>
      <p:sp>
        <p:nvSpPr>
          <p:cNvPr id="23" name="Shape 21"/>
          <p:cNvSpPr/>
          <p:nvPr/>
        </p:nvSpPr>
        <p:spPr>
          <a:xfrm>
            <a:off x="1333500" y="4833802"/>
            <a:ext cx="34636" cy="729528"/>
          </a:xfrm>
          <a:prstGeom prst="rect">
            <a:avLst/>
          </a:prstGeom>
          <a:solidFill>
            <a:srgbClr val="2563EB"/>
          </a:solidFill>
          <a:ln/>
        </p:spPr>
      </p:sp>
      <p:sp>
        <p:nvSpPr>
          <p:cNvPr id="24" name="Shape 22"/>
          <p:cNvSpPr/>
          <p:nvPr/>
        </p:nvSpPr>
        <p:spPr>
          <a:xfrm>
            <a:off x="9021014" y="4833802"/>
            <a:ext cx="9525" cy="729528"/>
          </a:xfrm>
          <a:prstGeom prst="rect">
            <a:avLst/>
          </a:prstGeom>
          <a:solidFill>
            <a:srgbClr val="BFDBFE"/>
          </a:solidFill>
          <a:ln/>
        </p:spPr>
      </p:sp>
      <p:sp>
        <p:nvSpPr>
          <p:cNvPr id="25" name="Shape 23"/>
          <p:cNvSpPr/>
          <p:nvPr/>
        </p:nvSpPr>
        <p:spPr>
          <a:xfrm>
            <a:off x="1596655" y="5013884"/>
            <a:ext cx="353129" cy="369364"/>
          </a:xfrm>
          <a:prstGeom prst="roundRect">
            <a:avLst>
              <a:gd name="adj" fmla="val 10789"/>
            </a:avLst>
          </a:prstGeom>
          <a:solidFill>
            <a:srgbClr val="EFF6FF"/>
          </a:solidFill>
          <a:ln/>
        </p:spPr>
      </p:sp>
      <p:sp>
        <p:nvSpPr>
          <p:cNvPr id="26" name="Text 24"/>
          <p:cNvSpPr/>
          <p:nvPr/>
        </p:nvSpPr>
        <p:spPr>
          <a:xfrm>
            <a:off x="1691905" y="5032934"/>
            <a:ext cx="238829" cy="369364"/>
          </a:xfrm>
          <a:prstGeom prst="rect">
            <a:avLst/>
          </a:prstGeom>
          <a:noFill/>
          <a:ln/>
        </p:spPr>
        <p:txBody>
          <a:bodyPr wrap="square" lIns="25400" tIns="25400" rIns="25400" bIns="25400" rtlCol="0" anchor="t">
            <a:normAutofit/>
          </a:bodyPr>
          <a:lstStyle/>
          <a:p>
            <a:pPr algn="l" indent="0" marL="0">
              <a:lnSpc>
                <a:spcPct val="145000"/>
              </a:lnSpc>
              <a:buNone/>
            </a:pPr>
            <a:r>
              <a:rPr lang="en-US" sz="1800" b="1" dirty="0">
                <a:solidFill>
                  <a:srgbClr val="2563EB"/>
                </a:solidFill>
                <a:latin typeface="Verdana" pitchFamily="34" charset="0"/>
                <a:ea typeface="Verdana" pitchFamily="34" charset="-122"/>
                <a:cs typeface="Verdana" pitchFamily="34" charset="-120"/>
              </a:rPr>
              <a:t>3</a:t>
            </a:r>
            <a:endParaRPr lang="en-US" sz="1800" dirty="0"/>
          </a:p>
        </p:txBody>
      </p:sp>
      <p:sp>
        <p:nvSpPr>
          <p:cNvPr id="27" name="Text 25"/>
          <p:cNvSpPr/>
          <p:nvPr/>
        </p:nvSpPr>
        <p:spPr>
          <a:xfrm>
            <a:off x="2121207" y="5013884"/>
            <a:ext cx="6686500" cy="369581"/>
          </a:xfrm>
          <a:prstGeom prst="rect">
            <a:avLst/>
          </a:prstGeom>
          <a:noFill/>
          <a:ln/>
        </p:spPr>
        <p:txBody>
          <a:bodyPr wrap="square" lIns="25400" tIns="25400" rIns="25400" bIns="25400" rtlCol="0" anchor="t">
            <a:normAutofit/>
          </a:bodyPr>
          <a:lstStyle/>
          <a:p>
            <a:pPr algn="l" indent="0" marL="0">
              <a:lnSpc>
                <a:spcPct val="145000"/>
              </a:lnSpc>
              <a:buNone/>
            </a:pPr>
            <a:r>
              <a:rPr lang="en-US" sz="1800" b="1" dirty="0">
                <a:solidFill>
                  <a:srgbClr val="000099"/>
                </a:solidFill>
                <a:latin typeface="Verdana" pitchFamily="34" charset="0"/>
                <a:ea typeface="Verdana" pitchFamily="34" charset="-122"/>
                <a:cs typeface="Verdana" pitchFamily="34" charset="-120"/>
              </a:rPr>
              <a:t>Context discipline. </a:t>
            </a:r>
            <a:pPr algn="l" indent="0" marL="0">
              <a:lnSpc>
                <a:spcPct val="145000"/>
              </a:lnSpc>
              <a:buNone/>
            </a:pPr>
            <a:r>
              <a:rPr lang="en-US" sz="1800" dirty="0">
                <a:solidFill>
                  <a:srgbClr val="000099"/>
                </a:solidFill>
                <a:latin typeface="Verdana" pitchFamily="34" charset="0"/>
                <a:ea typeface="Verdana" pitchFamily="34" charset="-122"/>
                <a:cs typeface="Verdana" pitchFamily="34" charset="-120"/>
              </a:rPr>
              <a:t>Start again. Backtrack after errors.</a:t>
            </a:r>
            <a:endParaRPr lang="en-US" sz="1800" dirty="0"/>
          </a:p>
        </p:txBody>
      </p:sp>
      <p:sp>
        <p:nvSpPr>
          <p:cNvPr id="28" name="Shape 26"/>
          <p:cNvSpPr/>
          <p:nvPr/>
        </p:nvSpPr>
        <p:spPr>
          <a:xfrm>
            <a:off x="9258191" y="4833802"/>
            <a:ext cx="7696308" cy="729528"/>
          </a:xfrm>
          <a:prstGeom prst="roundRect">
            <a:avLst>
              <a:gd name="adj" fmla="val 7834"/>
            </a:avLst>
          </a:prstGeom>
          <a:solidFill>
            <a:srgbClr val="F8FAFC"/>
          </a:solidFill>
          <a:ln/>
        </p:spPr>
      </p:sp>
      <p:sp>
        <p:nvSpPr>
          <p:cNvPr id="29" name="Shape 27"/>
          <p:cNvSpPr/>
          <p:nvPr/>
        </p:nvSpPr>
        <p:spPr>
          <a:xfrm>
            <a:off x="9258191" y="5554671"/>
            <a:ext cx="7696308" cy="9525"/>
          </a:xfrm>
          <a:prstGeom prst="rect">
            <a:avLst/>
          </a:prstGeom>
          <a:solidFill>
            <a:srgbClr val="BFDBFE"/>
          </a:solidFill>
          <a:ln/>
        </p:spPr>
      </p:sp>
      <p:sp>
        <p:nvSpPr>
          <p:cNvPr id="30" name="Shape 28"/>
          <p:cNvSpPr/>
          <p:nvPr/>
        </p:nvSpPr>
        <p:spPr>
          <a:xfrm>
            <a:off x="9258191" y="4833802"/>
            <a:ext cx="7696308" cy="9525"/>
          </a:xfrm>
          <a:prstGeom prst="rect">
            <a:avLst/>
          </a:prstGeom>
          <a:solidFill>
            <a:srgbClr val="BFDBFE"/>
          </a:solidFill>
          <a:ln/>
        </p:spPr>
      </p:sp>
      <p:sp>
        <p:nvSpPr>
          <p:cNvPr id="31" name="Shape 29"/>
          <p:cNvSpPr/>
          <p:nvPr/>
        </p:nvSpPr>
        <p:spPr>
          <a:xfrm>
            <a:off x="9258191" y="4833802"/>
            <a:ext cx="34636" cy="729528"/>
          </a:xfrm>
          <a:prstGeom prst="rect">
            <a:avLst/>
          </a:prstGeom>
          <a:solidFill>
            <a:srgbClr val="2563EB"/>
          </a:solidFill>
          <a:ln/>
        </p:spPr>
      </p:sp>
      <p:sp>
        <p:nvSpPr>
          <p:cNvPr id="32" name="Shape 30"/>
          <p:cNvSpPr/>
          <p:nvPr/>
        </p:nvSpPr>
        <p:spPr>
          <a:xfrm>
            <a:off x="16945840" y="4833802"/>
            <a:ext cx="9525" cy="729528"/>
          </a:xfrm>
          <a:prstGeom prst="rect">
            <a:avLst/>
          </a:prstGeom>
          <a:solidFill>
            <a:srgbClr val="BFDBFE"/>
          </a:solidFill>
          <a:ln/>
        </p:spPr>
      </p:sp>
      <p:sp>
        <p:nvSpPr>
          <p:cNvPr id="33" name="Shape 31"/>
          <p:cNvSpPr/>
          <p:nvPr/>
        </p:nvSpPr>
        <p:spPr>
          <a:xfrm>
            <a:off x="9521347" y="5013884"/>
            <a:ext cx="353129" cy="369364"/>
          </a:xfrm>
          <a:prstGeom prst="roundRect">
            <a:avLst>
              <a:gd name="adj" fmla="val 10789"/>
            </a:avLst>
          </a:prstGeom>
          <a:solidFill>
            <a:srgbClr val="EFF6FF"/>
          </a:solidFill>
          <a:ln/>
        </p:spPr>
      </p:sp>
      <p:sp>
        <p:nvSpPr>
          <p:cNvPr id="34" name="Text 32"/>
          <p:cNvSpPr/>
          <p:nvPr/>
        </p:nvSpPr>
        <p:spPr>
          <a:xfrm>
            <a:off x="9616597" y="5032934"/>
            <a:ext cx="238829" cy="369364"/>
          </a:xfrm>
          <a:prstGeom prst="rect">
            <a:avLst/>
          </a:prstGeom>
          <a:noFill/>
          <a:ln/>
        </p:spPr>
        <p:txBody>
          <a:bodyPr wrap="square" lIns="25400" tIns="25400" rIns="25400" bIns="25400" rtlCol="0" anchor="t">
            <a:normAutofit/>
          </a:bodyPr>
          <a:lstStyle/>
          <a:p>
            <a:pPr algn="l" indent="0" marL="0">
              <a:lnSpc>
                <a:spcPct val="145000"/>
              </a:lnSpc>
              <a:buNone/>
            </a:pPr>
            <a:r>
              <a:rPr lang="en-US" sz="1800" b="1" dirty="0">
                <a:solidFill>
                  <a:srgbClr val="2563EB"/>
                </a:solidFill>
                <a:latin typeface="Verdana" pitchFamily="34" charset="0"/>
                <a:ea typeface="Verdana" pitchFamily="34" charset="-122"/>
                <a:cs typeface="Verdana" pitchFamily="34" charset="-120"/>
              </a:rPr>
              <a:t>4</a:t>
            </a:r>
            <a:endParaRPr lang="en-US" sz="1800" dirty="0"/>
          </a:p>
        </p:txBody>
      </p:sp>
      <p:sp>
        <p:nvSpPr>
          <p:cNvPr id="35" name="Text 33"/>
          <p:cNvSpPr/>
          <p:nvPr/>
        </p:nvSpPr>
        <p:spPr>
          <a:xfrm>
            <a:off x="10045898" y="5013884"/>
            <a:ext cx="4668607" cy="369581"/>
          </a:xfrm>
          <a:prstGeom prst="rect">
            <a:avLst/>
          </a:prstGeom>
          <a:noFill/>
          <a:ln/>
        </p:spPr>
        <p:txBody>
          <a:bodyPr wrap="square" lIns="25400" tIns="25400" rIns="25400" bIns="25400" rtlCol="0" anchor="t">
            <a:normAutofit/>
          </a:bodyPr>
          <a:lstStyle/>
          <a:p>
            <a:pPr algn="l" indent="0" marL="0">
              <a:lnSpc>
                <a:spcPct val="145000"/>
              </a:lnSpc>
              <a:buNone/>
            </a:pPr>
            <a:r>
              <a:rPr lang="en-US" sz="1800" b="1" dirty="0">
                <a:solidFill>
                  <a:srgbClr val="000099"/>
                </a:solidFill>
                <a:latin typeface="Verdana" pitchFamily="34" charset="0"/>
                <a:ea typeface="Verdana" pitchFamily="34" charset="-122"/>
                <a:cs typeface="Verdana" pitchFamily="34" charset="-120"/>
              </a:rPr>
              <a:t>Assert the negative. </a:t>
            </a:r>
            <a:pPr algn="l" indent="0" marL="0">
              <a:lnSpc>
                <a:spcPct val="145000"/>
              </a:lnSpc>
              <a:buNone/>
            </a:pPr>
            <a:r>
              <a:rPr lang="en-US" sz="1800" dirty="0">
                <a:solidFill>
                  <a:srgbClr val="000099"/>
                </a:solidFill>
                <a:latin typeface="Verdana" pitchFamily="34" charset="0"/>
                <a:ea typeface="Verdana" pitchFamily="34" charset="-122"/>
                <a:cs typeface="Verdana" pitchFamily="34" charset="-120"/>
              </a:rPr>
              <a:t>Combat glazing.</a:t>
            </a:r>
            <a:endParaRPr lang="en-US" sz="1800" dirty="0"/>
          </a:p>
        </p:txBody>
      </p:sp>
      <p:sp>
        <p:nvSpPr>
          <p:cNvPr id="36" name="Shape 34"/>
          <p:cNvSpPr/>
          <p:nvPr/>
        </p:nvSpPr>
        <p:spPr>
          <a:xfrm>
            <a:off x="1333500" y="5734753"/>
            <a:ext cx="7696173" cy="1023126"/>
          </a:xfrm>
          <a:prstGeom prst="roundRect">
            <a:avLst>
              <a:gd name="adj" fmla="val 5586"/>
            </a:avLst>
          </a:prstGeom>
          <a:solidFill>
            <a:srgbClr val="F8FAFC"/>
          </a:solidFill>
          <a:ln/>
        </p:spPr>
      </p:sp>
      <p:sp>
        <p:nvSpPr>
          <p:cNvPr id="37" name="Shape 35"/>
          <p:cNvSpPr/>
          <p:nvPr/>
        </p:nvSpPr>
        <p:spPr>
          <a:xfrm>
            <a:off x="1333500" y="6749220"/>
            <a:ext cx="7696173" cy="9525"/>
          </a:xfrm>
          <a:prstGeom prst="rect">
            <a:avLst/>
          </a:prstGeom>
          <a:solidFill>
            <a:srgbClr val="BFDBFE"/>
          </a:solidFill>
          <a:ln/>
        </p:spPr>
      </p:sp>
      <p:sp>
        <p:nvSpPr>
          <p:cNvPr id="38" name="Shape 36"/>
          <p:cNvSpPr/>
          <p:nvPr/>
        </p:nvSpPr>
        <p:spPr>
          <a:xfrm>
            <a:off x="1333500" y="5734753"/>
            <a:ext cx="7696173" cy="9525"/>
          </a:xfrm>
          <a:prstGeom prst="rect">
            <a:avLst/>
          </a:prstGeom>
          <a:solidFill>
            <a:srgbClr val="BFDBFE"/>
          </a:solidFill>
          <a:ln/>
        </p:spPr>
      </p:sp>
      <p:sp>
        <p:nvSpPr>
          <p:cNvPr id="39" name="Shape 37"/>
          <p:cNvSpPr/>
          <p:nvPr/>
        </p:nvSpPr>
        <p:spPr>
          <a:xfrm>
            <a:off x="1333500" y="5734753"/>
            <a:ext cx="34636" cy="1023126"/>
          </a:xfrm>
          <a:prstGeom prst="rect">
            <a:avLst/>
          </a:prstGeom>
          <a:solidFill>
            <a:srgbClr val="2563EB"/>
          </a:solidFill>
          <a:ln/>
        </p:spPr>
      </p:sp>
      <p:sp>
        <p:nvSpPr>
          <p:cNvPr id="40" name="Shape 38"/>
          <p:cNvSpPr/>
          <p:nvPr/>
        </p:nvSpPr>
        <p:spPr>
          <a:xfrm>
            <a:off x="9021014" y="5734753"/>
            <a:ext cx="9525" cy="1023126"/>
          </a:xfrm>
          <a:prstGeom prst="rect">
            <a:avLst/>
          </a:prstGeom>
          <a:solidFill>
            <a:srgbClr val="BFDBFE"/>
          </a:solidFill>
          <a:ln/>
        </p:spPr>
      </p:sp>
      <p:sp>
        <p:nvSpPr>
          <p:cNvPr id="41" name="Shape 39"/>
          <p:cNvSpPr/>
          <p:nvPr/>
        </p:nvSpPr>
        <p:spPr>
          <a:xfrm>
            <a:off x="1596655" y="5914835"/>
            <a:ext cx="353129" cy="369364"/>
          </a:xfrm>
          <a:prstGeom prst="roundRect">
            <a:avLst>
              <a:gd name="adj" fmla="val 10789"/>
            </a:avLst>
          </a:prstGeom>
          <a:solidFill>
            <a:srgbClr val="EFF6FF"/>
          </a:solidFill>
          <a:ln/>
        </p:spPr>
      </p:sp>
      <p:sp>
        <p:nvSpPr>
          <p:cNvPr id="42" name="Text 40"/>
          <p:cNvSpPr/>
          <p:nvPr/>
        </p:nvSpPr>
        <p:spPr>
          <a:xfrm>
            <a:off x="1691905" y="5933885"/>
            <a:ext cx="238829" cy="369364"/>
          </a:xfrm>
          <a:prstGeom prst="rect">
            <a:avLst/>
          </a:prstGeom>
          <a:noFill/>
          <a:ln/>
        </p:spPr>
        <p:txBody>
          <a:bodyPr wrap="square" lIns="25400" tIns="25400" rIns="25400" bIns="25400" rtlCol="0" anchor="t">
            <a:normAutofit/>
          </a:bodyPr>
          <a:lstStyle/>
          <a:p>
            <a:pPr algn="l" indent="0" marL="0">
              <a:lnSpc>
                <a:spcPct val="145000"/>
              </a:lnSpc>
              <a:buNone/>
            </a:pPr>
            <a:r>
              <a:rPr lang="en-US" sz="1800" b="1" dirty="0">
                <a:solidFill>
                  <a:srgbClr val="2563EB"/>
                </a:solidFill>
                <a:latin typeface="Verdana" pitchFamily="34" charset="0"/>
                <a:ea typeface="Verdana" pitchFamily="34" charset="-122"/>
                <a:cs typeface="Verdana" pitchFamily="34" charset="-120"/>
              </a:rPr>
              <a:t>5</a:t>
            </a:r>
            <a:endParaRPr lang="en-US" sz="1800" dirty="0"/>
          </a:p>
        </p:txBody>
      </p:sp>
      <p:sp>
        <p:nvSpPr>
          <p:cNvPr id="43" name="Text 41"/>
          <p:cNvSpPr/>
          <p:nvPr/>
        </p:nvSpPr>
        <p:spPr>
          <a:xfrm>
            <a:off x="2121207" y="5914835"/>
            <a:ext cx="6871427" cy="701062"/>
          </a:xfrm>
          <a:prstGeom prst="rect">
            <a:avLst/>
          </a:prstGeom>
          <a:noFill/>
          <a:ln/>
        </p:spPr>
        <p:txBody>
          <a:bodyPr wrap="square" lIns="25400" tIns="25400" rIns="25400" bIns="25400" rtlCol="0" anchor="t">
            <a:normAutofit/>
          </a:bodyPr>
          <a:lstStyle/>
          <a:p>
            <a:pPr algn="l" indent="0" marL="0">
              <a:lnSpc>
                <a:spcPct val="145000"/>
              </a:lnSpc>
              <a:buNone/>
            </a:pPr>
            <a:r>
              <a:rPr lang="en-US" sz="1800" b="1" dirty="0">
                <a:solidFill>
                  <a:srgbClr val="000099"/>
                </a:solidFill>
                <a:latin typeface="Verdana" pitchFamily="34" charset="0"/>
                <a:ea typeface="Verdana" pitchFamily="34" charset="-122"/>
                <a:cs typeface="Verdana" pitchFamily="34" charset="-120"/>
              </a:rPr>
              <a:t>Task + audience. </a:t>
            </a:r>
            <a:pPr algn="l" indent="0" marL="0">
              <a:lnSpc>
                <a:spcPct val="145000"/>
              </a:lnSpc>
              <a:buNone/>
            </a:pPr>
            <a:r>
              <a:rPr lang="en-US" sz="1800" dirty="0">
                <a:solidFill>
                  <a:srgbClr val="000099"/>
                </a:solidFill>
                <a:latin typeface="Verdana" pitchFamily="34" charset="0"/>
                <a:ea typeface="Verdana" pitchFamily="34" charset="-122"/>
                <a:cs typeface="Verdana" pitchFamily="34" charset="-120"/>
              </a:rPr>
              <a:t>Clarify who it's for and what output you want.</a:t>
            </a:r>
            <a:endParaRPr lang="en-US" sz="1800" dirty="0"/>
          </a:p>
        </p:txBody>
      </p:sp>
      <p:sp>
        <p:nvSpPr>
          <p:cNvPr id="44" name="Shape 42"/>
          <p:cNvSpPr/>
          <p:nvPr/>
        </p:nvSpPr>
        <p:spPr>
          <a:xfrm>
            <a:off x="9258191" y="5734753"/>
            <a:ext cx="7696308" cy="1023126"/>
          </a:xfrm>
          <a:prstGeom prst="roundRect">
            <a:avLst>
              <a:gd name="adj" fmla="val 5586"/>
            </a:avLst>
          </a:prstGeom>
          <a:solidFill>
            <a:srgbClr val="F8FAFC"/>
          </a:solidFill>
          <a:ln/>
        </p:spPr>
      </p:sp>
      <p:sp>
        <p:nvSpPr>
          <p:cNvPr id="45" name="Shape 43"/>
          <p:cNvSpPr/>
          <p:nvPr/>
        </p:nvSpPr>
        <p:spPr>
          <a:xfrm>
            <a:off x="9258191" y="6749220"/>
            <a:ext cx="7696308" cy="9525"/>
          </a:xfrm>
          <a:prstGeom prst="rect">
            <a:avLst/>
          </a:prstGeom>
          <a:solidFill>
            <a:srgbClr val="BFDBFE"/>
          </a:solidFill>
          <a:ln/>
        </p:spPr>
      </p:sp>
      <p:sp>
        <p:nvSpPr>
          <p:cNvPr id="46" name="Shape 44"/>
          <p:cNvSpPr/>
          <p:nvPr/>
        </p:nvSpPr>
        <p:spPr>
          <a:xfrm>
            <a:off x="9258191" y="5734753"/>
            <a:ext cx="7696308" cy="9525"/>
          </a:xfrm>
          <a:prstGeom prst="rect">
            <a:avLst/>
          </a:prstGeom>
          <a:solidFill>
            <a:srgbClr val="BFDBFE"/>
          </a:solidFill>
          <a:ln/>
        </p:spPr>
      </p:sp>
      <p:sp>
        <p:nvSpPr>
          <p:cNvPr id="47" name="Shape 45"/>
          <p:cNvSpPr/>
          <p:nvPr/>
        </p:nvSpPr>
        <p:spPr>
          <a:xfrm>
            <a:off x="9258191" y="5734753"/>
            <a:ext cx="34636" cy="1023126"/>
          </a:xfrm>
          <a:prstGeom prst="rect">
            <a:avLst/>
          </a:prstGeom>
          <a:solidFill>
            <a:srgbClr val="2563EB"/>
          </a:solidFill>
          <a:ln/>
        </p:spPr>
      </p:sp>
      <p:sp>
        <p:nvSpPr>
          <p:cNvPr id="48" name="Shape 46"/>
          <p:cNvSpPr/>
          <p:nvPr/>
        </p:nvSpPr>
        <p:spPr>
          <a:xfrm>
            <a:off x="16945840" y="5734753"/>
            <a:ext cx="9525" cy="1023126"/>
          </a:xfrm>
          <a:prstGeom prst="rect">
            <a:avLst/>
          </a:prstGeom>
          <a:solidFill>
            <a:srgbClr val="BFDBFE"/>
          </a:solidFill>
          <a:ln/>
        </p:spPr>
      </p:sp>
      <p:sp>
        <p:nvSpPr>
          <p:cNvPr id="49" name="Shape 47"/>
          <p:cNvSpPr/>
          <p:nvPr/>
        </p:nvSpPr>
        <p:spPr>
          <a:xfrm>
            <a:off x="9521347" y="5914835"/>
            <a:ext cx="353129" cy="369364"/>
          </a:xfrm>
          <a:prstGeom prst="roundRect">
            <a:avLst>
              <a:gd name="adj" fmla="val 10789"/>
            </a:avLst>
          </a:prstGeom>
          <a:solidFill>
            <a:srgbClr val="EFF6FF"/>
          </a:solidFill>
          <a:ln/>
        </p:spPr>
      </p:sp>
      <p:sp>
        <p:nvSpPr>
          <p:cNvPr id="50" name="Text 48"/>
          <p:cNvSpPr/>
          <p:nvPr/>
        </p:nvSpPr>
        <p:spPr>
          <a:xfrm>
            <a:off x="9616597" y="5933885"/>
            <a:ext cx="238829" cy="369364"/>
          </a:xfrm>
          <a:prstGeom prst="rect">
            <a:avLst/>
          </a:prstGeom>
          <a:noFill/>
          <a:ln/>
        </p:spPr>
        <p:txBody>
          <a:bodyPr wrap="square" lIns="25400" tIns="25400" rIns="25400" bIns="25400" rtlCol="0" anchor="t">
            <a:normAutofit/>
          </a:bodyPr>
          <a:lstStyle/>
          <a:p>
            <a:pPr algn="l" indent="0" marL="0">
              <a:lnSpc>
                <a:spcPct val="145000"/>
              </a:lnSpc>
              <a:buNone/>
            </a:pPr>
            <a:r>
              <a:rPr lang="en-US" sz="1800" b="1" dirty="0">
                <a:solidFill>
                  <a:srgbClr val="2563EB"/>
                </a:solidFill>
                <a:latin typeface="Verdana" pitchFamily="34" charset="0"/>
                <a:ea typeface="Verdana" pitchFamily="34" charset="-122"/>
                <a:cs typeface="Verdana" pitchFamily="34" charset="-120"/>
              </a:rPr>
              <a:t>6</a:t>
            </a:r>
            <a:endParaRPr lang="en-US" sz="1800" dirty="0"/>
          </a:p>
        </p:txBody>
      </p:sp>
      <p:sp>
        <p:nvSpPr>
          <p:cNvPr id="51" name="Text 49"/>
          <p:cNvSpPr/>
          <p:nvPr/>
        </p:nvSpPr>
        <p:spPr>
          <a:xfrm>
            <a:off x="10045898" y="5914835"/>
            <a:ext cx="6124193" cy="369581"/>
          </a:xfrm>
          <a:prstGeom prst="rect">
            <a:avLst/>
          </a:prstGeom>
          <a:noFill/>
          <a:ln/>
        </p:spPr>
        <p:txBody>
          <a:bodyPr wrap="square" lIns="25400" tIns="25400" rIns="25400" bIns="25400" rtlCol="0" anchor="t">
            <a:normAutofit/>
          </a:bodyPr>
          <a:lstStyle/>
          <a:p>
            <a:pPr algn="l" indent="0" marL="0">
              <a:lnSpc>
                <a:spcPct val="145000"/>
              </a:lnSpc>
              <a:buNone/>
            </a:pPr>
            <a:r>
              <a:rPr lang="en-US" sz="1800" b="1" dirty="0">
                <a:solidFill>
                  <a:srgbClr val="000099"/>
                </a:solidFill>
                <a:latin typeface="Verdana" pitchFamily="34" charset="0"/>
                <a:ea typeface="Verdana" pitchFamily="34" charset="-122"/>
                <a:cs typeface="Verdana" pitchFamily="34" charset="-120"/>
              </a:rPr>
              <a:t>Source-first. </a:t>
            </a:r>
            <a:pPr algn="l" indent="0" marL="0">
              <a:lnSpc>
                <a:spcPct val="145000"/>
              </a:lnSpc>
              <a:buNone/>
            </a:pPr>
            <a:r>
              <a:rPr lang="en-US" sz="1800" dirty="0">
                <a:solidFill>
                  <a:srgbClr val="000099"/>
                </a:solidFill>
                <a:latin typeface="Verdana" pitchFamily="34" charset="0"/>
                <a:ea typeface="Verdana" pitchFamily="34" charset="-122"/>
                <a:cs typeface="Verdana" pitchFamily="34" charset="-120"/>
              </a:rPr>
              <a:t>Provide the data the LLM should use.</a:t>
            </a:r>
            <a:endParaRPr lang="en-US" sz="1800" dirty="0"/>
          </a:p>
        </p:txBody>
      </p:sp>
      <p:sp>
        <p:nvSpPr>
          <p:cNvPr id="52" name="Shape 50"/>
          <p:cNvSpPr/>
          <p:nvPr/>
        </p:nvSpPr>
        <p:spPr>
          <a:xfrm>
            <a:off x="1333500" y="6929302"/>
            <a:ext cx="15621000" cy="1023126"/>
          </a:xfrm>
          <a:prstGeom prst="roundRect">
            <a:avLst>
              <a:gd name="adj" fmla="val 5586"/>
            </a:avLst>
          </a:prstGeom>
          <a:solidFill>
            <a:srgbClr val="F8FAFC"/>
          </a:solidFill>
          <a:ln/>
        </p:spPr>
      </p:sp>
      <p:sp>
        <p:nvSpPr>
          <p:cNvPr id="53" name="Shape 51"/>
          <p:cNvSpPr/>
          <p:nvPr/>
        </p:nvSpPr>
        <p:spPr>
          <a:xfrm>
            <a:off x="1333500" y="7943769"/>
            <a:ext cx="15621000" cy="9525"/>
          </a:xfrm>
          <a:prstGeom prst="rect">
            <a:avLst/>
          </a:prstGeom>
          <a:solidFill>
            <a:srgbClr val="BFDBFE"/>
          </a:solidFill>
          <a:ln/>
        </p:spPr>
      </p:sp>
      <p:sp>
        <p:nvSpPr>
          <p:cNvPr id="54" name="Shape 52"/>
          <p:cNvSpPr/>
          <p:nvPr/>
        </p:nvSpPr>
        <p:spPr>
          <a:xfrm>
            <a:off x="1333500" y="6929302"/>
            <a:ext cx="15621000" cy="9525"/>
          </a:xfrm>
          <a:prstGeom prst="rect">
            <a:avLst/>
          </a:prstGeom>
          <a:solidFill>
            <a:srgbClr val="BFDBFE"/>
          </a:solidFill>
          <a:ln/>
        </p:spPr>
      </p:sp>
      <p:sp>
        <p:nvSpPr>
          <p:cNvPr id="55" name="Shape 53"/>
          <p:cNvSpPr/>
          <p:nvPr/>
        </p:nvSpPr>
        <p:spPr>
          <a:xfrm>
            <a:off x="1333500" y="6929302"/>
            <a:ext cx="34636" cy="1023126"/>
          </a:xfrm>
          <a:prstGeom prst="rect">
            <a:avLst/>
          </a:prstGeom>
          <a:solidFill>
            <a:srgbClr val="F59E0B"/>
          </a:solidFill>
          <a:ln/>
        </p:spPr>
      </p:sp>
      <p:sp>
        <p:nvSpPr>
          <p:cNvPr id="56" name="Shape 54"/>
          <p:cNvSpPr/>
          <p:nvPr/>
        </p:nvSpPr>
        <p:spPr>
          <a:xfrm>
            <a:off x="16945841" y="6929302"/>
            <a:ext cx="9525" cy="1023126"/>
          </a:xfrm>
          <a:prstGeom prst="rect">
            <a:avLst/>
          </a:prstGeom>
          <a:solidFill>
            <a:srgbClr val="BFDBFE"/>
          </a:solidFill>
          <a:ln/>
        </p:spPr>
      </p:sp>
      <p:sp>
        <p:nvSpPr>
          <p:cNvPr id="57" name="Shape 55"/>
          <p:cNvSpPr/>
          <p:nvPr/>
        </p:nvSpPr>
        <p:spPr>
          <a:xfrm>
            <a:off x="1596655" y="7109384"/>
            <a:ext cx="353129" cy="369364"/>
          </a:xfrm>
          <a:prstGeom prst="roundRect">
            <a:avLst>
              <a:gd name="adj" fmla="val 10789"/>
            </a:avLst>
          </a:prstGeom>
          <a:solidFill>
            <a:srgbClr val="FEF3C7"/>
          </a:solidFill>
          <a:ln/>
        </p:spPr>
      </p:sp>
      <p:sp>
        <p:nvSpPr>
          <p:cNvPr id="58" name="Text 56"/>
          <p:cNvSpPr/>
          <p:nvPr/>
        </p:nvSpPr>
        <p:spPr>
          <a:xfrm>
            <a:off x="1691905" y="7128434"/>
            <a:ext cx="238829" cy="369364"/>
          </a:xfrm>
          <a:prstGeom prst="rect">
            <a:avLst/>
          </a:prstGeom>
          <a:noFill/>
          <a:ln/>
        </p:spPr>
        <p:txBody>
          <a:bodyPr wrap="square" lIns="25400" tIns="25400" rIns="25400" bIns="25400" rtlCol="0" anchor="t">
            <a:normAutofit/>
          </a:bodyPr>
          <a:lstStyle/>
          <a:p>
            <a:pPr algn="l" indent="0" marL="0">
              <a:lnSpc>
                <a:spcPct val="145000"/>
              </a:lnSpc>
              <a:buNone/>
            </a:pPr>
            <a:r>
              <a:rPr lang="en-US" sz="1800" b="1" dirty="0">
                <a:solidFill>
                  <a:srgbClr val="F59E0B"/>
                </a:solidFill>
                <a:latin typeface="Verdana" pitchFamily="34" charset="0"/>
                <a:ea typeface="Verdana" pitchFamily="34" charset="-122"/>
                <a:cs typeface="Verdana" pitchFamily="34" charset="-120"/>
              </a:rPr>
              <a:t>7</a:t>
            </a:r>
            <a:endParaRPr lang="en-US" sz="1800" dirty="0"/>
          </a:p>
        </p:txBody>
      </p:sp>
      <p:sp>
        <p:nvSpPr>
          <p:cNvPr id="59" name="Text 57"/>
          <p:cNvSpPr/>
          <p:nvPr/>
        </p:nvSpPr>
        <p:spPr>
          <a:xfrm>
            <a:off x="2121207" y="7109384"/>
            <a:ext cx="15033998" cy="701062"/>
          </a:xfrm>
          <a:prstGeom prst="rect">
            <a:avLst/>
          </a:prstGeom>
          <a:noFill/>
          <a:ln/>
        </p:spPr>
        <p:txBody>
          <a:bodyPr wrap="square" lIns="25400" tIns="25400" rIns="25400" bIns="25400" rtlCol="0" anchor="t">
            <a:normAutofit/>
          </a:bodyPr>
          <a:lstStyle/>
          <a:p>
            <a:pPr algn="l" indent="0" marL="0">
              <a:lnSpc>
                <a:spcPct val="145000"/>
              </a:lnSpc>
              <a:buNone/>
            </a:pPr>
            <a:r>
              <a:rPr lang="en-US" sz="1800" b="1" dirty="0">
                <a:solidFill>
                  <a:srgbClr val="000099"/>
                </a:solidFill>
                <a:latin typeface="Verdana" pitchFamily="34" charset="0"/>
                <a:ea typeface="Verdana" pitchFamily="34" charset="-122"/>
                <a:cs typeface="Verdana" pitchFamily="34" charset="-120"/>
              </a:rPr>
              <a:t>Calibrate verification effort. </a:t>
            </a:r>
            <a:pPr algn="l" indent="0" marL="0">
              <a:lnSpc>
                <a:spcPct val="145000"/>
              </a:lnSpc>
              <a:buNone/>
            </a:pPr>
            <a:r>
              <a:rPr lang="en-US" sz="1800" dirty="0">
                <a:solidFill>
                  <a:srgbClr val="000099"/>
                </a:solidFill>
                <a:latin typeface="Verdana" pitchFamily="34" charset="0"/>
                <a:ea typeface="Verdana" pitchFamily="34" charset="-122"/>
                <a:cs typeface="Verdana" pitchFamily="34" charset="-120"/>
              </a:rPr>
              <a:t>You don't have to check everything — but sometimes you must check the things you thought were obvious.</a:t>
            </a:r>
            <a:endParaRPr lang="en-US" sz="1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00099"/>
        </a:solidFill>
      </p:bgPr>
    </p:bg>
    <p:spTree>
      <p:nvGrpSpPr>
        <p:cNvPr id="1" name=""/>
        <p:cNvGrpSpPr/>
        <p:nvPr/>
      </p:nvGrpSpPr>
      <p:grpSpPr>
        <a:xfrm>
          <a:off x="0" y="0"/>
          <a:ext cx="0" cy="0"/>
          <a:chOff x="0" y="0"/>
          <a:chExt cx="0" cy="0"/>
        </a:xfrm>
      </p:grpSpPr>
      <p:sp>
        <p:nvSpPr>
          <p:cNvPr id="2" name="Text 0"/>
          <p:cNvSpPr/>
          <p:nvPr/>
        </p:nvSpPr>
        <p:spPr>
          <a:xfrm>
            <a:off x="1905000" y="3566328"/>
            <a:ext cx="14912340" cy="323850"/>
          </a:xfrm>
          <a:prstGeom prst="rect">
            <a:avLst/>
          </a:prstGeom>
          <a:noFill/>
          <a:ln/>
        </p:spPr>
        <p:txBody>
          <a:bodyPr wrap="square" lIns="25400" tIns="25400" rIns="25400" bIns="25400" rtlCol="0" anchor="t">
            <a:normAutofit/>
          </a:bodyPr>
          <a:lstStyle/>
          <a:p>
            <a:pPr algn="l" indent="0" marL="0">
              <a:buNone/>
            </a:pPr>
            <a:r>
              <a:rPr lang="en-US" sz="1800" b="1" spc="180" kern="0" dirty="0">
                <a:solidFill>
                  <a:srgbClr val="F59E0B"/>
                </a:solidFill>
                <a:latin typeface="Verdana" pitchFamily="34" charset="0"/>
                <a:ea typeface="Verdana" pitchFamily="34" charset="-122"/>
                <a:cs typeface="Verdana" pitchFamily="34" charset="-120"/>
              </a:rPr>
              <a:t>EXERCISE 1</a:t>
            </a:r>
            <a:endParaRPr lang="en-US" sz="1800" dirty="0"/>
          </a:p>
        </p:txBody>
      </p:sp>
      <p:sp>
        <p:nvSpPr>
          <p:cNvPr id="3" name="Text 1"/>
          <p:cNvSpPr/>
          <p:nvPr/>
        </p:nvSpPr>
        <p:spPr>
          <a:xfrm>
            <a:off x="1905000" y="4118751"/>
            <a:ext cx="14912340" cy="1878157"/>
          </a:xfrm>
          <a:prstGeom prst="rect">
            <a:avLst/>
          </a:prstGeom>
          <a:noFill/>
          <a:ln/>
        </p:spPr>
        <p:txBody>
          <a:bodyPr wrap="square" lIns="25400" tIns="25400" rIns="25400" bIns="25400" rtlCol="0" anchor="t">
            <a:normAutofit/>
          </a:bodyPr>
          <a:lstStyle/>
          <a:p>
            <a:pPr algn="l" indent="0" marL="0">
              <a:lnSpc>
                <a:spcPct val="105000"/>
              </a:lnSpc>
              <a:buNone/>
            </a:pPr>
            <a:r>
              <a:rPr lang="en-US" sz="6900" b="1" spc="-138" kern="0" dirty="0">
                <a:solidFill>
                  <a:srgbClr val="FFFFFF"/>
                </a:solidFill>
                <a:latin typeface="Verdana" pitchFamily="34" charset="0"/>
                <a:ea typeface="Verdana" pitchFamily="34" charset="-122"/>
                <a:cs typeface="Verdana" pitchFamily="34" charset="-120"/>
              </a:rPr>
              <a:t>Research with a tool.</a:t>
            </a:r>
            <a:endParaRPr lang="en-US" sz="6900" dirty="0"/>
          </a:p>
        </p:txBody>
      </p:sp>
      <p:sp>
        <p:nvSpPr>
          <p:cNvPr id="4" name="Text 2"/>
          <p:cNvSpPr/>
          <p:nvPr/>
        </p:nvSpPr>
        <p:spPr>
          <a:xfrm>
            <a:off x="1905000" y="6263499"/>
            <a:ext cx="14912340" cy="495273"/>
          </a:xfrm>
          <a:prstGeom prst="rect">
            <a:avLst/>
          </a:prstGeom>
          <a:noFill/>
          <a:ln/>
        </p:spPr>
        <p:txBody>
          <a:bodyPr wrap="square" lIns="25400" tIns="25400" rIns="25400" bIns="25400" rtlCol="0" anchor="t">
            <a:normAutofit/>
          </a:bodyPr>
          <a:lstStyle/>
          <a:p>
            <a:pPr algn="l" indent="0" marL="0">
              <a:lnSpc>
                <a:spcPct val="150000"/>
              </a:lnSpc>
              <a:buNone/>
            </a:pPr>
            <a:r>
              <a:rPr lang="en-US" sz="2400" dirty="0">
                <a:solidFill>
                  <a:srgbClr val="FFFFFF">
                    <a:alpha val="70000"/>
                  </a:srgbClr>
                </a:solidFill>
                <a:latin typeface="Verdana" pitchFamily="34" charset="0"/>
                <a:ea typeface="Verdana" pitchFamily="34" charset="-122"/>
                <a:cs typeface="Verdana" pitchFamily="34" charset="-120"/>
              </a:rPr>
              <a:t>Instructions in the handout.</a:t>
            </a:r>
            <a:endParaRPr lang="en-US" sz="2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2026-05-18T13:35:31Z</dcterms:created>
  <dcterms:modified xsi:type="dcterms:W3CDTF">2026-05-18T13:35:31Z</dcterms:modified>
</cp:coreProperties>
</file>