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9BCA8-A11D-4760-8275-C90B064EB653}" v="11" dt="2026-05-11T12:43:1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1" autoAdjust="0"/>
  </p:normalViewPr>
  <p:slideViewPr>
    <p:cSldViewPr snapToGrid="0" snapToObjects="1">
      <p:cViewPr varScale="1">
        <p:scale>
          <a:sx n="184" d="100"/>
          <a:sy n="184" d="100"/>
        </p:scale>
        <p:origin x="48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 Boldra" userId="9fd51b01c7290e78" providerId="LiveId" clId="{98A8C9A3-60C5-4DCA-9715-BC9C311A9C26}"/>
    <pc:docChg chg="undo custSel addSld delSld modSld sldOrd">
      <pc:chgData name="Paul M Boldra" userId="9fd51b01c7290e78" providerId="LiveId" clId="{98A8C9A3-60C5-4DCA-9715-BC9C311A9C26}" dt="2026-05-11T12:43:33.794" v="266" actId="1076"/>
      <pc:docMkLst>
        <pc:docMk/>
      </pc:docMkLst>
      <pc:sldChg chg="modSp mod">
        <pc:chgData name="Paul M Boldra" userId="9fd51b01c7290e78" providerId="LiveId" clId="{98A8C9A3-60C5-4DCA-9715-BC9C311A9C26}" dt="2026-05-11T12:33:09.418" v="25" actId="20577"/>
        <pc:sldMkLst>
          <pc:docMk/>
          <pc:sldMk cId="0" sldId="257"/>
        </pc:sldMkLst>
        <pc:spChg chg="mod">
          <ac:chgData name="Paul M Boldra" userId="9fd51b01c7290e78" providerId="LiveId" clId="{98A8C9A3-60C5-4DCA-9715-BC9C311A9C26}" dt="2026-05-11T12:33:09.418" v="25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Paul M Boldra" userId="9fd51b01c7290e78" providerId="LiveId" clId="{98A8C9A3-60C5-4DCA-9715-BC9C311A9C26}" dt="2026-05-11T12:34:13.441" v="74" actId="113"/>
        <pc:sldMkLst>
          <pc:docMk/>
          <pc:sldMk cId="0" sldId="258"/>
        </pc:sldMkLst>
        <pc:spChg chg="mod">
          <ac:chgData name="Paul M Boldra" userId="9fd51b01c7290e78" providerId="LiveId" clId="{98A8C9A3-60C5-4DCA-9715-BC9C311A9C26}" dt="2026-05-11T12:34:13.441" v="74" actId="113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Paul M Boldra" userId="9fd51b01c7290e78" providerId="LiveId" clId="{98A8C9A3-60C5-4DCA-9715-BC9C311A9C26}" dt="2026-05-11T12:34:18.522" v="76" actId="20577"/>
        <pc:sldMkLst>
          <pc:docMk/>
          <pc:sldMk cId="0" sldId="259"/>
        </pc:sldMkLst>
        <pc:spChg chg="mod">
          <ac:chgData name="Paul M Boldra" userId="9fd51b01c7290e78" providerId="LiveId" clId="{98A8C9A3-60C5-4DCA-9715-BC9C311A9C26}" dt="2026-05-11T12:34:18.522" v="76" actId="20577"/>
          <ac:spMkLst>
            <pc:docMk/>
            <pc:sldMk cId="0" sldId="259"/>
            <ac:spMk id="3" creationId="{00000000-0000-0000-0000-000000000000}"/>
          </ac:spMkLst>
        </pc:spChg>
      </pc:sldChg>
      <pc:sldChg chg="delSp modSp mod">
        <pc:chgData name="Paul M Boldra" userId="9fd51b01c7290e78" providerId="LiveId" clId="{98A8C9A3-60C5-4DCA-9715-BC9C311A9C26}" dt="2026-05-11T12:34:47.889" v="85" actId="14100"/>
        <pc:sldMkLst>
          <pc:docMk/>
          <pc:sldMk cId="0" sldId="260"/>
        </pc:sldMkLst>
        <pc:spChg chg="del mod">
          <ac:chgData name="Paul M Boldra" userId="9fd51b01c7290e78" providerId="LiveId" clId="{98A8C9A3-60C5-4DCA-9715-BC9C311A9C26}" dt="2026-05-11T12:34:40.465" v="84" actId="478"/>
          <ac:spMkLst>
            <pc:docMk/>
            <pc:sldMk cId="0" sldId="260"/>
            <ac:spMk id="4" creationId="{00000000-0000-0000-0000-000000000000}"/>
          </ac:spMkLst>
        </pc:spChg>
        <pc:picChg chg="mod">
          <ac:chgData name="Paul M Boldra" userId="9fd51b01c7290e78" providerId="LiveId" clId="{98A8C9A3-60C5-4DCA-9715-BC9C311A9C26}" dt="2026-05-11T12:34:47.889" v="85" actId="14100"/>
          <ac:picMkLst>
            <pc:docMk/>
            <pc:sldMk cId="0" sldId="260"/>
            <ac:picMk id="3" creationId="{00000000-0000-0000-0000-000000000000}"/>
          </ac:picMkLst>
        </pc:picChg>
      </pc:sldChg>
      <pc:sldChg chg="addSp modSp mod">
        <pc:chgData name="Paul M Boldra" userId="9fd51b01c7290e78" providerId="LiveId" clId="{98A8C9A3-60C5-4DCA-9715-BC9C311A9C26}" dt="2026-05-11T12:35:17.149" v="92" actId="27636"/>
        <pc:sldMkLst>
          <pc:docMk/>
          <pc:sldMk cId="0" sldId="261"/>
        </pc:sldMkLst>
        <pc:spChg chg="add mod">
          <ac:chgData name="Paul M Boldra" userId="9fd51b01c7290e78" providerId="LiveId" clId="{98A8C9A3-60C5-4DCA-9715-BC9C311A9C26}" dt="2026-05-11T12:35:17.149" v="92" actId="2763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del mod">
        <pc:chgData name="Paul M Boldra" userId="9fd51b01c7290e78" providerId="LiveId" clId="{98A8C9A3-60C5-4DCA-9715-BC9C311A9C26}" dt="2026-05-11T12:35:21.692" v="93" actId="2696"/>
        <pc:sldMkLst>
          <pc:docMk/>
          <pc:sldMk cId="0" sldId="262"/>
        </pc:sldMkLst>
        <pc:spChg chg="del">
          <ac:chgData name="Paul M Boldra" userId="9fd51b01c7290e78" providerId="LiveId" clId="{98A8C9A3-60C5-4DCA-9715-BC9C311A9C26}" dt="2026-05-11T12:35:08.656" v="86" actId="21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Paul M Boldra" userId="9fd51b01c7290e78" providerId="LiveId" clId="{98A8C9A3-60C5-4DCA-9715-BC9C311A9C26}" dt="2026-05-11T12:35:08.656" v="86" actId="21"/>
          <ac:spMkLst>
            <pc:docMk/>
            <pc:sldMk cId="0" sldId="262"/>
            <ac:spMk id="4" creationId="{A1955DFC-A72A-AE8B-0264-BFB3B69C0D11}"/>
          </ac:spMkLst>
        </pc:spChg>
      </pc:sldChg>
      <pc:sldChg chg="addSp modSp mod">
        <pc:chgData name="Paul M Boldra" userId="9fd51b01c7290e78" providerId="LiveId" clId="{98A8C9A3-60C5-4DCA-9715-BC9C311A9C26}" dt="2026-05-11T12:35:53.089" v="100" actId="27636"/>
        <pc:sldMkLst>
          <pc:docMk/>
          <pc:sldMk cId="0" sldId="264"/>
        </pc:sldMkLst>
        <pc:spChg chg="add mod">
          <ac:chgData name="Paul M Boldra" userId="9fd51b01c7290e78" providerId="LiveId" clId="{98A8C9A3-60C5-4DCA-9715-BC9C311A9C26}" dt="2026-05-11T12:35:53.089" v="100" actId="27636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del mod">
        <pc:chgData name="Paul M Boldra" userId="9fd51b01c7290e78" providerId="LiveId" clId="{98A8C9A3-60C5-4DCA-9715-BC9C311A9C26}" dt="2026-05-11T12:35:56.229" v="101" actId="2696"/>
        <pc:sldMkLst>
          <pc:docMk/>
          <pc:sldMk cId="0" sldId="265"/>
        </pc:sldMkLst>
        <pc:spChg chg="del">
          <ac:chgData name="Paul M Boldra" userId="9fd51b01c7290e78" providerId="LiveId" clId="{98A8C9A3-60C5-4DCA-9715-BC9C311A9C26}" dt="2026-05-11T12:35:40.723" v="94" actId="21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Paul M Boldra" userId="9fd51b01c7290e78" providerId="LiveId" clId="{98A8C9A3-60C5-4DCA-9715-BC9C311A9C26}" dt="2026-05-11T12:35:40.723" v="94" actId="21"/>
          <ac:spMkLst>
            <pc:docMk/>
            <pc:sldMk cId="0" sldId="265"/>
            <ac:spMk id="4" creationId="{E9011315-62E6-9189-E8ED-B2BF36031247}"/>
          </ac:spMkLst>
        </pc:spChg>
      </pc:sldChg>
      <pc:sldChg chg="addSp modSp mod">
        <pc:chgData name="Paul M Boldra" userId="9fd51b01c7290e78" providerId="LiveId" clId="{98A8C9A3-60C5-4DCA-9715-BC9C311A9C26}" dt="2026-05-11T12:36:17.339" v="105" actId="1076"/>
        <pc:sldMkLst>
          <pc:docMk/>
          <pc:sldMk cId="0" sldId="266"/>
        </pc:sldMkLst>
        <pc:spChg chg="mod">
          <ac:chgData name="Paul M Boldra" userId="9fd51b01c7290e78" providerId="LiveId" clId="{98A8C9A3-60C5-4DCA-9715-BC9C311A9C26}" dt="2026-05-11T12:36:12.265" v="102" actId="20577"/>
          <ac:spMkLst>
            <pc:docMk/>
            <pc:sldMk cId="0" sldId="266"/>
            <ac:spMk id="3" creationId="{00000000-0000-0000-0000-000000000000}"/>
          </ac:spMkLst>
        </pc:spChg>
        <pc:picChg chg="add mod">
          <ac:chgData name="Paul M Boldra" userId="9fd51b01c7290e78" providerId="LiveId" clId="{98A8C9A3-60C5-4DCA-9715-BC9C311A9C26}" dt="2026-05-11T12:36:17.339" v="105" actId="1076"/>
          <ac:picMkLst>
            <pc:docMk/>
            <pc:sldMk cId="0" sldId="266"/>
            <ac:picMk id="4" creationId="{1CD4FF92-E1DA-DD5D-ACCF-10A7CA897499}"/>
          </ac:picMkLst>
        </pc:picChg>
      </pc:sldChg>
      <pc:sldChg chg="modSp mod">
        <pc:chgData name="Paul M Boldra" userId="9fd51b01c7290e78" providerId="LiveId" clId="{98A8C9A3-60C5-4DCA-9715-BC9C311A9C26}" dt="2026-05-11T12:36:51.066" v="127" actId="20577"/>
        <pc:sldMkLst>
          <pc:docMk/>
          <pc:sldMk cId="0" sldId="267"/>
        </pc:sldMkLst>
        <pc:spChg chg="mod">
          <ac:chgData name="Paul M Boldra" userId="9fd51b01c7290e78" providerId="LiveId" clId="{98A8C9A3-60C5-4DCA-9715-BC9C311A9C26}" dt="2026-05-11T12:36:51.066" v="127" actId="20577"/>
          <ac:spMkLst>
            <pc:docMk/>
            <pc:sldMk cId="0" sldId="267"/>
            <ac:spMk id="3" creationId="{00000000-0000-0000-0000-000000000000}"/>
          </ac:spMkLst>
        </pc:spChg>
      </pc:sldChg>
      <pc:sldChg chg="addSp delSp modSp mod">
        <pc:chgData name="Paul M Boldra" userId="9fd51b01c7290e78" providerId="LiveId" clId="{98A8C9A3-60C5-4DCA-9715-BC9C311A9C26}" dt="2026-05-11T12:38:17.344" v="134" actId="14100"/>
        <pc:sldMkLst>
          <pc:docMk/>
          <pc:sldMk cId="0" sldId="272"/>
        </pc:sldMkLst>
        <pc:spChg chg="del">
          <ac:chgData name="Paul M Boldra" userId="9fd51b01c7290e78" providerId="LiveId" clId="{98A8C9A3-60C5-4DCA-9715-BC9C311A9C26}" dt="2026-05-11T12:37:54.181" v="128" actId="478"/>
          <ac:spMkLst>
            <pc:docMk/>
            <pc:sldMk cId="0" sldId="272"/>
            <ac:spMk id="2" creationId="{00000000-0000-0000-0000-000000000000}"/>
          </ac:spMkLst>
        </pc:spChg>
        <pc:spChg chg="del">
          <ac:chgData name="Paul M Boldra" userId="9fd51b01c7290e78" providerId="LiveId" clId="{98A8C9A3-60C5-4DCA-9715-BC9C311A9C26}" dt="2026-05-11T12:38:03.232" v="130" actId="478"/>
          <ac:spMkLst>
            <pc:docMk/>
            <pc:sldMk cId="0" sldId="272"/>
            <ac:spMk id="4" creationId="{00000000-0000-0000-0000-000000000000}"/>
          </ac:spMkLst>
        </pc:spChg>
        <pc:spChg chg="add del mod">
          <ac:chgData name="Paul M Boldra" userId="9fd51b01c7290e78" providerId="LiveId" clId="{98A8C9A3-60C5-4DCA-9715-BC9C311A9C26}" dt="2026-05-11T12:38:11.716" v="133" actId="478"/>
          <ac:spMkLst>
            <pc:docMk/>
            <pc:sldMk cId="0" sldId="272"/>
            <ac:spMk id="6" creationId="{B89998AA-8776-2290-5CC6-067AE932CEBE}"/>
          </ac:spMkLst>
        </pc:spChg>
        <pc:picChg chg="mod">
          <ac:chgData name="Paul M Boldra" userId="9fd51b01c7290e78" providerId="LiveId" clId="{98A8C9A3-60C5-4DCA-9715-BC9C311A9C26}" dt="2026-05-11T12:38:17.344" v="134" actId="14100"/>
          <ac:picMkLst>
            <pc:docMk/>
            <pc:sldMk cId="0" sldId="272"/>
            <ac:picMk id="3" creationId="{00000000-0000-0000-0000-000000000000}"/>
          </ac:picMkLst>
        </pc:picChg>
      </pc:sldChg>
      <pc:sldChg chg="del">
        <pc:chgData name="Paul M Boldra" userId="9fd51b01c7290e78" providerId="LiveId" clId="{98A8C9A3-60C5-4DCA-9715-BC9C311A9C26}" dt="2026-05-11T12:38:25.007" v="135" actId="2696"/>
        <pc:sldMkLst>
          <pc:docMk/>
          <pc:sldMk cId="0" sldId="273"/>
        </pc:sldMkLst>
      </pc:sldChg>
      <pc:sldChg chg="modSp mod">
        <pc:chgData name="Paul M Boldra" userId="9fd51b01c7290e78" providerId="LiveId" clId="{98A8C9A3-60C5-4DCA-9715-BC9C311A9C26}" dt="2026-05-11T12:35:11.102" v="89" actId="27636"/>
        <pc:sldMkLst>
          <pc:docMk/>
          <pc:sldMk cId="0" sldId="275"/>
        </pc:sldMkLst>
        <pc:spChg chg="mod">
          <ac:chgData name="Paul M Boldra" userId="9fd51b01c7290e78" providerId="LiveId" clId="{98A8C9A3-60C5-4DCA-9715-BC9C311A9C26}" dt="2026-05-11T12:35:11.086" v="88" actId="27636"/>
          <ac:spMkLst>
            <pc:docMk/>
            <pc:sldMk cId="0" sldId="275"/>
            <ac:spMk id="2" creationId="{00000000-0000-0000-0000-000000000000}"/>
          </ac:spMkLst>
        </pc:spChg>
        <pc:spChg chg="mod">
          <ac:chgData name="Paul M Boldra" userId="9fd51b01c7290e78" providerId="LiveId" clId="{98A8C9A3-60C5-4DCA-9715-BC9C311A9C26}" dt="2026-05-11T12:35:11.102" v="89" actId="27636"/>
          <ac:spMkLst>
            <pc:docMk/>
            <pc:sldMk cId="0" sldId="275"/>
            <ac:spMk id="3" creationId="{00000000-0000-0000-0000-000000000000}"/>
          </ac:spMkLst>
        </pc:spChg>
      </pc:sldChg>
      <pc:sldChg chg="addSp modSp mod">
        <pc:chgData name="Paul M Boldra" userId="9fd51b01c7290e78" providerId="LiveId" clId="{98A8C9A3-60C5-4DCA-9715-BC9C311A9C26}" dt="2026-05-11T12:39:02.850" v="144" actId="20577"/>
        <pc:sldMkLst>
          <pc:docMk/>
          <pc:sldMk cId="0" sldId="276"/>
        </pc:sldMkLst>
        <pc:spChg chg="add mod">
          <ac:chgData name="Paul M Boldra" userId="9fd51b01c7290e78" providerId="LiveId" clId="{98A8C9A3-60C5-4DCA-9715-BC9C311A9C26}" dt="2026-05-11T12:39:02.850" v="144" actId="20577"/>
          <ac:spMkLst>
            <pc:docMk/>
            <pc:sldMk cId="0" sldId="276"/>
            <ac:spMk id="3" creationId="{00000000-0000-0000-0000-000000000000}"/>
          </ac:spMkLst>
        </pc:spChg>
      </pc:sldChg>
      <pc:sldChg chg="addSp delSp modSp del mod">
        <pc:chgData name="Paul M Boldra" userId="9fd51b01c7290e78" providerId="LiveId" clId="{98A8C9A3-60C5-4DCA-9715-BC9C311A9C26}" dt="2026-05-11T12:39:08.667" v="145" actId="2696"/>
        <pc:sldMkLst>
          <pc:docMk/>
          <pc:sldMk cId="0" sldId="277"/>
        </pc:sldMkLst>
        <pc:spChg chg="del">
          <ac:chgData name="Paul M Boldra" userId="9fd51b01c7290e78" providerId="LiveId" clId="{98A8C9A3-60C5-4DCA-9715-BC9C311A9C26}" dt="2026-05-11T12:38:43.617" v="136" actId="21"/>
          <ac:spMkLst>
            <pc:docMk/>
            <pc:sldMk cId="0" sldId="277"/>
            <ac:spMk id="3" creationId="{00000000-0000-0000-0000-000000000000}"/>
          </ac:spMkLst>
        </pc:spChg>
        <pc:spChg chg="add mod">
          <ac:chgData name="Paul M Boldra" userId="9fd51b01c7290e78" providerId="LiveId" clId="{98A8C9A3-60C5-4DCA-9715-BC9C311A9C26}" dt="2026-05-11T12:38:43.617" v="136" actId="21"/>
          <ac:spMkLst>
            <pc:docMk/>
            <pc:sldMk cId="0" sldId="277"/>
            <ac:spMk id="4" creationId="{09F0EEF7-BDB4-083C-2597-4CD67DE2B18E}"/>
          </ac:spMkLst>
        </pc:spChg>
      </pc:sldChg>
      <pc:sldChg chg="modSp mod">
        <pc:chgData name="Paul M Boldra" userId="9fd51b01c7290e78" providerId="LiveId" clId="{98A8C9A3-60C5-4DCA-9715-BC9C311A9C26}" dt="2026-05-11T12:40:47.670" v="177" actId="255"/>
        <pc:sldMkLst>
          <pc:docMk/>
          <pc:sldMk cId="0" sldId="279"/>
        </pc:sldMkLst>
        <pc:spChg chg="mod">
          <ac:chgData name="Paul M Boldra" userId="9fd51b01c7290e78" providerId="LiveId" clId="{98A8C9A3-60C5-4DCA-9715-BC9C311A9C26}" dt="2026-05-11T12:40:47.670" v="177" actId="255"/>
          <ac:spMkLst>
            <pc:docMk/>
            <pc:sldMk cId="0" sldId="279"/>
            <ac:spMk id="3" creationId="{00000000-0000-0000-0000-000000000000}"/>
          </ac:spMkLst>
        </pc:spChg>
      </pc:sldChg>
      <pc:sldChg chg="modSp new mod">
        <pc:chgData name="Paul M Boldra" userId="9fd51b01c7290e78" providerId="LiveId" clId="{98A8C9A3-60C5-4DCA-9715-BC9C311A9C26}" dt="2026-05-11T12:41:12.572" v="180" actId="27636"/>
        <pc:sldMkLst>
          <pc:docMk/>
          <pc:sldMk cId="3573661881" sldId="280"/>
        </pc:sldMkLst>
        <pc:spChg chg="mod">
          <ac:chgData name="Paul M Boldra" userId="9fd51b01c7290e78" providerId="LiveId" clId="{98A8C9A3-60C5-4DCA-9715-BC9C311A9C26}" dt="2026-05-11T12:41:12.572" v="180" actId="27636"/>
          <ac:spMkLst>
            <pc:docMk/>
            <pc:sldMk cId="3573661881" sldId="280"/>
            <ac:spMk id="3" creationId="{95FE2087-CB01-58A0-0C23-0D64CA77B2BF}"/>
          </ac:spMkLst>
        </pc:spChg>
      </pc:sldChg>
      <pc:sldChg chg="addSp delSp modSp new mod ord">
        <pc:chgData name="Paul M Boldra" userId="9fd51b01c7290e78" providerId="LiveId" clId="{98A8C9A3-60C5-4DCA-9715-BC9C311A9C26}" dt="2026-05-11T12:43:33.794" v="266" actId="1076"/>
        <pc:sldMkLst>
          <pc:docMk/>
          <pc:sldMk cId="4154891776" sldId="281"/>
        </pc:sldMkLst>
        <pc:spChg chg="del">
          <ac:chgData name="Paul M Boldra" userId="9fd51b01c7290e78" providerId="LiveId" clId="{98A8C9A3-60C5-4DCA-9715-BC9C311A9C26}" dt="2026-05-11T12:43:19.360" v="259" actId="478"/>
          <ac:spMkLst>
            <pc:docMk/>
            <pc:sldMk cId="4154891776" sldId="281"/>
            <ac:spMk id="2" creationId="{0D38C743-1A77-2FC0-95A4-817966B3BFD1}"/>
          </ac:spMkLst>
        </pc:spChg>
        <pc:spChg chg="mod">
          <ac:chgData name="Paul M Boldra" userId="9fd51b01c7290e78" providerId="LiveId" clId="{98A8C9A3-60C5-4DCA-9715-BC9C311A9C26}" dt="2026-05-11T12:43:29.470" v="265" actId="21"/>
          <ac:spMkLst>
            <pc:docMk/>
            <pc:sldMk cId="4154891776" sldId="281"/>
            <ac:spMk id="3" creationId="{4A16DF9A-A80E-2731-B87F-1262C7885E5D}"/>
          </ac:spMkLst>
        </pc:spChg>
        <pc:picChg chg="add mod">
          <ac:chgData name="Paul M Boldra" userId="9fd51b01c7290e78" providerId="LiveId" clId="{98A8C9A3-60C5-4DCA-9715-BC9C311A9C26}" dt="2026-05-11T12:43:33.794" v="266" actId="1076"/>
          <ac:picMkLst>
            <pc:docMk/>
            <pc:sldMk cId="4154891776" sldId="281"/>
            <ac:picMk id="4" creationId="{D6B3E354-E103-C7F8-06CC-A205E3A393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sl-13.boldra.com/l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Lesson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Structure: introductions and conclusions</a:t>
            </a:r>
          </a:p>
          <a:p>
            <a:pPr marL="0" lvl="0" indent="0">
              <a:buNone/>
            </a:pPr>
            <a:r>
              <a:t>Monday 11 May 2026 · 16:15–17:45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b="1" dirty="0"/>
              <a:t>When to use them</a:t>
            </a:r>
            <a:r>
              <a:rPr lang="en-AU" b="1" dirty="0"/>
              <a:t>:</a:t>
            </a:r>
            <a:r>
              <a:rPr dirty="0"/>
              <a:t> </a:t>
            </a:r>
            <a:br>
              <a:rPr lang="en-AU" dirty="0"/>
            </a:br>
            <a:br>
              <a:rPr lang="en-AU" dirty="0"/>
            </a:br>
            <a:r>
              <a:rPr dirty="0" err="1"/>
              <a:t>IMRaD</a:t>
            </a:r>
            <a:r>
              <a:rPr dirty="0"/>
              <a:t> papers and reports - </a:t>
            </a:r>
            <a:r>
              <a:rPr b="1" dirty="0"/>
              <a:t>always</a:t>
            </a:r>
            <a:r>
              <a:rPr dirty="0"/>
              <a:t>.</a:t>
            </a:r>
            <a:br>
              <a:rPr lang="en-AU" dirty="0"/>
            </a:br>
            <a:br>
              <a:rPr lang="en-AU" dirty="0"/>
            </a:br>
            <a:r>
              <a:rPr dirty="0"/>
              <a:t>Essays - </a:t>
            </a:r>
            <a:r>
              <a:rPr b="1" dirty="0"/>
              <a:t>sparingly</a:t>
            </a:r>
            <a:r>
              <a:rPr dirty="0"/>
              <a:t>, only when sections are long enough to need them.</a:t>
            </a:r>
            <a:br>
              <a:rPr lang="en-AU" dirty="0"/>
            </a:br>
            <a:endParaRPr dirty="0"/>
          </a:p>
          <a:p>
            <a:pPr marL="0" lvl="0" indent="0">
              <a:buNone/>
            </a:pPr>
            <a:r>
              <a:rPr lang="en-AU" b="1" dirty="0"/>
              <a:t>Use p</a:t>
            </a:r>
            <a:r>
              <a:rPr b="1" dirty="0" err="1"/>
              <a:t>arallel</a:t>
            </a:r>
            <a:r>
              <a:rPr b="1" dirty="0"/>
              <a:t> phrasing</a:t>
            </a:r>
            <a:r>
              <a:rPr dirty="0"/>
              <a:t> - keep all H2s in the same grammatical form (all noun phrases, or all questions, etc.).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Conclusions - must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Lester’s positive checklist:</a:t>
            </a:r>
          </a:p>
          <a:p>
            <a:pPr lvl="1"/>
            <a:r>
              <a:rPr b="1"/>
              <a:t>Restate the thesis</a:t>
            </a:r>
            <a:r>
              <a:t> - in different words, not as a copy-paste.</a:t>
            </a:r>
          </a:p>
          <a:p>
            <a:pPr lvl="1"/>
            <a:r>
              <a:rPr b="1"/>
              <a:t>Summarise</a:t>
            </a:r>
            <a:r>
              <a:t> the main points or evidence.</a:t>
            </a:r>
          </a:p>
          <a:p>
            <a:pPr lvl="1"/>
            <a:r>
              <a:rPr b="1"/>
              <a:t>Reach beyond</a:t>
            </a:r>
            <a:r>
              <a:t> - implications, future work, what now.</a:t>
            </a:r>
          </a:p>
          <a:p>
            <a:pPr lvl="1"/>
            <a:r>
              <a:rPr b="1"/>
              <a:t>Closure</a:t>
            </a:r>
            <a:r>
              <a:t> - the reader knows the essay is finished.</a:t>
            </a:r>
          </a:p>
          <a:p>
            <a:pPr marL="0" lvl="0" indent="0">
              <a:buNone/>
            </a:pPr>
            <a:r>
              <a:rPr i="1"/>
              <a:t>Lester (16th edn) §12c.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Conclusions - must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Lester’s negative checklist:</a:t>
            </a:r>
          </a:p>
          <a:p>
            <a:pPr lvl="1"/>
            <a:r>
              <a:t>New arguments or new evidence.</a:t>
            </a:r>
          </a:p>
          <a:p>
            <a:pPr lvl="1"/>
            <a:r>
              <a:t>New sources.</a:t>
            </a:r>
          </a:p>
          <a:p>
            <a:pPr lvl="1"/>
            <a:r>
              <a:t>Apologies or self-doubt.</a:t>
            </a:r>
          </a:p>
          <a:p>
            <a:pPr lvl="1"/>
            <a:r>
              <a:t>Pure summary with no judgement.</a:t>
            </a:r>
          </a:p>
          <a:p>
            <a:pPr lvl="1"/>
            <a:r>
              <a:t>“In conclusion, …” as your only signal of closure.</a:t>
            </a:r>
          </a:p>
          <a:p>
            <a:pPr marL="0" lvl="0" indent="0">
              <a:buNone/>
            </a:pPr>
            <a:r>
              <a:rPr i="1"/>
              <a:t>Lester (16th edn) §12c.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Discussion sections - five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For </a:t>
            </a:r>
            <a:r>
              <a:rPr dirty="0" err="1"/>
              <a:t>IMRaD</a:t>
            </a:r>
            <a:r>
              <a:rPr dirty="0"/>
              <a:t> discussions specifically:</a:t>
            </a:r>
          </a:p>
          <a:p>
            <a:pPr lvl="1">
              <a:buAutoNum type="arabicPeriod"/>
            </a:pPr>
            <a:r>
              <a:rPr dirty="0"/>
              <a:t>Background information </a:t>
            </a:r>
            <a:r>
              <a:rPr i="1" dirty="0"/>
              <a:t>(optional)</a:t>
            </a:r>
          </a:p>
          <a:p>
            <a:pPr lvl="1">
              <a:buAutoNum type="arabicPeriod"/>
            </a:pPr>
            <a:r>
              <a:rPr dirty="0" err="1"/>
              <a:t>Summarising</a:t>
            </a:r>
            <a:r>
              <a:rPr dirty="0"/>
              <a:t> the findings</a:t>
            </a:r>
          </a:p>
          <a:p>
            <a:pPr lvl="1">
              <a:buAutoNum type="arabicPeriod"/>
            </a:pPr>
            <a:r>
              <a:rPr dirty="0"/>
              <a:t>Commenting - claims, explanations, comparisons</a:t>
            </a:r>
          </a:p>
          <a:p>
            <a:pPr lvl="1">
              <a:buAutoNum type="arabicPeriod"/>
            </a:pPr>
            <a:r>
              <a:rPr dirty="0"/>
              <a:t>Limitations </a:t>
            </a:r>
            <a:r>
              <a:rPr i="1" dirty="0"/>
              <a:t>(optional)</a:t>
            </a:r>
          </a:p>
          <a:p>
            <a:pPr lvl="1">
              <a:buAutoNum type="arabicPeriod"/>
            </a:pPr>
            <a:r>
              <a:rPr dirty="0"/>
              <a:t>Recommendations</a:t>
            </a:r>
          </a:p>
          <a:p>
            <a:pPr marL="0" lvl="0" indent="0">
              <a:buNone/>
            </a:pPr>
            <a:r>
              <a:rPr i="1" dirty="0"/>
              <a:t>Swales &amp; Feak, p. 368, fig. 18.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“The beginning is half of the whole.”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- Plato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s/cars-infographi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1104" y="244186"/>
            <a:ext cx="8547572" cy="641575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John’s Eakins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Read the handout and look at the questions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Solutions - three moves in John’s Eakins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b="1"/>
              <a:t>Q1 - three moves</a:t>
            </a:r>
            <a:r>
              <a:t> - </a:t>
            </a:r>
            <a:r>
              <a:rPr b="1"/>
              <a:t>Move 1 (territory):</a:t>
            </a:r>
            <a:r>
              <a:t> sentences 1–9 - </a:t>
            </a:r>
            <a:r>
              <a:rPr b="1"/>
              <a:t>Move 2 (niche):</a:t>
            </a:r>
            <a:r>
              <a:t> sentence 10 - </a:t>
            </a:r>
            <a:r>
              <a:rPr b="1"/>
              <a:t>Move 3 (occupy):</a:t>
            </a:r>
            <a:r>
              <a:t> sentences 11–12</a:t>
            </a:r>
          </a:p>
          <a:p>
            <a:pPr marL="0" lvl="0" indent="0">
              <a:buNone/>
            </a:pPr>
            <a:r>
              <a:rPr b="1"/>
              <a:t>Q2 - paragraph breaks</a:t>
            </a:r>
            <a:r>
              <a:t> - natural breaks after sentence 6 and sentence 9 (three paragraphs).</a:t>
            </a:r>
          </a:p>
          <a:p>
            <a:pPr marL="0" lvl="0" indent="0">
              <a:buNone/>
            </a:pPr>
            <a:r>
              <a:rPr b="1"/>
              <a:t>Q3 - Move 1a / 1b</a:t>
            </a:r>
            <a:r>
              <a:t> - 1a centrality: sentences 1–2. 1b literature: sentences 3–6.</a:t>
            </a:r>
          </a:p>
          <a:p>
            <a:pPr marL="0" lvl="0" indent="0">
              <a:buNone/>
            </a:pPr>
            <a:r>
              <a:rPr b="1"/>
              <a:t>Q4 - Move 2 type</a:t>
            </a:r>
            <a:r>
              <a:t> - counter to an existing simple explanation.</a:t>
            </a:r>
          </a:p>
          <a:p>
            <a:pPr marL="0" lvl="0" indent="0">
              <a:buNone/>
            </a:pPr>
            <a:r>
              <a:rPr b="1"/>
              <a:t>Q5 - Move 3a type</a:t>
            </a:r>
            <a:r>
              <a:t> - announcement of present research (“in this paper I will argue …”).</a:t>
            </a:r>
          </a:p>
          <a:p>
            <a:pPr marL="0" lvl="0" indent="0">
              <a:buNone/>
            </a:pPr>
            <a:r>
              <a:rPr b="1"/>
              <a:t>Q7 - citations</a:t>
            </a:r>
            <a:r>
              <a:t> - three (footnote 1, Foster 1997, Johns 1983).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Lester’s alternative frame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CARS equivalent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(sets up territory)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Move 1 - territory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Move 2 - niche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Move 3 - occupy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257800"/>
            <a:ext cx="8229600" cy="748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Same idea, different vocabulary. Use whichever fits your field.</a:t>
            </a:r>
          </a:p>
          <a:p>
            <a:pPr marL="0" indent="0">
              <a:buFont typeface="Arial"/>
              <a:buNone/>
            </a:pPr>
            <a:r>
              <a:rPr lang="en-GB" i="1" dirty="0"/>
              <a:t>Lester (16th </a:t>
            </a:r>
            <a:r>
              <a:rPr lang="en-GB" i="1" dirty="0" err="1"/>
              <a:t>edn</a:t>
            </a:r>
            <a:r>
              <a:rPr lang="en-GB" i="1" dirty="0"/>
              <a:t>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Introductions - must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From Lester’s positive checklist:</a:t>
            </a:r>
          </a:p>
          <a:p>
            <a:pPr lvl="1"/>
            <a:r>
              <a:rPr b="1"/>
              <a:t>Subject</a:t>
            </a:r>
            <a:r>
              <a:t> - name and </a:t>
            </a:r>
            <a:r>
              <a:rPr i="1"/>
              <a:t>narrow</a:t>
            </a:r>
            <a:r>
              <a:t> the topic.</a:t>
            </a:r>
          </a:p>
          <a:p>
            <a:pPr lvl="1"/>
            <a:r>
              <a:rPr b="1"/>
              <a:t>Background</a:t>
            </a:r>
            <a:r>
              <a:t> - relevant context,</a:t>
            </a:r>
          </a:p>
          <a:p>
            <a:pPr lvl="1"/>
            <a:r>
              <a:rPr b="1"/>
              <a:t>Problem</a:t>
            </a:r>
            <a:r>
              <a:t> - explain why it’s complicated.</a:t>
            </a:r>
          </a:p>
          <a:p>
            <a:pPr lvl="1"/>
            <a:r>
              <a:rPr b="1"/>
              <a:t>Controlling Idea</a:t>
            </a:r>
            <a:r>
              <a:t> - Thesis, enthymeme or hypothesis.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Where we got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b="1" dirty="0"/>
              <a:t>L01.</a:t>
            </a:r>
            <a:r>
              <a:rPr dirty="0"/>
              <a:t> What an LLM is. Prompts, tokens, context windows. </a:t>
            </a:r>
            <a:br>
              <a:rPr lang="en-AU" dirty="0"/>
            </a:br>
            <a:r>
              <a:rPr b="1" dirty="0"/>
              <a:t>L02.</a:t>
            </a:r>
            <a:r>
              <a:rPr dirty="0"/>
              <a:t> Plagiarism, paraphrase, voice. Citation styles. Five paraphrase criteria. </a:t>
            </a:r>
            <a:br>
              <a:rPr lang="en-AU" dirty="0"/>
            </a:br>
            <a:r>
              <a:rPr b="1" dirty="0"/>
              <a:t>L03.</a:t>
            </a:r>
            <a:r>
              <a:rPr dirty="0"/>
              <a:t> Genres (essay, case study, lit review, report, proposal). Topics and </a:t>
            </a:r>
            <a:r>
              <a:rPr b="1" dirty="0"/>
              <a:t>controlling ideas</a:t>
            </a:r>
            <a:r>
              <a:rPr dirty="0"/>
              <a:t> - thesis, enthymeme, hypothesis.</a:t>
            </a:r>
          </a:p>
          <a:p>
            <a:pPr marL="0" lvl="0" indent="0">
              <a:buNone/>
            </a:pPr>
            <a:r>
              <a:rPr b="1" dirty="0"/>
              <a:t>Today (L04).</a:t>
            </a:r>
            <a:r>
              <a:rPr dirty="0"/>
              <a:t> We put a structure around the controlling idea.</a:t>
            </a:r>
          </a:p>
          <a:p>
            <a:pPr marL="0" lvl="0" indent="0">
              <a:buNone/>
            </a:pPr>
            <a:r>
              <a:rPr b="1" dirty="0"/>
              <a:t>Homework due:</a:t>
            </a:r>
            <a:r>
              <a:rPr dirty="0"/>
              <a:t> Gap-fill 1 was due </a:t>
            </a:r>
            <a:r>
              <a:rPr lang="en-AU" dirty="0"/>
              <a:t>before the lesson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Introductions - must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dirty="0"/>
              <a:t>"The purpose of this study is …" </a:t>
            </a:r>
            <a:r>
              <a:rPr lang="en-GB" sz="1600" i="1" dirty="0"/>
              <a:t>(except in APA empirical reports)</a:t>
            </a:r>
            <a:endParaRPr lang="en-GB" sz="1600" dirty="0"/>
          </a:p>
          <a:p>
            <a:r>
              <a:rPr lang="en-GB" dirty="0"/>
              <a:t>Repetition of the title. </a:t>
            </a:r>
          </a:p>
          <a:p>
            <a:r>
              <a:rPr lang="en-GB" dirty="0"/>
              <a:t>Complex language</a:t>
            </a:r>
          </a:p>
          <a:p>
            <a:r>
              <a:rPr lang="en-GB" dirty="0"/>
              <a:t>Simple dictionary definitions</a:t>
            </a:r>
          </a:p>
          <a:p>
            <a:r>
              <a:rPr lang="en-GB" dirty="0"/>
              <a:t>Humour and drawings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DF9A-A80E-2731-B87F-1262C788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Exercise 3, writing introductions</a:t>
            </a:r>
          </a:p>
          <a:p>
            <a:endParaRPr lang="en-AU" dirty="0"/>
          </a:p>
          <a:p>
            <a:r>
              <a:rPr lang="en-AU" dirty="0"/>
              <a:t>https://zsl-13.boldra.com/l4</a:t>
            </a:r>
            <a:endParaRPr lang="LID4096" dirty="0"/>
          </a:p>
        </p:txBody>
      </p:sp>
      <p:pic>
        <p:nvPicPr>
          <p:cNvPr id="4" name="Picture 3" descr="QR Code">
            <a:extLst>
              <a:ext uri="{FF2B5EF4-FFF2-40B4-BE49-F238E27FC236}">
                <a16:creationId xmlns:a16="http://schemas.microsoft.com/office/drawing/2014/main" id="{D6B3E354-E103-C7F8-06CC-A205E3A3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42" y="3319895"/>
            <a:ext cx="2275609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A1DB-C48A-D180-0F7D-1B5568EB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2087-CB01-58A0-0C23-0D64CA77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br>
              <a:rPr lang="en-GB" dirty="0"/>
            </a:br>
            <a:endParaRPr lang="en-GB" dirty="0"/>
          </a:p>
          <a:p>
            <a:r>
              <a:rPr lang="en-GB" dirty="0"/>
              <a:t>- No class </a:t>
            </a:r>
            <a:r>
              <a:rPr lang="en-GB" b="1" dirty="0"/>
              <a:t>**25 May**</a:t>
            </a:r>
            <a:r>
              <a:rPr lang="en-GB" dirty="0"/>
              <a:t> - Pentecost break.</a:t>
            </a:r>
          </a:p>
          <a:p>
            <a:r>
              <a:rPr lang="en-GB" dirty="0"/>
              <a:t>- </a:t>
            </a:r>
            <a:r>
              <a:rPr lang="en-GB" b="1" dirty="0"/>
              <a:t>**Assignment 1**</a:t>
            </a:r>
            <a:r>
              <a:rPr lang="en-GB" dirty="0"/>
              <a:t> (Gap-fill 1) - was due today.</a:t>
            </a:r>
          </a:p>
          <a:p>
            <a:r>
              <a:rPr lang="en-GB" dirty="0"/>
              <a:t>- </a:t>
            </a:r>
            <a:r>
              <a:rPr lang="en-GB" b="1" dirty="0"/>
              <a:t>**Assignment 2**</a:t>
            </a:r>
            <a:r>
              <a:rPr lang="en-GB" dirty="0"/>
              <a:t> (Structure exercise, 600 words polished intro + conclusion) - due </a:t>
            </a:r>
            <a:r>
              <a:rPr lang="en-GB" b="1" dirty="0"/>
              <a:t>**May 25th**</a:t>
            </a:r>
            <a:r>
              <a:rPr lang="en-GB" dirty="0"/>
              <a:t> (email only - no class)</a:t>
            </a:r>
          </a:p>
          <a:p>
            <a:r>
              <a:rPr lang="en-GB" dirty="0"/>
              <a:t>- Researching with AI next week</a:t>
            </a:r>
          </a:p>
          <a:p>
            <a:r>
              <a:rPr lang="en-GB" dirty="0"/>
              <a:t>- Questions?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---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# That's it</a:t>
            </a:r>
            <a:endParaRPr lang="en-GB" dirty="0"/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Thank you.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See you next Monday.</a:t>
            </a:r>
          </a:p>
          <a:p>
            <a:br>
              <a:rPr lang="en-GB" dirty="0"/>
            </a:br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7366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AutoNum type="arabicPeriod"/>
            </a:pPr>
            <a:r>
              <a:rPr b="1" dirty="0"/>
              <a:t>Macro structure</a:t>
            </a:r>
            <a:r>
              <a:rPr dirty="0"/>
              <a:t> - IBC and </a:t>
            </a:r>
            <a:r>
              <a:rPr dirty="0" err="1"/>
              <a:t>IMRaD</a:t>
            </a:r>
            <a:endParaRPr dirty="0"/>
          </a:p>
          <a:p>
            <a:pPr lvl="1">
              <a:buAutoNum type="arabicPeriod"/>
            </a:pPr>
            <a:r>
              <a:rPr b="1" dirty="0"/>
              <a:t>Section names</a:t>
            </a:r>
          </a:p>
          <a:p>
            <a:pPr lvl="1">
              <a:buAutoNum type="arabicPeriod"/>
            </a:pPr>
            <a:r>
              <a:rPr b="1" dirty="0"/>
              <a:t>Exercise 1 </a:t>
            </a:r>
            <a:r>
              <a:rPr dirty="0"/>
              <a:t>structure elements</a:t>
            </a:r>
          </a:p>
          <a:p>
            <a:pPr lvl="1">
              <a:buAutoNum type="arabicPeriod"/>
            </a:pPr>
            <a:r>
              <a:rPr b="1" dirty="0"/>
              <a:t>Headings</a:t>
            </a:r>
          </a:p>
          <a:p>
            <a:pPr lvl="1">
              <a:buAutoNum type="arabicPeriod"/>
            </a:pPr>
            <a:r>
              <a:rPr b="1" dirty="0"/>
              <a:t>Conclusions</a:t>
            </a:r>
            <a:r>
              <a:rPr dirty="0"/>
              <a:t> - what to include, what to avoid</a:t>
            </a:r>
          </a:p>
          <a:p>
            <a:pPr lvl="1">
              <a:buAutoNum type="arabicPeriod"/>
            </a:pPr>
            <a:r>
              <a:rPr b="1" dirty="0"/>
              <a:t>Flow</a:t>
            </a:r>
          </a:p>
          <a:p>
            <a:pPr lvl="1">
              <a:buAutoNum type="arabicPeriod"/>
            </a:pPr>
            <a:r>
              <a:rPr b="1" dirty="0"/>
              <a:t>Introductions</a:t>
            </a:r>
            <a:r>
              <a:rPr dirty="0"/>
              <a:t> </a:t>
            </a:r>
            <a:r>
              <a:rPr lang="en-AU" dirty="0"/>
              <a:t>-</a:t>
            </a:r>
            <a:r>
              <a:rPr dirty="0"/>
              <a:t> CARS</a:t>
            </a:r>
            <a:endParaRPr lang="en-AU" dirty="0"/>
          </a:p>
          <a:p>
            <a:pPr lvl="1">
              <a:buAutoNum type="arabicPeriod"/>
            </a:pPr>
            <a:r>
              <a:rPr lang="en-AU" b="1" dirty="0"/>
              <a:t>Exercise 2</a:t>
            </a:r>
            <a:r>
              <a:rPr lang="en-AU" dirty="0"/>
              <a:t> - Eakins essay</a:t>
            </a:r>
            <a:endParaRPr dirty="0"/>
          </a:p>
          <a:p>
            <a:pPr lvl="1">
              <a:buAutoNum type="arabicPeriod"/>
            </a:pPr>
            <a:r>
              <a:rPr b="1" dirty="0"/>
              <a:t>Exercise 3</a:t>
            </a:r>
            <a:r>
              <a:rPr dirty="0"/>
              <a:t> - write your own 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Macro vs micro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Macro structure</a:t>
            </a:r>
            <a:r>
              <a:rPr dirty="0"/>
              <a:t> - how the </a:t>
            </a:r>
            <a:r>
              <a:rPr i="1" dirty="0"/>
              <a:t>parts</a:t>
            </a:r>
            <a:r>
              <a:rPr dirty="0"/>
              <a:t> of a paper fit together (intro, body, conclusion). </a:t>
            </a:r>
            <a:endParaRPr lang="en-AU" dirty="0"/>
          </a:p>
          <a:p>
            <a:pPr marL="0" lvl="0" indent="0">
              <a:buNone/>
            </a:pPr>
            <a:endParaRPr lang="en-AU" b="1" dirty="0"/>
          </a:p>
          <a:p>
            <a:pPr marL="0" lvl="0" indent="0">
              <a:buNone/>
            </a:pPr>
            <a:r>
              <a:rPr b="1" dirty="0"/>
              <a:t>Micro structure</a:t>
            </a:r>
            <a:r>
              <a:rPr dirty="0"/>
              <a:t> - how </a:t>
            </a:r>
            <a:r>
              <a:rPr i="1" dirty="0"/>
              <a:t>sentences</a:t>
            </a:r>
            <a:r>
              <a:rPr dirty="0"/>
              <a:t> and </a:t>
            </a:r>
            <a:r>
              <a:rPr i="1" dirty="0"/>
              <a:t>paragraphs</a:t>
            </a:r>
            <a:r>
              <a:rPr dirty="0"/>
              <a:t> fit together (flow, cohesion, transitions).</a:t>
            </a:r>
          </a:p>
          <a:p>
            <a:pPr marL="0" lvl="0" indent="0">
              <a:buNone/>
            </a:pPr>
            <a:r>
              <a:rPr dirty="0"/>
              <a:t>Today is mostly macro. Micro comes back in </a:t>
            </a:r>
            <a:r>
              <a:rPr b="1" dirty="0"/>
              <a:t>L09</a:t>
            </a:r>
            <a:r>
              <a:rPr dirty="0"/>
              <a:t> and more.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IBC vs IMRaD - proportions</a:t>
            </a:r>
          </a:p>
        </p:txBody>
      </p:sp>
      <p:pic>
        <p:nvPicPr>
          <p:cNvPr id="3" name="Picture 1" descr="images/structure-proportion-chart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8131" y="1241714"/>
            <a:ext cx="5834495" cy="525895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each part does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Part of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Establishes the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Body</a:t>
                      </a:r>
                      <a:r>
                        <a:t> / Method +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Presents the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Conclusion</a:t>
                      </a:r>
                      <a:r>
                        <a:t> /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Answers, judgements, </a:t>
                      </a:r>
                      <a:r>
                        <a:rPr b="1"/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704359"/>
            <a:ext cx="8229600" cy="654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/>
              <a:t>Same three jobs in both frames. IMRaD just splits the body in two and renames the closure.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Section name synonyms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You may see it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Open the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Introduction · Background · Overview · Abstract · Executive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Show the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Body · Method · Materials · Procedure · Results · Findings ·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Close the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Conclusion · Discussion · Implications · Outlook ·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Results · Discussion · Conclusion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What it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Factual statements and their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</a:t>
                      </a:r>
                      <a:r>
                        <a:rPr b="1"/>
                        <a:t>claims</a:t>
                      </a:r>
                      <a:r>
                        <a:t> that might be made - especially new-knowledge claims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Closes the paper. Looks back, sometimes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016087"/>
            <a:ext cx="8229600" cy="535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0" indent="0">
              <a:buFont typeface="Arial"/>
              <a:buNone/>
            </a:pPr>
            <a:r>
              <a:rPr lang="en-GB" sz="2000"/>
              <a:t>The difference between Discussion and Conclusion is partly conventional, depending on field and journal. </a:t>
            </a:r>
            <a:r>
              <a:rPr lang="en-GB" sz="2000" i="1"/>
              <a:t>- paraphrased from Swales &amp; Feak, p. 365</a:t>
            </a:r>
            <a:endParaRPr lang="en-GB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Exercises 1 + 2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>
                <a:hlinkClick r:id="rId2"/>
              </a:rPr>
              <a:t>zsl-13.boldra.com/l4</a:t>
            </a:r>
            <a:br>
              <a:rPr lang="en-AU" b="1" dirty="0">
                <a:hlinkClick r:id="rId2"/>
              </a:rPr>
            </a:br>
            <a:endParaRPr b="1" dirty="0">
              <a:hlinkClick r:id="rId2"/>
            </a:endParaRPr>
          </a:p>
        </p:txBody>
      </p:sp>
      <p:pic>
        <p:nvPicPr>
          <p:cNvPr id="4" name="Picture 3" descr="QR Code">
            <a:extLst>
              <a:ext uri="{FF2B5EF4-FFF2-40B4-BE49-F238E27FC236}">
                <a16:creationId xmlns:a16="http://schemas.microsoft.com/office/drawing/2014/main" id="{1CD4FF92-E1DA-DD5D-ACCF-10A7CA89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47" y="2410689"/>
            <a:ext cx="1937905" cy="1937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Lesson 4</vt:lpstr>
      <vt:lpstr>Where we got to</vt:lpstr>
      <vt:lpstr>Today</vt:lpstr>
      <vt:lpstr>Macro vs micro</vt:lpstr>
      <vt:lpstr>IBC vs IMRaD - proportions</vt:lpstr>
      <vt:lpstr>What each part does</vt:lpstr>
      <vt:lpstr>Section name synonyms</vt:lpstr>
      <vt:lpstr>Results · Discussion · Conclusion</vt:lpstr>
      <vt:lpstr>Exercises 1 + 2</vt:lpstr>
      <vt:lpstr>Headings</vt:lpstr>
      <vt:lpstr>Conclusions - must include</vt:lpstr>
      <vt:lpstr>Conclusions - must avoid</vt:lpstr>
      <vt:lpstr>Discussion sections - five stages</vt:lpstr>
      <vt:lpstr>PowerPoint Presentation</vt:lpstr>
      <vt:lpstr>PowerPoint Presentation</vt:lpstr>
      <vt:lpstr>John’s Eakins introduction</vt:lpstr>
      <vt:lpstr>Solutions - three moves in John’s Eakins</vt:lpstr>
      <vt:lpstr>Lester’s alternative frame</vt:lpstr>
      <vt:lpstr>Introductions - must include</vt:lpstr>
      <vt:lpstr>Introductions - must avoid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Paul M Boldra</cp:lastModifiedBy>
  <cp:revision>1</cp:revision>
  <dcterms:created xsi:type="dcterms:W3CDTF">2026-05-11T12:29:22Z</dcterms:created>
  <dcterms:modified xsi:type="dcterms:W3CDTF">2026-05-11T12:43:35Z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oter">
    <vt:lpwstr>Writing and Reviewing with AI · SoSe 2026 · ZSL Heidelberg</vt:lpwstr>
  </property>
  <property fmtid="{D5CDD505-2E9C-101B-9397-08002B2CF9AE}" pid="3" name="header">
    <vt:lpwstr>L04 - Formal macro structure and flow</vt:lpwstr>
  </property>
  <property fmtid="{D5CDD505-2E9C-101B-9397-08002B2CF9AE}" pid="4" name="marp">
    <vt:lpwstr>True</vt:lpwstr>
  </property>
  <property fmtid="{D5CDD505-2E9C-101B-9397-08002B2CF9AE}" pid="5" name="paginate">
    <vt:lpwstr>True</vt:lpwstr>
  </property>
  <property fmtid="{D5CDD505-2E9C-101B-9397-08002B2CF9AE}" pid="6" name="style">
    <vt:lpwstr>section { font-family: Verdana, Inter, system-ui, sans-serif; color: #000099; background: #ffffff; } h1, h2, h3, h4 { color: #000099; font-weight: bold; } a { color: #2563eb; } blockquote { background: #f8fafc; border-left: 4px solid #bfdbfe; padding: 0.5em 1em; color: #000099; font-style: italic; } table { border-collapse: collapse; margin: 0.4em 0; } th, td { border: 1px solid #bfdbfe; padding: 0.35em 0.7em; } th { background: #f8fafc; } code, pre { background: #f8fafc; } strong { color: #000099; } em.amber { color: #f59e0b; font-style: normal; font-weight: bold; } .small { font-size: 0.8em; color: #4a4a8a; } ul li, ol li { margin: 0.15em 0; }</vt:lpwstr>
  </property>
  <property fmtid="{D5CDD505-2E9C-101B-9397-08002B2CF9AE}" pid="7" name="theme">
    <vt:lpwstr>default</vt:lpwstr>
  </property>
</Properties>
</file>