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notesMasterIdLst>
    <p:notesMasterId r:id="rId25"/>
  </p:notesMaster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This is lesson 3 — genres, topics, and controlling ideas. Before we start: did everyone get a chance to look at the five essay types in the L02 handout? Good. Today we build on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summary of the five essay subtypes as a table — this is a review from L02. Keep this in your head for Exercise 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1a — Genre Taboo. I'll explain the rules. You have four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1b — Genre recognition in teams. Match the excerpt to the genre. Ten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Choosing a topic. You'll spend weeks writing this. Four criteria — interesting, investigable, scoped, genre-fit. The most common mistake is picking something too broad, or picking a topic that doesn't match the genre. If you want to write an argumentative essay, you need a topic that actually has two sides.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to people. Ask your supervisor how they found their thesis topic. Use a good LLM for free chat — not to write for you, but to brainstorm. The John anecdote in the handout illustrates how accidental good topics often 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move from topic to controlling idea. A topic is just a subject area. A controlling idea tells the reader what you will say about it. Three flavours: thesis, enthymeme, hypothesis.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flavours. Thesis: a position you'll defend. Enthymeme: a thesis with a because-clause — this is the strongest form for argumentative writing. Hypothesis: a testable prediction, used in empirical research.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all three, all on the same theme — progressive taxation. Stress the because-clause in the enthymeme. Ask: which of these would work for an argumentative essay? Which for a report?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Lester's checklist — five tests for a good thesis. Note the typos in the original are reproduced faithfully here. Go through each one and ask: does your thesis pass this test?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note on terminology. The word 'thesis' has two meanings — the whole piece of work, and a specific kind of sentence. The handout has more on this. Don't let the ambiguity trip you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recap of where we've been. L01 was the technology — what LLMs are, tokens, context windows, prompting basics. L02 was about responsibility — plagiarism, paraphrase, voice, citation. Today we start on the writing itself. And a reminder: Gap-fill 1 is due next Monday, 11 May.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common thesis problems from Hean Read. Repeating the question is the most common. Vague or too simple usually means the student hasn't read enough yet. Too forceful or emotive is less common but harder to fix.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2 — writing and testing a controlling idea. Fifteen minutes. You'll use the checklist.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Housekeeping. Gap-fill 1 closes Monday 11 May before class — that's next week. L04 is macro structure and flow. Any questions before we finish?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things today. First, the full picture of academic writing genres — not just essays. Second, choosing a topic and turning it into a controlling idea. Third, the brief for Assignment 2, the structure exercise.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check on the pre-read. Two questions I want you to discuss with a partner for two minutes: which essay genre fits your field, and what topic ideas do you already have? We'll take a few answers before moving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full tree. L02 covered the essay branch — all five subtypes. But essays are just one branch of academic writing. Today we look at the other four: case studies, literature reviews, reports, and research proposals. One of these may be exactly what you write after graduation.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 studies. One example examined in depth. The example isn't the point — what the example teaches about something bigger is the point. Common in business, medicine, law, social work. The Lufthansa example is in the handout.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Literature reviews. You survey what others have already written, organise it, and assess it. No new findings of your own. You're the mapmaker — who said what, where they agree, where they disagree, what's missing. This is often chapter one of a 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Reports. Structured, headed sections. Written for someone who needs to decide or act. Introduction, method, findings, recommendations. Common in business, sciences, government, engineering.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proposals. A pitch for work you haven't done yet. What you'll investigate, why it matters, how you'll do it, what it'll cost. This might be the genre you write most frequently after graduation — grant applications, PhD proposals, project bids.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4573250" y="0"/>
            <a:ext cx="3714750" cy="10287000"/>
          </a:xfrm>
          <a:prstGeom prst="rect">
            <a:avLst/>
          </a:prstGeom>
          <a:solidFill>
            <a:srgbClr val="000099"/>
          </a:solidFill>
          <a:ln/>
        </p:spPr>
      </p:sp>
      <p:sp>
        <p:nvSpPr>
          <p:cNvPr id="3" name="Text 1"/>
          <p:cNvSpPr/>
          <p:nvPr/>
        </p:nvSpPr>
        <p:spPr>
          <a:xfrm>
            <a:off x="15259050" y="3938885"/>
            <a:ext cx="2419350" cy="879872"/>
          </a:xfrm>
          <a:prstGeom prst="rect">
            <a:avLst/>
          </a:prstGeom>
          <a:noFill/>
          <a:ln/>
        </p:spPr>
        <p:txBody>
          <a:bodyPr wrap="square" lIns="25400" tIns="25400" rIns="25400" bIns="25400" rtlCol="0" anchor="t">
            <a:normAutofit/>
          </a:bodyPr>
          <a:lstStyle/>
          <a:p>
            <a:pPr algn="l" indent="0" marL="0">
              <a:lnSpc>
                <a:spcPct val="170000"/>
              </a:lnSpc>
              <a:buNone/>
            </a:pPr>
            <a:r>
              <a:rPr lang="en-US" sz="1950" b="1" dirty="0">
                <a:solidFill>
                  <a:srgbClr val="FFFFFF">
                    <a:alpha val="85000"/>
                  </a:srgbClr>
                </a:solidFill>
                <a:latin typeface="Verdana" pitchFamily="34" charset="0"/>
                <a:ea typeface="Verdana" pitchFamily="34" charset="-122"/>
                <a:cs typeface="Verdana" pitchFamily="34" charset="-120"/>
              </a:rPr>
              <a:t>Paul Boldra </a:t>
            </a:r>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ZSL Heidelberg</a:t>
            </a:r>
            <a:endParaRPr lang="en-US" sz="1950" dirty="0"/>
          </a:p>
        </p:txBody>
      </p:sp>
      <p:sp>
        <p:nvSpPr>
          <p:cNvPr id="4" name="Text 2"/>
          <p:cNvSpPr/>
          <p:nvPr/>
        </p:nvSpPr>
        <p:spPr>
          <a:xfrm>
            <a:off x="15259050" y="5085457"/>
            <a:ext cx="2419350" cy="1300758"/>
          </a:xfrm>
          <a:prstGeom prst="rect">
            <a:avLst/>
          </a:prstGeom>
          <a:noFill/>
          <a:ln/>
        </p:spPr>
        <p:txBody>
          <a:bodyPr wrap="square" lIns="25400" tIns="25400" rIns="25400" bIns="25400" rtlCol="0" anchor="t">
            <a:normAutofit/>
          </a:bodyPr>
          <a:lstStyle/>
          <a:p>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4 May 2026 Room 204 16:15–17:45</a:t>
            </a:r>
            <a:endParaRPr lang="en-US" sz="1950" dirty="0"/>
          </a:p>
        </p:txBody>
      </p:sp>
      <p:sp>
        <p:nvSpPr>
          <p:cNvPr id="5" name="Shape 3"/>
          <p:cNvSpPr/>
          <p:nvPr/>
        </p:nvSpPr>
        <p:spPr>
          <a:xfrm>
            <a:off x="1333500" y="3671888"/>
            <a:ext cx="11430000" cy="447675"/>
          </a:xfrm>
          <a:prstGeom prst="roundRect">
            <a:avLst>
              <a:gd name="adj" fmla="val 12766"/>
            </a:avLst>
          </a:prstGeom>
          <a:solidFill>
            <a:srgbClr val="F59E0B"/>
          </a:solidFill>
          <a:ln/>
        </p:spPr>
      </p:sp>
      <p:sp>
        <p:nvSpPr>
          <p:cNvPr id="6" name="Text 4"/>
          <p:cNvSpPr/>
          <p:nvPr/>
        </p:nvSpPr>
        <p:spPr>
          <a:xfrm>
            <a:off x="1543050" y="3748087"/>
            <a:ext cx="11353800" cy="333375"/>
          </a:xfrm>
          <a:prstGeom prst="rect">
            <a:avLst/>
          </a:prstGeom>
          <a:noFill/>
          <a:ln/>
        </p:spPr>
        <p:txBody>
          <a:bodyPr wrap="square" lIns="25400" tIns="25400" rIns="25400" bIns="25400" rtlCol="0" anchor="t">
            <a:normAutofit/>
          </a:bodyPr>
          <a:lstStyle/>
          <a:p>
            <a:pPr algn="l" indent="0" marL="0">
              <a:buNone/>
            </a:pPr>
            <a:r>
              <a:rPr lang="en-US" sz="1950" b="1" spc="78" kern="0" dirty="0">
                <a:solidFill>
                  <a:srgbClr val="FFFFFF"/>
                </a:solidFill>
                <a:latin typeface="Verdana" pitchFamily="34" charset="0"/>
                <a:ea typeface="Verdana" pitchFamily="34" charset="-122"/>
                <a:cs typeface="Verdana" pitchFamily="34" charset="-120"/>
              </a:rPr>
              <a:t>Lesson 3</a:t>
            </a:r>
            <a:endParaRPr lang="en-US" sz="1950" dirty="0"/>
          </a:p>
        </p:txBody>
      </p:sp>
      <p:sp>
        <p:nvSpPr>
          <p:cNvPr id="7" name="Text 5"/>
          <p:cNvSpPr/>
          <p:nvPr/>
        </p:nvSpPr>
        <p:spPr>
          <a:xfrm>
            <a:off x="1333500" y="4424363"/>
            <a:ext cx="8437245" cy="1676400"/>
          </a:xfrm>
          <a:prstGeom prst="rect">
            <a:avLst/>
          </a:prstGeom>
          <a:noFill/>
          <a:ln/>
        </p:spPr>
        <p:txBody>
          <a:bodyPr wrap="square" lIns="25400" tIns="25400" rIns="25400" bIns="25400" rtlCol="0" anchor="t">
            <a:normAutofit/>
          </a:bodyPr>
          <a:lstStyle/>
          <a:p>
            <a:pPr algn="l" indent="0" marL="0">
              <a:lnSpc>
                <a:spcPct val="100000"/>
              </a:lnSpc>
              <a:buNone/>
            </a:pPr>
            <a:r>
              <a:rPr lang="en-US" sz="6450" b="1" spc="-129" kern="0" dirty="0">
                <a:solidFill>
                  <a:srgbClr val="000099"/>
                </a:solidFill>
                <a:latin typeface="Verdana" pitchFamily="34" charset="0"/>
                <a:ea typeface="Verdana" pitchFamily="34" charset="-122"/>
                <a:cs typeface="Verdana" pitchFamily="34" charset="-120"/>
              </a:rPr>
              <a:t>Genres, topics, controlling ideas</a:t>
            </a:r>
            <a:endParaRPr lang="en-US" sz="6450" dirty="0"/>
          </a:p>
        </p:txBody>
      </p:sp>
      <p:sp>
        <p:nvSpPr>
          <p:cNvPr id="8" name="Text 6"/>
          <p:cNvSpPr/>
          <p:nvPr/>
        </p:nvSpPr>
        <p:spPr>
          <a:xfrm>
            <a:off x="1333500" y="6291263"/>
            <a:ext cx="117729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Writing with AI — Summer 2026</a:t>
            </a:r>
            <a:endParaRPr lang="en-US" sz="2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Five essay subtypes — quick review</a:t>
            </a:r>
            <a:endParaRPr lang="en-US" sz="4500" dirty="0"/>
          </a:p>
        </p:txBody>
      </p:sp>
      <p:sp>
        <p:nvSpPr>
          <p:cNvPr id="4" name="Shape 2"/>
          <p:cNvSpPr/>
          <p:nvPr/>
        </p:nvSpPr>
        <p:spPr>
          <a:xfrm>
            <a:off x="1524000" y="2314575"/>
            <a:ext cx="2667000" cy="586680"/>
          </a:xfrm>
          <a:prstGeom prst="roundRect">
            <a:avLst>
              <a:gd name="adj" fmla="val 9741"/>
            </a:avLst>
          </a:prstGeom>
          <a:solidFill>
            <a:srgbClr val="000099"/>
          </a:solidFill>
          <a:ln/>
        </p:spPr>
      </p:sp>
      <p:sp>
        <p:nvSpPr>
          <p:cNvPr id="5" name="Text 3"/>
          <p:cNvSpPr/>
          <p:nvPr/>
        </p:nvSpPr>
        <p:spPr>
          <a:xfrm>
            <a:off x="1714500" y="2447925"/>
            <a:ext cx="236601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Subtype</a:t>
            </a:r>
            <a:endParaRPr lang="en-US" sz="1800" dirty="0"/>
          </a:p>
        </p:txBody>
      </p:sp>
      <p:sp>
        <p:nvSpPr>
          <p:cNvPr id="6" name="Shape 4"/>
          <p:cNvSpPr/>
          <p:nvPr/>
        </p:nvSpPr>
        <p:spPr>
          <a:xfrm>
            <a:off x="4191000" y="2314575"/>
            <a:ext cx="12573000" cy="586680"/>
          </a:xfrm>
          <a:prstGeom prst="rect">
            <a:avLst/>
          </a:prstGeom>
          <a:solidFill>
            <a:srgbClr val="000099"/>
          </a:solidFill>
          <a:ln/>
        </p:spPr>
      </p:sp>
      <p:sp>
        <p:nvSpPr>
          <p:cNvPr id="7" name="Text 5"/>
          <p:cNvSpPr/>
          <p:nvPr/>
        </p:nvSpPr>
        <p:spPr>
          <a:xfrm>
            <a:off x="4381500" y="2447925"/>
            <a:ext cx="1256919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Core move</a:t>
            </a:r>
            <a:endParaRPr lang="en-US" sz="1800" dirty="0"/>
          </a:p>
        </p:txBody>
      </p:sp>
      <p:sp>
        <p:nvSpPr>
          <p:cNvPr id="8" name="Shape 6"/>
          <p:cNvSpPr/>
          <p:nvPr/>
        </p:nvSpPr>
        <p:spPr>
          <a:xfrm>
            <a:off x="1524000" y="3471714"/>
            <a:ext cx="2667000" cy="9525"/>
          </a:xfrm>
          <a:prstGeom prst="rect">
            <a:avLst/>
          </a:prstGeom>
          <a:solidFill>
            <a:srgbClr val="BFDBFE"/>
          </a:solidFill>
          <a:ln/>
        </p:spPr>
      </p:sp>
      <p:sp>
        <p:nvSpPr>
          <p:cNvPr id="9" name="Text 7"/>
          <p:cNvSpPr/>
          <p:nvPr/>
        </p:nvSpPr>
        <p:spPr>
          <a:xfrm>
            <a:off x="1714500" y="3015555"/>
            <a:ext cx="2366010" cy="379958"/>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Analytical</a:t>
            </a:r>
            <a:endParaRPr lang="en-US" sz="1950" dirty="0"/>
          </a:p>
        </p:txBody>
      </p:sp>
      <p:sp>
        <p:nvSpPr>
          <p:cNvPr id="10" name="Shape 8"/>
          <p:cNvSpPr/>
          <p:nvPr/>
        </p:nvSpPr>
        <p:spPr>
          <a:xfrm>
            <a:off x="4191000" y="3471714"/>
            <a:ext cx="12573000" cy="9525"/>
          </a:xfrm>
          <a:prstGeom prst="rect">
            <a:avLst/>
          </a:prstGeom>
          <a:solidFill>
            <a:srgbClr val="BFDBFE"/>
          </a:solidFill>
          <a:ln/>
        </p:spPr>
      </p:sp>
      <p:sp>
        <p:nvSpPr>
          <p:cNvPr id="11" name="Text 9"/>
          <p:cNvSpPr/>
          <p:nvPr/>
        </p:nvSpPr>
        <p:spPr>
          <a:xfrm>
            <a:off x="4381500" y="3015555"/>
            <a:ext cx="12569190" cy="37995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Break a topic into parts; explain each</a:t>
            </a:r>
            <a:endParaRPr lang="en-US" sz="1950" dirty="0"/>
          </a:p>
        </p:txBody>
      </p:sp>
      <p:sp>
        <p:nvSpPr>
          <p:cNvPr id="12" name="Shape 10"/>
          <p:cNvSpPr/>
          <p:nvPr/>
        </p:nvSpPr>
        <p:spPr>
          <a:xfrm>
            <a:off x="1524000" y="3481239"/>
            <a:ext cx="2667000" cy="584746"/>
          </a:xfrm>
          <a:prstGeom prst="rect">
            <a:avLst/>
          </a:prstGeom>
          <a:solidFill>
            <a:srgbClr val="F8FAFC"/>
          </a:solidFill>
          <a:ln/>
        </p:spPr>
      </p:sp>
      <p:sp>
        <p:nvSpPr>
          <p:cNvPr id="13" name="Shape 11"/>
          <p:cNvSpPr/>
          <p:nvPr/>
        </p:nvSpPr>
        <p:spPr>
          <a:xfrm>
            <a:off x="1524000" y="4056459"/>
            <a:ext cx="2667000" cy="9525"/>
          </a:xfrm>
          <a:prstGeom prst="rect">
            <a:avLst/>
          </a:prstGeom>
          <a:solidFill>
            <a:srgbClr val="BFDBFE"/>
          </a:solidFill>
          <a:ln/>
        </p:spPr>
      </p:sp>
      <p:sp>
        <p:nvSpPr>
          <p:cNvPr id="14" name="Text 12"/>
          <p:cNvSpPr/>
          <p:nvPr/>
        </p:nvSpPr>
        <p:spPr>
          <a:xfrm>
            <a:off x="1714500" y="3595539"/>
            <a:ext cx="236601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Argumentative</a:t>
            </a:r>
            <a:endParaRPr lang="en-US" sz="1950" dirty="0"/>
          </a:p>
        </p:txBody>
      </p:sp>
      <p:sp>
        <p:nvSpPr>
          <p:cNvPr id="15" name="Shape 13"/>
          <p:cNvSpPr/>
          <p:nvPr/>
        </p:nvSpPr>
        <p:spPr>
          <a:xfrm>
            <a:off x="4191000" y="3481239"/>
            <a:ext cx="12573000" cy="584746"/>
          </a:xfrm>
          <a:prstGeom prst="rect">
            <a:avLst/>
          </a:prstGeom>
          <a:solidFill>
            <a:srgbClr val="F8FAFC"/>
          </a:solidFill>
          <a:ln/>
        </p:spPr>
      </p:sp>
      <p:sp>
        <p:nvSpPr>
          <p:cNvPr id="16" name="Shape 14"/>
          <p:cNvSpPr/>
          <p:nvPr/>
        </p:nvSpPr>
        <p:spPr>
          <a:xfrm>
            <a:off x="4191000" y="4056459"/>
            <a:ext cx="12573000" cy="9525"/>
          </a:xfrm>
          <a:prstGeom prst="rect">
            <a:avLst/>
          </a:prstGeom>
          <a:solidFill>
            <a:srgbClr val="BFDBFE"/>
          </a:solidFill>
          <a:ln/>
        </p:spPr>
      </p:sp>
      <p:sp>
        <p:nvSpPr>
          <p:cNvPr id="17" name="Text 15"/>
          <p:cNvSpPr/>
          <p:nvPr/>
        </p:nvSpPr>
        <p:spPr>
          <a:xfrm>
            <a:off x="4381500" y="3595539"/>
            <a:ext cx="1256919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Take a position; defend it</a:t>
            </a:r>
            <a:endParaRPr lang="en-US" sz="1950" dirty="0"/>
          </a:p>
        </p:txBody>
      </p:sp>
      <p:sp>
        <p:nvSpPr>
          <p:cNvPr id="18" name="Shape 16"/>
          <p:cNvSpPr/>
          <p:nvPr/>
        </p:nvSpPr>
        <p:spPr>
          <a:xfrm>
            <a:off x="1524000" y="4641205"/>
            <a:ext cx="2667000" cy="9525"/>
          </a:xfrm>
          <a:prstGeom prst="rect">
            <a:avLst/>
          </a:prstGeom>
          <a:solidFill>
            <a:srgbClr val="BFDBFE"/>
          </a:solidFill>
          <a:ln/>
        </p:spPr>
      </p:sp>
      <p:sp>
        <p:nvSpPr>
          <p:cNvPr id="19" name="Text 17"/>
          <p:cNvSpPr/>
          <p:nvPr/>
        </p:nvSpPr>
        <p:spPr>
          <a:xfrm>
            <a:off x="1714500" y="4180284"/>
            <a:ext cx="236601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Reflective</a:t>
            </a:r>
            <a:endParaRPr lang="en-US" sz="1950" dirty="0"/>
          </a:p>
        </p:txBody>
      </p:sp>
      <p:sp>
        <p:nvSpPr>
          <p:cNvPr id="20" name="Shape 18"/>
          <p:cNvSpPr/>
          <p:nvPr/>
        </p:nvSpPr>
        <p:spPr>
          <a:xfrm>
            <a:off x="4191000" y="4641205"/>
            <a:ext cx="12573000" cy="9525"/>
          </a:xfrm>
          <a:prstGeom prst="rect">
            <a:avLst/>
          </a:prstGeom>
          <a:solidFill>
            <a:srgbClr val="BFDBFE"/>
          </a:solidFill>
          <a:ln/>
        </p:spPr>
      </p:sp>
      <p:sp>
        <p:nvSpPr>
          <p:cNvPr id="21" name="Text 19"/>
          <p:cNvSpPr/>
          <p:nvPr/>
        </p:nvSpPr>
        <p:spPr>
          <a:xfrm>
            <a:off x="4381500" y="4180284"/>
            <a:ext cx="1256919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First-person; what changed in you</a:t>
            </a:r>
            <a:endParaRPr lang="en-US" sz="1950" dirty="0"/>
          </a:p>
        </p:txBody>
      </p:sp>
      <p:sp>
        <p:nvSpPr>
          <p:cNvPr id="22" name="Shape 20"/>
          <p:cNvSpPr/>
          <p:nvPr/>
        </p:nvSpPr>
        <p:spPr>
          <a:xfrm>
            <a:off x="1524000" y="4650730"/>
            <a:ext cx="2667000" cy="584746"/>
          </a:xfrm>
          <a:prstGeom prst="rect">
            <a:avLst/>
          </a:prstGeom>
          <a:solidFill>
            <a:srgbClr val="F8FAFC"/>
          </a:solidFill>
          <a:ln/>
        </p:spPr>
      </p:sp>
      <p:sp>
        <p:nvSpPr>
          <p:cNvPr id="23" name="Shape 21"/>
          <p:cNvSpPr/>
          <p:nvPr/>
        </p:nvSpPr>
        <p:spPr>
          <a:xfrm>
            <a:off x="1524000" y="5225951"/>
            <a:ext cx="2667000" cy="9525"/>
          </a:xfrm>
          <a:prstGeom prst="rect">
            <a:avLst/>
          </a:prstGeom>
          <a:solidFill>
            <a:srgbClr val="BFDBFE"/>
          </a:solidFill>
          <a:ln/>
        </p:spPr>
      </p:sp>
      <p:sp>
        <p:nvSpPr>
          <p:cNvPr id="24" name="Text 22"/>
          <p:cNvSpPr/>
          <p:nvPr/>
        </p:nvSpPr>
        <p:spPr>
          <a:xfrm>
            <a:off x="1714500" y="4765030"/>
            <a:ext cx="236601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Discursive</a:t>
            </a:r>
            <a:endParaRPr lang="en-US" sz="1950" dirty="0"/>
          </a:p>
        </p:txBody>
      </p:sp>
      <p:sp>
        <p:nvSpPr>
          <p:cNvPr id="25" name="Shape 23"/>
          <p:cNvSpPr/>
          <p:nvPr/>
        </p:nvSpPr>
        <p:spPr>
          <a:xfrm>
            <a:off x="4191000" y="4650730"/>
            <a:ext cx="12573000" cy="584746"/>
          </a:xfrm>
          <a:prstGeom prst="rect">
            <a:avLst/>
          </a:prstGeom>
          <a:solidFill>
            <a:srgbClr val="F8FAFC"/>
          </a:solidFill>
          <a:ln/>
        </p:spPr>
      </p:sp>
      <p:sp>
        <p:nvSpPr>
          <p:cNvPr id="26" name="Shape 24"/>
          <p:cNvSpPr/>
          <p:nvPr/>
        </p:nvSpPr>
        <p:spPr>
          <a:xfrm>
            <a:off x="4191000" y="5225951"/>
            <a:ext cx="12573000" cy="9525"/>
          </a:xfrm>
          <a:prstGeom prst="rect">
            <a:avLst/>
          </a:prstGeom>
          <a:solidFill>
            <a:srgbClr val="BFDBFE"/>
          </a:solidFill>
          <a:ln/>
        </p:spPr>
      </p:sp>
      <p:sp>
        <p:nvSpPr>
          <p:cNvPr id="27" name="Text 25"/>
          <p:cNvSpPr/>
          <p:nvPr/>
        </p:nvSpPr>
        <p:spPr>
          <a:xfrm>
            <a:off x="4381500" y="4765030"/>
            <a:ext cx="1256919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Map several positions; don't pick one</a:t>
            </a:r>
            <a:endParaRPr lang="en-US" sz="1950" dirty="0"/>
          </a:p>
        </p:txBody>
      </p:sp>
      <p:sp>
        <p:nvSpPr>
          <p:cNvPr id="28" name="Shape 26"/>
          <p:cNvSpPr/>
          <p:nvPr/>
        </p:nvSpPr>
        <p:spPr>
          <a:xfrm>
            <a:off x="1524000" y="5810696"/>
            <a:ext cx="2667000" cy="9525"/>
          </a:xfrm>
          <a:prstGeom prst="rect">
            <a:avLst/>
          </a:prstGeom>
          <a:solidFill>
            <a:srgbClr val="BFDBFE"/>
          </a:solidFill>
          <a:ln/>
        </p:spPr>
      </p:sp>
      <p:sp>
        <p:nvSpPr>
          <p:cNvPr id="29" name="Text 27"/>
          <p:cNvSpPr/>
          <p:nvPr/>
        </p:nvSpPr>
        <p:spPr>
          <a:xfrm>
            <a:off x="1714500" y="5349776"/>
            <a:ext cx="236601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Visual analysis</a:t>
            </a:r>
            <a:endParaRPr lang="en-US" sz="1950" dirty="0"/>
          </a:p>
        </p:txBody>
      </p:sp>
      <p:sp>
        <p:nvSpPr>
          <p:cNvPr id="30" name="Shape 28"/>
          <p:cNvSpPr/>
          <p:nvPr/>
        </p:nvSpPr>
        <p:spPr>
          <a:xfrm>
            <a:off x="4191000" y="5810696"/>
            <a:ext cx="12573000" cy="9525"/>
          </a:xfrm>
          <a:prstGeom prst="rect">
            <a:avLst/>
          </a:prstGeom>
          <a:solidFill>
            <a:srgbClr val="BFDBFE"/>
          </a:solidFill>
          <a:ln/>
        </p:spPr>
      </p:sp>
      <p:sp>
        <p:nvSpPr>
          <p:cNvPr id="31" name="Text 29"/>
          <p:cNvSpPr/>
          <p:nvPr/>
        </p:nvSpPr>
        <p:spPr>
          <a:xfrm>
            <a:off x="4381500" y="5349776"/>
            <a:ext cx="1256919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Read an image, building, or design</a:t>
            </a:r>
            <a:endParaRPr lang="en-US" sz="1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4131022"/>
            <a:ext cx="1491234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EXERCISE 1A</a:t>
            </a:r>
            <a:endParaRPr lang="en-US" sz="1800" dirty="0"/>
          </a:p>
        </p:txBody>
      </p:sp>
      <p:sp>
        <p:nvSpPr>
          <p:cNvPr id="3" name="Text 1"/>
          <p:cNvSpPr/>
          <p:nvPr/>
        </p:nvSpPr>
        <p:spPr>
          <a:xfrm>
            <a:off x="1905000" y="4673947"/>
            <a:ext cx="14912340" cy="758130"/>
          </a:xfrm>
          <a:prstGeom prst="rect">
            <a:avLst/>
          </a:prstGeom>
          <a:noFill/>
          <a:ln/>
        </p:spPr>
        <p:txBody>
          <a:bodyPr wrap="square" lIns="25400" tIns="25400" rIns="25400" bIns="25400" rtlCol="0" anchor="t">
            <a:normAutofit/>
          </a:bodyPr>
          <a:lstStyle/>
          <a:p>
            <a:pPr algn="l" indent="0" marL="0">
              <a:lnSpc>
                <a:spcPct val="105000"/>
              </a:lnSpc>
              <a:buNone/>
            </a:pPr>
            <a:r>
              <a:rPr lang="en-US" sz="5400" b="1" spc="-108" kern="0" dirty="0">
                <a:solidFill>
                  <a:srgbClr val="FFFFFF"/>
                </a:solidFill>
                <a:latin typeface="Verdana" pitchFamily="34" charset="0"/>
                <a:ea typeface="Verdana" pitchFamily="34" charset="-122"/>
                <a:cs typeface="Verdana" pitchFamily="34" charset="-120"/>
              </a:rPr>
              <a:t>Genre Taboo</a:t>
            </a:r>
            <a:endParaRPr lang="en-US" sz="5400" dirty="0"/>
          </a:p>
        </p:txBody>
      </p:sp>
      <p:sp>
        <p:nvSpPr>
          <p:cNvPr id="4" name="Text 2"/>
          <p:cNvSpPr/>
          <p:nvPr/>
        </p:nvSpPr>
        <p:spPr>
          <a:xfrm>
            <a:off x="1905000" y="5698778"/>
            <a:ext cx="14912340"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FFFFFF">
                    <a:alpha val="70000"/>
                  </a:srgbClr>
                </a:solidFill>
                <a:latin typeface="Verdana" pitchFamily="34" charset="0"/>
                <a:ea typeface="Verdana" pitchFamily="34" charset="-122"/>
                <a:cs typeface="Verdana" pitchFamily="34" charset="-120"/>
              </a:rPr>
              <a:t>Describe the genre without using its name.</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4131022"/>
            <a:ext cx="1491234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EXERCISE 1B — TEAMS</a:t>
            </a:r>
            <a:endParaRPr lang="en-US" sz="1800" dirty="0"/>
          </a:p>
        </p:txBody>
      </p:sp>
      <p:sp>
        <p:nvSpPr>
          <p:cNvPr id="3" name="Text 1"/>
          <p:cNvSpPr/>
          <p:nvPr/>
        </p:nvSpPr>
        <p:spPr>
          <a:xfrm>
            <a:off x="1905000" y="4673947"/>
            <a:ext cx="14912340" cy="758130"/>
          </a:xfrm>
          <a:prstGeom prst="rect">
            <a:avLst/>
          </a:prstGeom>
          <a:noFill/>
          <a:ln/>
        </p:spPr>
        <p:txBody>
          <a:bodyPr wrap="square" lIns="25400" tIns="25400" rIns="25400" bIns="25400" rtlCol="0" anchor="t">
            <a:normAutofit/>
          </a:bodyPr>
          <a:lstStyle/>
          <a:p>
            <a:pPr algn="l" indent="0" marL="0">
              <a:lnSpc>
                <a:spcPct val="105000"/>
              </a:lnSpc>
              <a:buNone/>
            </a:pPr>
            <a:r>
              <a:rPr lang="en-US" sz="5400" b="1" spc="-108" kern="0" dirty="0">
                <a:solidFill>
                  <a:srgbClr val="FFFFFF"/>
                </a:solidFill>
                <a:latin typeface="Verdana" pitchFamily="34" charset="0"/>
                <a:ea typeface="Verdana" pitchFamily="34" charset="-122"/>
                <a:cs typeface="Verdana" pitchFamily="34" charset="-120"/>
              </a:rPr>
              <a:t>Genre recognition</a:t>
            </a:r>
            <a:endParaRPr lang="en-US" sz="5400" dirty="0"/>
          </a:p>
        </p:txBody>
      </p:sp>
      <p:sp>
        <p:nvSpPr>
          <p:cNvPr id="4" name="Text 2"/>
          <p:cNvSpPr/>
          <p:nvPr/>
        </p:nvSpPr>
        <p:spPr>
          <a:xfrm>
            <a:off x="1905000" y="5698778"/>
            <a:ext cx="14912340"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FFFFFF">
                    <a:alpha val="70000"/>
                  </a:srgbClr>
                </a:solidFill>
                <a:latin typeface="Verdana" pitchFamily="34" charset="0"/>
                <a:ea typeface="Verdana" pitchFamily="34" charset="-122"/>
                <a:cs typeface="Verdana" pitchFamily="34" charset="-120"/>
              </a:rPr>
              <a:t>Match the excerpt to the genre. 10 minutes.</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595563"/>
            <a:ext cx="533400" cy="28575"/>
          </a:xfrm>
          <a:prstGeom prst="roundRect">
            <a:avLst>
              <a:gd name="adj" fmla="val 50000"/>
            </a:avLst>
          </a:prstGeom>
          <a:solidFill>
            <a:srgbClr val="2563EB"/>
          </a:solidFill>
          <a:ln/>
        </p:spPr>
      </p:sp>
      <p:sp>
        <p:nvSpPr>
          <p:cNvPr id="3" name="Text 1"/>
          <p:cNvSpPr/>
          <p:nvPr/>
        </p:nvSpPr>
        <p:spPr>
          <a:xfrm>
            <a:off x="1524000" y="2967038"/>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Choosing a topic</a:t>
            </a:r>
            <a:endParaRPr lang="en-US" sz="4500" dirty="0"/>
          </a:p>
        </p:txBody>
      </p:sp>
      <p:sp>
        <p:nvSpPr>
          <p:cNvPr id="4" name="Text 2"/>
          <p:cNvSpPr/>
          <p:nvPr/>
        </p:nvSpPr>
        <p:spPr>
          <a:xfrm>
            <a:off x="1524000" y="4052888"/>
            <a:ext cx="156972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You'll spend weeks on it. Pick something that is:</a:t>
            </a:r>
            <a:endParaRPr lang="en-US" sz="2100" dirty="0"/>
          </a:p>
        </p:txBody>
      </p:sp>
      <p:sp>
        <p:nvSpPr>
          <p:cNvPr id="5" name="Shape 3"/>
          <p:cNvSpPr/>
          <p:nvPr/>
        </p:nvSpPr>
        <p:spPr>
          <a:xfrm>
            <a:off x="1524000" y="4719638"/>
            <a:ext cx="7486650" cy="1352550"/>
          </a:xfrm>
          <a:prstGeom prst="roundRect">
            <a:avLst>
              <a:gd name="adj" fmla="val 4225"/>
            </a:avLst>
          </a:prstGeom>
          <a:solidFill>
            <a:srgbClr val="F8FAFC"/>
          </a:solidFill>
          <a:ln/>
        </p:spPr>
      </p:sp>
      <p:sp>
        <p:nvSpPr>
          <p:cNvPr id="6" name="Shape 4"/>
          <p:cNvSpPr/>
          <p:nvPr/>
        </p:nvSpPr>
        <p:spPr>
          <a:xfrm>
            <a:off x="1524000" y="6062663"/>
            <a:ext cx="7486650" cy="9525"/>
          </a:xfrm>
          <a:prstGeom prst="rect">
            <a:avLst/>
          </a:prstGeom>
          <a:solidFill>
            <a:srgbClr val="BFDBFE"/>
          </a:solidFill>
          <a:ln/>
        </p:spPr>
      </p:sp>
      <p:sp>
        <p:nvSpPr>
          <p:cNvPr id="7" name="Shape 5"/>
          <p:cNvSpPr/>
          <p:nvPr/>
        </p:nvSpPr>
        <p:spPr>
          <a:xfrm>
            <a:off x="1524000" y="4719638"/>
            <a:ext cx="7486650" cy="9525"/>
          </a:xfrm>
          <a:prstGeom prst="rect">
            <a:avLst/>
          </a:prstGeom>
          <a:solidFill>
            <a:srgbClr val="BFDBFE"/>
          </a:solidFill>
          <a:ln/>
        </p:spPr>
      </p:sp>
      <p:sp>
        <p:nvSpPr>
          <p:cNvPr id="8" name="Shape 6"/>
          <p:cNvSpPr/>
          <p:nvPr/>
        </p:nvSpPr>
        <p:spPr>
          <a:xfrm>
            <a:off x="1524000" y="4719638"/>
            <a:ext cx="38100" cy="1352550"/>
          </a:xfrm>
          <a:prstGeom prst="rect">
            <a:avLst/>
          </a:prstGeom>
          <a:solidFill>
            <a:srgbClr val="2563EB"/>
          </a:solidFill>
          <a:ln/>
        </p:spPr>
      </p:sp>
      <p:sp>
        <p:nvSpPr>
          <p:cNvPr id="9" name="Shape 7"/>
          <p:cNvSpPr/>
          <p:nvPr/>
        </p:nvSpPr>
        <p:spPr>
          <a:xfrm>
            <a:off x="9001125" y="4719638"/>
            <a:ext cx="9525" cy="1352550"/>
          </a:xfrm>
          <a:prstGeom prst="rect">
            <a:avLst/>
          </a:prstGeom>
          <a:solidFill>
            <a:srgbClr val="BFDBFE"/>
          </a:solidFill>
          <a:ln/>
        </p:spPr>
      </p:sp>
      <p:sp>
        <p:nvSpPr>
          <p:cNvPr id="10" name="Text 8"/>
          <p:cNvSpPr/>
          <p:nvPr/>
        </p:nvSpPr>
        <p:spPr>
          <a:xfrm>
            <a:off x="1905000" y="4995862"/>
            <a:ext cx="6977825" cy="83820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Interesting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to you — or you'll write badly.</a:t>
            </a:r>
            <a:endParaRPr lang="en-US" sz="2100" dirty="0"/>
          </a:p>
        </p:txBody>
      </p:sp>
      <p:sp>
        <p:nvSpPr>
          <p:cNvPr id="11" name="Shape 9"/>
          <p:cNvSpPr/>
          <p:nvPr/>
        </p:nvSpPr>
        <p:spPr>
          <a:xfrm>
            <a:off x="9277350" y="4719638"/>
            <a:ext cx="7486650" cy="1352550"/>
          </a:xfrm>
          <a:prstGeom prst="roundRect">
            <a:avLst>
              <a:gd name="adj" fmla="val 4225"/>
            </a:avLst>
          </a:prstGeom>
          <a:solidFill>
            <a:srgbClr val="F8FAFC"/>
          </a:solidFill>
          <a:ln/>
        </p:spPr>
      </p:sp>
      <p:sp>
        <p:nvSpPr>
          <p:cNvPr id="12" name="Shape 10"/>
          <p:cNvSpPr/>
          <p:nvPr/>
        </p:nvSpPr>
        <p:spPr>
          <a:xfrm>
            <a:off x="9277350" y="6062663"/>
            <a:ext cx="7486650" cy="9525"/>
          </a:xfrm>
          <a:prstGeom prst="rect">
            <a:avLst/>
          </a:prstGeom>
          <a:solidFill>
            <a:srgbClr val="BFDBFE"/>
          </a:solidFill>
          <a:ln/>
        </p:spPr>
      </p:sp>
      <p:sp>
        <p:nvSpPr>
          <p:cNvPr id="13" name="Shape 11"/>
          <p:cNvSpPr/>
          <p:nvPr/>
        </p:nvSpPr>
        <p:spPr>
          <a:xfrm>
            <a:off x="9277350" y="4719638"/>
            <a:ext cx="7486650" cy="9525"/>
          </a:xfrm>
          <a:prstGeom prst="rect">
            <a:avLst/>
          </a:prstGeom>
          <a:solidFill>
            <a:srgbClr val="BFDBFE"/>
          </a:solidFill>
          <a:ln/>
        </p:spPr>
      </p:sp>
      <p:sp>
        <p:nvSpPr>
          <p:cNvPr id="14" name="Shape 12"/>
          <p:cNvSpPr/>
          <p:nvPr/>
        </p:nvSpPr>
        <p:spPr>
          <a:xfrm>
            <a:off x="9277350" y="4719638"/>
            <a:ext cx="38100" cy="1352550"/>
          </a:xfrm>
          <a:prstGeom prst="rect">
            <a:avLst/>
          </a:prstGeom>
          <a:solidFill>
            <a:srgbClr val="2563EB"/>
          </a:solidFill>
          <a:ln/>
        </p:spPr>
      </p:sp>
      <p:sp>
        <p:nvSpPr>
          <p:cNvPr id="15" name="Shape 13"/>
          <p:cNvSpPr/>
          <p:nvPr/>
        </p:nvSpPr>
        <p:spPr>
          <a:xfrm>
            <a:off x="16754475" y="4719638"/>
            <a:ext cx="9525" cy="1352550"/>
          </a:xfrm>
          <a:prstGeom prst="rect">
            <a:avLst/>
          </a:prstGeom>
          <a:solidFill>
            <a:srgbClr val="BFDBFE"/>
          </a:solidFill>
          <a:ln/>
        </p:spPr>
      </p:sp>
      <p:sp>
        <p:nvSpPr>
          <p:cNvPr id="16" name="Text 14"/>
          <p:cNvSpPr/>
          <p:nvPr/>
        </p:nvSpPr>
        <p:spPr>
          <a:xfrm>
            <a:off x="9658350" y="4995862"/>
            <a:ext cx="6977825" cy="83820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Investigable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with sources you can actually reach.</a:t>
            </a:r>
            <a:endParaRPr lang="en-US" sz="2100" dirty="0"/>
          </a:p>
        </p:txBody>
      </p:sp>
      <p:sp>
        <p:nvSpPr>
          <p:cNvPr id="17" name="Shape 15"/>
          <p:cNvSpPr/>
          <p:nvPr/>
        </p:nvSpPr>
        <p:spPr>
          <a:xfrm>
            <a:off x="1524000" y="6338888"/>
            <a:ext cx="7486650" cy="1352550"/>
          </a:xfrm>
          <a:prstGeom prst="roundRect">
            <a:avLst>
              <a:gd name="adj" fmla="val 4225"/>
            </a:avLst>
          </a:prstGeom>
          <a:solidFill>
            <a:srgbClr val="F8FAFC"/>
          </a:solidFill>
          <a:ln/>
        </p:spPr>
      </p:sp>
      <p:sp>
        <p:nvSpPr>
          <p:cNvPr id="18" name="Shape 16"/>
          <p:cNvSpPr/>
          <p:nvPr/>
        </p:nvSpPr>
        <p:spPr>
          <a:xfrm>
            <a:off x="1524000" y="7681912"/>
            <a:ext cx="7486650" cy="9525"/>
          </a:xfrm>
          <a:prstGeom prst="rect">
            <a:avLst/>
          </a:prstGeom>
          <a:solidFill>
            <a:srgbClr val="BFDBFE"/>
          </a:solidFill>
          <a:ln/>
        </p:spPr>
      </p:sp>
      <p:sp>
        <p:nvSpPr>
          <p:cNvPr id="19" name="Shape 17"/>
          <p:cNvSpPr/>
          <p:nvPr/>
        </p:nvSpPr>
        <p:spPr>
          <a:xfrm>
            <a:off x="1524000" y="6338888"/>
            <a:ext cx="7486650" cy="9525"/>
          </a:xfrm>
          <a:prstGeom prst="rect">
            <a:avLst/>
          </a:prstGeom>
          <a:solidFill>
            <a:srgbClr val="BFDBFE"/>
          </a:solidFill>
          <a:ln/>
        </p:spPr>
      </p:sp>
      <p:sp>
        <p:nvSpPr>
          <p:cNvPr id="20" name="Shape 18"/>
          <p:cNvSpPr/>
          <p:nvPr/>
        </p:nvSpPr>
        <p:spPr>
          <a:xfrm>
            <a:off x="1524000" y="6338888"/>
            <a:ext cx="38100" cy="1352550"/>
          </a:xfrm>
          <a:prstGeom prst="rect">
            <a:avLst/>
          </a:prstGeom>
          <a:solidFill>
            <a:srgbClr val="2563EB"/>
          </a:solidFill>
          <a:ln/>
        </p:spPr>
      </p:sp>
      <p:sp>
        <p:nvSpPr>
          <p:cNvPr id="21" name="Shape 19"/>
          <p:cNvSpPr/>
          <p:nvPr/>
        </p:nvSpPr>
        <p:spPr>
          <a:xfrm>
            <a:off x="9001125" y="6338888"/>
            <a:ext cx="9525" cy="1352550"/>
          </a:xfrm>
          <a:prstGeom prst="rect">
            <a:avLst/>
          </a:prstGeom>
          <a:solidFill>
            <a:srgbClr val="BFDBFE"/>
          </a:solidFill>
          <a:ln/>
        </p:spPr>
      </p:sp>
      <p:sp>
        <p:nvSpPr>
          <p:cNvPr id="22" name="Text 20"/>
          <p:cNvSpPr/>
          <p:nvPr/>
        </p:nvSpPr>
        <p:spPr>
          <a:xfrm>
            <a:off x="1905000" y="6615113"/>
            <a:ext cx="6977825" cy="83820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Scoped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 not the whole field, not a single fact.</a:t>
            </a:r>
            <a:endParaRPr lang="en-US" sz="2100" dirty="0"/>
          </a:p>
        </p:txBody>
      </p:sp>
      <p:sp>
        <p:nvSpPr>
          <p:cNvPr id="23" name="Shape 21"/>
          <p:cNvSpPr/>
          <p:nvPr/>
        </p:nvSpPr>
        <p:spPr>
          <a:xfrm>
            <a:off x="9277350" y="6338888"/>
            <a:ext cx="7486650" cy="1352550"/>
          </a:xfrm>
          <a:prstGeom prst="roundRect">
            <a:avLst>
              <a:gd name="adj" fmla="val 4225"/>
            </a:avLst>
          </a:prstGeom>
          <a:solidFill>
            <a:srgbClr val="F8FAFC"/>
          </a:solidFill>
          <a:ln/>
        </p:spPr>
      </p:sp>
      <p:sp>
        <p:nvSpPr>
          <p:cNvPr id="24" name="Shape 22"/>
          <p:cNvSpPr/>
          <p:nvPr/>
        </p:nvSpPr>
        <p:spPr>
          <a:xfrm>
            <a:off x="9277350" y="7681912"/>
            <a:ext cx="7486650" cy="9525"/>
          </a:xfrm>
          <a:prstGeom prst="rect">
            <a:avLst/>
          </a:prstGeom>
          <a:solidFill>
            <a:srgbClr val="BFDBFE"/>
          </a:solidFill>
          <a:ln/>
        </p:spPr>
      </p:sp>
      <p:sp>
        <p:nvSpPr>
          <p:cNvPr id="25" name="Shape 23"/>
          <p:cNvSpPr/>
          <p:nvPr/>
        </p:nvSpPr>
        <p:spPr>
          <a:xfrm>
            <a:off x="9277350" y="6338888"/>
            <a:ext cx="7486650" cy="9525"/>
          </a:xfrm>
          <a:prstGeom prst="rect">
            <a:avLst/>
          </a:prstGeom>
          <a:solidFill>
            <a:srgbClr val="BFDBFE"/>
          </a:solidFill>
          <a:ln/>
        </p:spPr>
      </p:sp>
      <p:sp>
        <p:nvSpPr>
          <p:cNvPr id="26" name="Shape 24"/>
          <p:cNvSpPr/>
          <p:nvPr/>
        </p:nvSpPr>
        <p:spPr>
          <a:xfrm>
            <a:off x="9277350" y="6338888"/>
            <a:ext cx="38100" cy="1352550"/>
          </a:xfrm>
          <a:prstGeom prst="rect">
            <a:avLst/>
          </a:prstGeom>
          <a:solidFill>
            <a:srgbClr val="2563EB"/>
          </a:solidFill>
          <a:ln/>
        </p:spPr>
      </p:sp>
      <p:sp>
        <p:nvSpPr>
          <p:cNvPr id="27" name="Shape 25"/>
          <p:cNvSpPr/>
          <p:nvPr/>
        </p:nvSpPr>
        <p:spPr>
          <a:xfrm>
            <a:off x="16754475" y="6338888"/>
            <a:ext cx="9525" cy="1352550"/>
          </a:xfrm>
          <a:prstGeom prst="rect">
            <a:avLst/>
          </a:prstGeom>
          <a:solidFill>
            <a:srgbClr val="BFDBFE"/>
          </a:solidFill>
          <a:ln/>
        </p:spPr>
      </p:sp>
      <p:sp>
        <p:nvSpPr>
          <p:cNvPr id="28" name="Text 26"/>
          <p:cNvSpPr/>
          <p:nvPr/>
        </p:nvSpPr>
        <p:spPr>
          <a:xfrm>
            <a:off x="9658350" y="6615113"/>
            <a:ext cx="6977825" cy="83820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Genre-fit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 does what you want to say match the kind of writing?</a:t>
            </a:r>
            <a:endParaRPr lang="en-US"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39355"/>
            <a:ext cx="533400" cy="28575"/>
          </a:xfrm>
          <a:prstGeom prst="roundRect">
            <a:avLst>
              <a:gd name="adj" fmla="val 50000"/>
            </a:avLst>
          </a:prstGeom>
          <a:solidFill>
            <a:srgbClr val="2563EB"/>
          </a:solidFill>
          <a:ln/>
        </p:spPr>
      </p:sp>
      <p:sp>
        <p:nvSpPr>
          <p:cNvPr id="3" name="Text 1"/>
          <p:cNvSpPr/>
          <p:nvPr/>
        </p:nvSpPr>
        <p:spPr>
          <a:xfrm>
            <a:off x="1524000" y="331083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How people find their topics</a:t>
            </a:r>
            <a:endParaRPr lang="en-US" sz="4500" dirty="0"/>
          </a:p>
        </p:txBody>
      </p:sp>
      <p:sp>
        <p:nvSpPr>
          <p:cNvPr id="4" name="Shape 2"/>
          <p:cNvSpPr/>
          <p:nvPr/>
        </p:nvSpPr>
        <p:spPr>
          <a:xfrm>
            <a:off x="1524000" y="5168205"/>
            <a:ext cx="15240000" cy="9525"/>
          </a:xfrm>
          <a:prstGeom prst="rect">
            <a:avLst/>
          </a:prstGeom>
          <a:solidFill>
            <a:srgbClr val="000099">
              <a:alpha val="7000"/>
            </a:srgbClr>
          </a:solidFill>
          <a:ln/>
        </p:spPr>
      </p:sp>
      <p:sp>
        <p:nvSpPr>
          <p:cNvPr id="5" name="Shape 3"/>
          <p:cNvSpPr/>
          <p:nvPr/>
        </p:nvSpPr>
        <p:spPr>
          <a:xfrm>
            <a:off x="1524000" y="4663380"/>
            <a:ext cx="95250" cy="95250"/>
          </a:xfrm>
          <a:prstGeom prst="ellipse">
            <a:avLst/>
          </a:prstGeom>
          <a:solidFill>
            <a:srgbClr val="F59E0B"/>
          </a:solidFill>
          <a:ln/>
        </p:spPr>
      </p:sp>
      <p:sp>
        <p:nvSpPr>
          <p:cNvPr id="6" name="Text 4"/>
          <p:cNvSpPr/>
          <p:nvPr/>
        </p:nvSpPr>
        <p:spPr>
          <a:xfrm>
            <a:off x="1847850" y="4568130"/>
            <a:ext cx="8085898"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Talk to people about how they found their thesis topic.</a:t>
            </a:r>
            <a:endParaRPr lang="en-US" sz="2250" dirty="0"/>
          </a:p>
        </p:txBody>
      </p:sp>
      <p:sp>
        <p:nvSpPr>
          <p:cNvPr id="7" name="Shape 5"/>
          <p:cNvSpPr/>
          <p:nvPr/>
        </p:nvSpPr>
        <p:spPr>
          <a:xfrm>
            <a:off x="1524000" y="5444430"/>
            <a:ext cx="95250" cy="95250"/>
          </a:xfrm>
          <a:prstGeom prst="ellipse">
            <a:avLst/>
          </a:prstGeom>
          <a:solidFill>
            <a:srgbClr val="F59E0B"/>
          </a:solidFill>
          <a:ln/>
        </p:spPr>
      </p:sp>
      <p:sp>
        <p:nvSpPr>
          <p:cNvPr id="8" name="Text 6"/>
          <p:cNvSpPr/>
          <p:nvPr/>
        </p:nvSpPr>
        <p:spPr>
          <a:xfrm>
            <a:off x="1847850" y="5349180"/>
            <a:ext cx="9666808"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Free chat with a good LLM — not to write for you, but to explore.</a:t>
            </a:r>
            <a:endParaRPr lang="en-US" sz="2250" dirty="0"/>
          </a:p>
        </p:txBody>
      </p:sp>
      <p:sp>
        <p:nvSpPr>
          <p:cNvPr id="9" name="Shape 7"/>
          <p:cNvSpPr/>
          <p:nvPr/>
        </p:nvSpPr>
        <p:spPr>
          <a:xfrm>
            <a:off x="1524000" y="6368355"/>
            <a:ext cx="15240000" cy="979140"/>
          </a:xfrm>
          <a:prstGeom prst="roundRect">
            <a:avLst>
              <a:gd name="adj" fmla="val 5837"/>
            </a:avLst>
          </a:prstGeom>
          <a:solidFill>
            <a:srgbClr val="F8FAFC"/>
          </a:solidFill>
          <a:ln/>
        </p:spPr>
      </p:sp>
      <p:sp>
        <p:nvSpPr>
          <p:cNvPr id="10" name="Shape 8"/>
          <p:cNvSpPr/>
          <p:nvPr/>
        </p:nvSpPr>
        <p:spPr>
          <a:xfrm>
            <a:off x="1524000" y="7337971"/>
            <a:ext cx="15240000" cy="9525"/>
          </a:xfrm>
          <a:prstGeom prst="rect">
            <a:avLst/>
          </a:prstGeom>
          <a:solidFill>
            <a:srgbClr val="BFDBFE"/>
          </a:solidFill>
          <a:ln/>
        </p:spPr>
      </p:sp>
      <p:sp>
        <p:nvSpPr>
          <p:cNvPr id="11" name="Shape 9"/>
          <p:cNvSpPr/>
          <p:nvPr/>
        </p:nvSpPr>
        <p:spPr>
          <a:xfrm>
            <a:off x="1524000" y="6368355"/>
            <a:ext cx="15240000" cy="9525"/>
          </a:xfrm>
          <a:prstGeom prst="rect">
            <a:avLst/>
          </a:prstGeom>
          <a:solidFill>
            <a:srgbClr val="BFDBFE"/>
          </a:solidFill>
          <a:ln/>
        </p:spPr>
      </p:sp>
      <p:sp>
        <p:nvSpPr>
          <p:cNvPr id="12" name="Shape 10"/>
          <p:cNvSpPr/>
          <p:nvPr/>
        </p:nvSpPr>
        <p:spPr>
          <a:xfrm>
            <a:off x="1524000" y="6368355"/>
            <a:ext cx="9525" cy="979140"/>
          </a:xfrm>
          <a:prstGeom prst="rect">
            <a:avLst/>
          </a:prstGeom>
          <a:solidFill>
            <a:srgbClr val="F59E0B"/>
          </a:solidFill>
          <a:ln/>
        </p:spPr>
      </p:sp>
      <p:sp>
        <p:nvSpPr>
          <p:cNvPr id="13" name="Shape 11"/>
          <p:cNvSpPr/>
          <p:nvPr/>
        </p:nvSpPr>
        <p:spPr>
          <a:xfrm>
            <a:off x="16754475" y="6368355"/>
            <a:ext cx="9525" cy="979140"/>
          </a:xfrm>
          <a:prstGeom prst="rect">
            <a:avLst/>
          </a:prstGeom>
          <a:solidFill>
            <a:srgbClr val="BFDBFE"/>
          </a:solidFill>
          <a:ln/>
        </p:spPr>
      </p:sp>
      <p:sp>
        <p:nvSpPr>
          <p:cNvPr id="14" name="Text 12"/>
          <p:cNvSpPr/>
          <p:nvPr/>
        </p:nvSpPr>
        <p:spPr>
          <a:xfrm>
            <a:off x="1876425" y="6644580"/>
            <a:ext cx="14992350" cy="464790"/>
          </a:xfrm>
          <a:prstGeom prst="rect">
            <a:avLst/>
          </a:prstGeom>
          <a:noFill/>
          <a:ln/>
        </p:spPr>
        <p:txBody>
          <a:bodyPr wrap="square" lIns="25400" tIns="25400" rIns="25400" bIns="25400" rtlCol="0" anchor="t">
            <a:normAutofit/>
          </a:bodyPr>
          <a:lstStyle/>
          <a:p>
            <a:pPr algn="l" indent="0" marL="0">
              <a:lnSpc>
                <a:spcPct val="160000"/>
              </a:lnSpc>
              <a:buNone/>
            </a:pPr>
            <a:r>
              <a:rPr lang="en-US" sz="2100" dirty="0">
                <a:solidFill>
                  <a:srgbClr val="000099"/>
                </a:solidFill>
                <a:latin typeface="Verdana" pitchFamily="34" charset="0"/>
                <a:ea typeface="Verdana" pitchFamily="34" charset="-122"/>
                <a:cs typeface="Verdana" pitchFamily="34" charset="-120"/>
              </a:rPr>
              <a:t>See the anecdote about John in the handout.</a:t>
            </a:r>
            <a:endParaRPr lang="en-US"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15245"/>
            <a:ext cx="533400" cy="28575"/>
          </a:xfrm>
          <a:prstGeom prst="roundRect">
            <a:avLst>
              <a:gd name="adj" fmla="val 50000"/>
            </a:avLst>
          </a:prstGeom>
          <a:solidFill>
            <a:srgbClr val="2563EB"/>
          </a:solidFill>
          <a:ln/>
        </p:spPr>
      </p:sp>
      <p:sp>
        <p:nvSpPr>
          <p:cNvPr id="3" name="Text 1"/>
          <p:cNvSpPr/>
          <p:nvPr/>
        </p:nvSpPr>
        <p:spPr>
          <a:xfrm>
            <a:off x="1524000" y="328672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From topic to controlling idea</a:t>
            </a:r>
            <a:endParaRPr lang="en-US" sz="4500" dirty="0"/>
          </a:p>
        </p:txBody>
      </p:sp>
      <p:sp>
        <p:nvSpPr>
          <p:cNvPr id="4" name="Shape 2"/>
          <p:cNvSpPr/>
          <p:nvPr/>
        </p:nvSpPr>
        <p:spPr>
          <a:xfrm>
            <a:off x="1524000" y="4372570"/>
            <a:ext cx="7486650" cy="1799034"/>
          </a:xfrm>
          <a:prstGeom prst="roundRect">
            <a:avLst>
              <a:gd name="adj" fmla="val 3177"/>
            </a:avLst>
          </a:prstGeom>
          <a:solidFill>
            <a:srgbClr val="F8FAFC"/>
          </a:solidFill>
          <a:ln w="9525">
            <a:solidFill>
              <a:srgbClr val="BFDBFE"/>
            </a:solidFill>
            <a:prstDash val="solid"/>
          </a:ln>
        </p:spPr>
      </p:sp>
      <p:sp>
        <p:nvSpPr>
          <p:cNvPr id="5" name="Text 3"/>
          <p:cNvSpPr/>
          <p:nvPr/>
        </p:nvSpPr>
        <p:spPr>
          <a:xfrm>
            <a:off x="1876425" y="4648795"/>
            <a:ext cx="6985254" cy="362843"/>
          </a:xfrm>
          <a:prstGeom prst="rect">
            <a:avLst/>
          </a:prstGeom>
          <a:noFill/>
          <a:ln/>
        </p:spPr>
        <p:txBody>
          <a:bodyPr wrap="square" lIns="25400" tIns="25400" rIns="25400" bIns="25400" rtlCol="0" anchor="t">
            <a:normAutofit/>
          </a:bodyPr>
          <a:lstStyle/>
          <a:p>
            <a:pPr algn="l" indent="0" marL="0">
              <a:lnSpc>
                <a:spcPct val="155000"/>
              </a:lnSpc>
              <a:buNone/>
            </a:pPr>
            <a:r>
              <a:rPr lang="en-US" sz="1650" b="1" spc="99" kern="0" dirty="0">
                <a:solidFill>
                  <a:srgbClr val="2563EB"/>
                </a:solidFill>
                <a:latin typeface="Verdana" pitchFamily="34" charset="0"/>
                <a:ea typeface="Verdana" pitchFamily="34" charset="-122"/>
                <a:cs typeface="Verdana" pitchFamily="34" charset="-120"/>
              </a:rPr>
              <a:t>TOPIC</a:t>
            </a:r>
            <a:endParaRPr lang="en-US" sz="1650" dirty="0"/>
          </a:p>
        </p:txBody>
      </p:sp>
      <p:sp>
        <p:nvSpPr>
          <p:cNvPr id="6" name="Text 4"/>
          <p:cNvSpPr/>
          <p:nvPr/>
        </p:nvSpPr>
        <p:spPr>
          <a:xfrm>
            <a:off x="1876425" y="5106888"/>
            <a:ext cx="2713286" cy="361950"/>
          </a:xfrm>
          <a:prstGeom prst="rect">
            <a:avLst/>
          </a:prstGeom>
          <a:noFill/>
          <a:ln/>
        </p:spPr>
        <p:txBody>
          <a:bodyPr wrap="square" lIns="0" tIns="0" rIns="0" bIns="0" rtlCol="0" anchor="t">
            <a:normAutofit/>
          </a:bodyPr>
          <a:lstStyle/>
          <a:p>
            <a:pPr algn="l" indent="0" marL="0">
              <a:lnSpc>
                <a:spcPct val="155000"/>
              </a:lnSpc>
              <a:buNone/>
            </a:pPr>
            <a:r>
              <a:rPr lang="en-US" sz="2100" dirty="0">
                <a:solidFill>
                  <a:srgbClr val="4A5568"/>
                </a:solidFill>
                <a:latin typeface="Verdana" pitchFamily="34" charset="0"/>
                <a:ea typeface="Verdana" pitchFamily="34" charset="-122"/>
                <a:cs typeface="Verdana" pitchFamily="34" charset="-120"/>
              </a:rPr>
              <a:t>Just a subject area.</a:t>
            </a:r>
            <a:endParaRPr lang="en-US" sz="2100" dirty="0"/>
          </a:p>
        </p:txBody>
      </p:sp>
      <p:sp>
        <p:nvSpPr>
          <p:cNvPr id="7" name="Text 5"/>
          <p:cNvSpPr/>
          <p:nvPr/>
        </p:nvSpPr>
        <p:spPr>
          <a:xfrm>
            <a:off x="1876425" y="5520184"/>
            <a:ext cx="6575808" cy="361950"/>
          </a:xfrm>
          <a:prstGeom prst="rect">
            <a:avLst/>
          </a:prstGeom>
          <a:noFill/>
          <a:ln/>
        </p:spPr>
        <p:txBody>
          <a:bodyPr wrap="square" lIns="25400" tIns="25400" rIns="25400" bIns="25400" rtlCol="0" anchor="t">
            <a:normAutofit/>
          </a:bodyPr>
          <a:lstStyle/>
          <a:p>
            <a:pPr algn="l" indent="0" marL="0">
              <a:lnSpc>
                <a:spcPct val="155000"/>
              </a:lnSpc>
              <a:buNone/>
            </a:pPr>
            <a:r>
              <a:rPr lang="en-US" sz="2100" i="1" dirty="0">
                <a:solidFill>
                  <a:srgbClr val="4A5568"/>
                </a:solidFill>
                <a:latin typeface="Verdana" pitchFamily="34" charset="0"/>
                <a:ea typeface="Verdana" pitchFamily="34" charset="-122"/>
                <a:cs typeface="Verdana" pitchFamily="34" charset="-120"/>
              </a:rPr>
              <a:t>progressive taxation · kinship · basis-set choice</a:t>
            </a:r>
            <a:endParaRPr lang="en-US" sz="2100" dirty="0"/>
          </a:p>
        </p:txBody>
      </p:sp>
      <p:sp>
        <p:nvSpPr>
          <p:cNvPr id="8" name="Shape 6"/>
          <p:cNvSpPr/>
          <p:nvPr/>
        </p:nvSpPr>
        <p:spPr>
          <a:xfrm>
            <a:off x="9277350" y="4372570"/>
            <a:ext cx="7486650" cy="1799034"/>
          </a:xfrm>
          <a:prstGeom prst="roundRect">
            <a:avLst>
              <a:gd name="adj" fmla="val 3177"/>
            </a:avLst>
          </a:prstGeom>
          <a:solidFill>
            <a:srgbClr val="F8FAFC"/>
          </a:solidFill>
          <a:ln/>
        </p:spPr>
      </p:sp>
      <p:sp>
        <p:nvSpPr>
          <p:cNvPr id="9" name="Shape 7"/>
          <p:cNvSpPr/>
          <p:nvPr/>
        </p:nvSpPr>
        <p:spPr>
          <a:xfrm>
            <a:off x="9277350" y="6162080"/>
            <a:ext cx="7486650" cy="9525"/>
          </a:xfrm>
          <a:prstGeom prst="rect">
            <a:avLst/>
          </a:prstGeom>
          <a:solidFill>
            <a:srgbClr val="BFDBFE"/>
          </a:solidFill>
          <a:ln/>
        </p:spPr>
      </p:sp>
      <p:sp>
        <p:nvSpPr>
          <p:cNvPr id="10" name="Shape 8"/>
          <p:cNvSpPr/>
          <p:nvPr/>
        </p:nvSpPr>
        <p:spPr>
          <a:xfrm>
            <a:off x="9277350" y="4372570"/>
            <a:ext cx="7486650" cy="9525"/>
          </a:xfrm>
          <a:prstGeom prst="rect">
            <a:avLst/>
          </a:prstGeom>
          <a:solidFill>
            <a:srgbClr val="BFDBFE"/>
          </a:solidFill>
          <a:ln/>
        </p:spPr>
      </p:sp>
      <p:sp>
        <p:nvSpPr>
          <p:cNvPr id="11" name="Shape 9"/>
          <p:cNvSpPr/>
          <p:nvPr/>
        </p:nvSpPr>
        <p:spPr>
          <a:xfrm>
            <a:off x="9277350" y="4372570"/>
            <a:ext cx="38100" cy="1799034"/>
          </a:xfrm>
          <a:prstGeom prst="rect">
            <a:avLst/>
          </a:prstGeom>
          <a:solidFill>
            <a:srgbClr val="2563EB"/>
          </a:solidFill>
          <a:ln/>
        </p:spPr>
      </p:sp>
      <p:sp>
        <p:nvSpPr>
          <p:cNvPr id="12" name="Shape 10"/>
          <p:cNvSpPr/>
          <p:nvPr/>
        </p:nvSpPr>
        <p:spPr>
          <a:xfrm>
            <a:off x="16754475" y="4372570"/>
            <a:ext cx="9525" cy="1799034"/>
          </a:xfrm>
          <a:prstGeom prst="rect">
            <a:avLst/>
          </a:prstGeom>
          <a:solidFill>
            <a:srgbClr val="BFDBFE"/>
          </a:solidFill>
          <a:ln/>
        </p:spPr>
      </p:sp>
      <p:sp>
        <p:nvSpPr>
          <p:cNvPr id="13" name="Text 11"/>
          <p:cNvSpPr/>
          <p:nvPr/>
        </p:nvSpPr>
        <p:spPr>
          <a:xfrm>
            <a:off x="9658350" y="4648795"/>
            <a:ext cx="6955822" cy="362843"/>
          </a:xfrm>
          <a:prstGeom prst="rect">
            <a:avLst/>
          </a:prstGeom>
          <a:noFill/>
          <a:ln/>
        </p:spPr>
        <p:txBody>
          <a:bodyPr wrap="square" lIns="25400" tIns="25400" rIns="25400" bIns="25400" rtlCol="0" anchor="t">
            <a:normAutofit/>
          </a:bodyPr>
          <a:lstStyle/>
          <a:p>
            <a:pPr algn="l" indent="0" marL="0">
              <a:lnSpc>
                <a:spcPct val="155000"/>
              </a:lnSpc>
              <a:buNone/>
            </a:pPr>
            <a:r>
              <a:rPr lang="en-US" sz="1650" b="1" spc="99" kern="0" dirty="0">
                <a:solidFill>
                  <a:srgbClr val="2563EB"/>
                </a:solidFill>
                <a:latin typeface="Verdana" pitchFamily="34" charset="0"/>
                <a:ea typeface="Verdana" pitchFamily="34" charset="-122"/>
                <a:cs typeface="Verdana" pitchFamily="34" charset="-120"/>
              </a:rPr>
              <a:t>CONTROLLING IDEA</a:t>
            </a:r>
            <a:endParaRPr lang="en-US" sz="1650" dirty="0"/>
          </a:p>
        </p:txBody>
      </p:sp>
      <p:sp>
        <p:nvSpPr>
          <p:cNvPr id="14" name="Text 12"/>
          <p:cNvSpPr/>
          <p:nvPr/>
        </p:nvSpPr>
        <p:spPr>
          <a:xfrm>
            <a:off x="9658350" y="5106888"/>
            <a:ext cx="3724406" cy="361950"/>
          </a:xfrm>
          <a:prstGeom prst="rect">
            <a:avLst/>
          </a:prstGeom>
          <a:noFill/>
          <a:ln/>
        </p:spPr>
        <p:txBody>
          <a:bodyPr wrap="square" lIns="0" tIns="0" rIns="0" bIns="0" rtlCol="0" anchor="t">
            <a:normAutofit/>
          </a:bodyPr>
          <a:lstStyle/>
          <a:p>
            <a:pPr algn="l" indent="0" marL="0">
              <a:lnSpc>
                <a:spcPct val="155000"/>
              </a:lnSpc>
              <a:buNone/>
            </a:pPr>
            <a:r>
              <a:rPr lang="en-US" sz="2100" dirty="0">
                <a:solidFill>
                  <a:srgbClr val="000099"/>
                </a:solidFill>
                <a:latin typeface="Verdana" pitchFamily="34" charset="0"/>
                <a:ea typeface="Verdana" pitchFamily="34" charset="-122"/>
                <a:cs typeface="Verdana" pitchFamily="34" charset="-120"/>
              </a:rPr>
              <a:t>Tells the reader what you'll</a:t>
            </a:r>
            <a:endParaRPr lang="en-US" sz="2100" dirty="0"/>
          </a:p>
        </p:txBody>
      </p:sp>
      <p:sp>
        <p:nvSpPr>
          <p:cNvPr id="15" name="Text 13"/>
          <p:cNvSpPr/>
          <p:nvPr/>
        </p:nvSpPr>
        <p:spPr>
          <a:xfrm>
            <a:off x="13368040" y="5106888"/>
            <a:ext cx="586234" cy="361950"/>
          </a:xfrm>
          <a:prstGeom prst="rect">
            <a:avLst/>
          </a:prstGeom>
          <a:noFill/>
          <a:ln/>
        </p:spPr>
        <p:txBody>
          <a:bodyPr wrap="square" lIns="25400" tIns="25400" rIns="25400" bIns="25400" rtlCol="0" anchor="t">
            <a:normAutofit/>
          </a:bodyPr>
          <a:lstStyle/>
          <a:p>
            <a:pPr algn="l" indent="0" marL="0">
              <a:lnSpc>
                <a:spcPct val="155000"/>
              </a:lnSpc>
              <a:buNone/>
            </a:pPr>
            <a:r>
              <a:rPr lang="en-US" sz="2100" b="1" dirty="0">
                <a:solidFill>
                  <a:srgbClr val="000099"/>
                </a:solidFill>
                <a:latin typeface="Verdana" pitchFamily="34" charset="0"/>
                <a:ea typeface="Verdana" pitchFamily="34" charset="-122"/>
                <a:cs typeface="Verdana" pitchFamily="34" charset="-120"/>
              </a:rPr>
              <a:t>say</a:t>
            </a:r>
            <a:endParaRPr lang="en-US" sz="2100" dirty="0"/>
          </a:p>
        </p:txBody>
      </p:sp>
      <p:sp>
        <p:nvSpPr>
          <p:cNvPr id="16" name="Text 14"/>
          <p:cNvSpPr/>
          <p:nvPr/>
        </p:nvSpPr>
        <p:spPr>
          <a:xfrm>
            <a:off x="13971836" y="5106888"/>
            <a:ext cx="1207443" cy="361950"/>
          </a:xfrm>
          <a:prstGeom prst="rect">
            <a:avLst/>
          </a:prstGeom>
          <a:noFill/>
          <a:ln/>
        </p:spPr>
        <p:txBody>
          <a:bodyPr wrap="square" lIns="0" tIns="0" rIns="0" bIns="0" rtlCol="0" anchor="t">
            <a:normAutofit/>
          </a:bodyPr>
          <a:lstStyle/>
          <a:p>
            <a:pPr algn="l" indent="0" marL="0">
              <a:lnSpc>
                <a:spcPct val="155000"/>
              </a:lnSpc>
              <a:buNone/>
            </a:pPr>
            <a:r>
              <a:rPr lang="en-US" sz="2100" dirty="0">
                <a:solidFill>
                  <a:srgbClr val="000099"/>
                </a:solidFill>
                <a:latin typeface="Verdana" pitchFamily="34" charset="0"/>
                <a:ea typeface="Verdana" pitchFamily="34" charset="-122"/>
                <a:cs typeface="Verdana" pitchFamily="34" charset="-120"/>
              </a:rPr>
              <a:t>about it.</a:t>
            </a:r>
            <a:endParaRPr lang="en-US" sz="2100" dirty="0"/>
          </a:p>
        </p:txBody>
      </p:sp>
      <p:sp>
        <p:nvSpPr>
          <p:cNvPr id="17" name="Shape 15"/>
          <p:cNvSpPr/>
          <p:nvPr/>
        </p:nvSpPr>
        <p:spPr>
          <a:xfrm>
            <a:off x="1524000" y="6476405"/>
            <a:ext cx="15240000" cy="895350"/>
          </a:xfrm>
          <a:prstGeom prst="roundRect">
            <a:avLst>
              <a:gd name="adj" fmla="val 6383"/>
            </a:avLst>
          </a:prstGeom>
          <a:solidFill>
            <a:srgbClr val="F8FAFC"/>
          </a:solidFill>
          <a:ln/>
        </p:spPr>
      </p:sp>
      <p:sp>
        <p:nvSpPr>
          <p:cNvPr id="18" name="Shape 16"/>
          <p:cNvSpPr/>
          <p:nvPr/>
        </p:nvSpPr>
        <p:spPr>
          <a:xfrm>
            <a:off x="1524000" y="7362230"/>
            <a:ext cx="15240000" cy="9525"/>
          </a:xfrm>
          <a:prstGeom prst="rect">
            <a:avLst/>
          </a:prstGeom>
          <a:solidFill>
            <a:srgbClr val="BFDBFE"/>
          </a:solidFill>
          <a:ln/>
        </p:spPr>
      </p:sp>
      <p:sp>
        <p:nvSpPr>
          <p:cNvPr id="19" name="Shape 17"/>
          <p:cNvSpPr/>
          <p:nvPr/>
        </p:nvSpPr>
        <p:spPr>
          <a:xfrm>
            <a:off x="1524000" y="6476405"/>
            <a:ext cx="15240000" cy="9525"/>
          </a:xfrm>
          <a:prstGeom prst="rect">
            <a:avLst/>
          </a:prstGeom>
          <a:solidFill>
            <a:srgbClr val="BFDBFE"/>
          </a:solidFill>
          <a:ln/>
        </p:spPr>
      </p:sp>
      <p:sp>
        <p:nvSpPr>
          <p:cNvPr id="20" name="Shape 18"/>
          <p:cNvSpPr/>
          <p:nvPr/>
        </p:nvSpPr>
        <p:spPr>
          <a:xfrm>
            <a:off x="1524000" y="6476405"/>
            <a:ext cx="9525" cy="895350"/>
          </a:xfrm>
          <a:prstGeom prst="rect">
            <a:avLst/>
          </a:prstGeom>
          <a:solidFill>
            <a:srgbClr val="F59E0B"/>
          </a:solidFill>
          <a:ln/>
        </p:spPr>
      </p:sp>
      <p:sp>
        <p:nvSpPr>
          <p:cNvPr id="21" name="Shape 19"/>
          <p:cNvSpPr/>
          <p:nvPr/>
        </p:nvSpPr>
        <p:spPr>
          <a:xfrm>
            <a:off x="16754475" y="6476405"/>
            <a:ext cx="9525" cy="895350"/>
          </a:xfrm>
          <a:prstGeom prst="rect">
            <a:avLst/>
          </a:prstGeom>
          <a:solidFill>
            <a:srgbClr val="BFDBFE"/>
          </a:solidFill>
          <a:ln/>
        </p:spPr>
      </p:sp>
      <p:sp>
        <p:nvSpPr>
          <p:cNvPr id="22" name="Text 20"/>
          <p:cNvSpPr/>
          <p:nvPr/>
        </p:nvSpPr>
        <p:spPr>
          <a:xfrm>
            <a:off x="1876425" y="6752630"/>
            <a:ext cx="14992350" cy="381000"/>
          </a:xfrm>
          <a:prstGeom prst="rect">
            <a:avLst/>
          </a:prstGeom>
          <a:noFill/>
          <a:ln/>
        </p:spPr>
        <p:txBody>
          <a:bodyPr wrap="square" lIns="25400" tIns="25400" rIns="25400" bIns="25400" rtlCol="0" anchor="t">
            <a:normAutofit/>
          </a:bodyPr>
          <a:lstStyle/>
          <a:p>
            <a:pPr algn="l" indent="0" marL="0">
              <a:buNone/>
            </a:pPr>
            <a:r>
              <a:rPr lang="en-US" sz="2250" dirty="0">
                <a:solidFill>
                  <a:srgbClr val="000099"/>
                </a:solidFill>
                <a:highlight>
                  <a:srgbClr val="F8FAFC"/>
                </a:highlight>
                <a:latin typeface="Verdana" pitchFamily="34" charset="0"/>
                <a:ea typeface="Verdana" pitchFamily="34" charset="-122"/>
                <a:cs typeface="Verdana" pitchFamily="34" charset="-120"/>
              </a:rPr>
              <a:t>Three flavours: </a:t>
            </a:r>
            <a:pPr algn="l" indent="0" marL="0">
              <a:buNone/>
            </a:pPr>
            <a:r>
              <a:rPr lang="en-US" sz="2250" b="1" dirty="0">
                <a:solidFill>
                  <a:srgbClr val="000099"/>
                </a:solidFill>
                <a:latin typeface="Verdana" pitchFamily="34" charset="0"/>
                <a:ea typeface="Verdana" pitchFamily="34" charset="-122"/>
                <a:cs typeface="Verdana" pitchFamily="34" charset="-120"/>
              </a:rPr>
              <a:t>thesis </a:t>
            </a:r>
            <a:pPr algn="l" indent="0" marL="0">
              <a:buNone/>
            </a:pPr>
            <a:r>
              <a:rPr lang="en-US" sz="2250" dirty="0">
                <a:solidFill>
                  <a:srgbClr val="000099"/>
                </a:solidFill>
                <a:highlight>
                  <a:srgbClr val="F8FAFC"/>
                </a:highlight>
                <a:latin typeface="Verdana" pitchFamily="34" charset="0"/>
                <a:ea typeface="Verdana" pitchFamily="34" charset="-122"/>
                <a:cs typeface="Verdana" pitchFamily="34" charset="-120"/>
              </a:rPr>
              <a:t>· </a:t>
            </a:r>
            <a:pPr algn="l" indent="0" marL="0">
              <a:buNone/>
            </a:pPr>
            <a:r>
              <a:rPr lang="en-US" sz="2250" b="1" dirty="0">
                <a:solidFill>
                  <a:srgbClr val="000099"/>
                </a:solidFill>
                <a:latin typeface="Verdana" pitchFamily="34" charset="0"/>
                <a:ea typeface="Verdana" pitchFamily="34" charset="-122"/>
                <a:cs typeface="Verdana" pitchFamily="34" charset="-120"/>
              </a:rPr>
              <a:t>enthymeme </a:t>
            </a:r>
            <a:pPr algn="l" indent="0" marL="0">
              <a:buNone/>
            </a:pPr>
            <a:r>
              <a:rPr lang="en-US" sz="2250" dirty="0">
                <a:solidFill>
                  <a:srgbClr val="000099"/>
                </a:solidFill>
                <a:highlight>
                  <a:srgbClr val="F8FAFC"/>
                </a:highlight>
                <a:latin typeface="Verdana" pitchFamily="34" charset="0"/>
                <a:ea typeface="Verdana" pitchFamily="34" charset="-122"/>
                <a:cs typeface="Verdana" pitchFamily="34" charset="-120"/>
              </a:rPr>
              <a:t>· </a:t>
            </a:r>
            <a:pPr algn="l" indent="0" marL="0">
              <a:buNone/>
            </a:pPr>
            <a:r>
              <a:rPr lang="en-US" sz="2250" b="1" dirty="0">
                <a:solidFill>
                  <a:srgbClr val="000099"/>
                </a:solidFill>
                <a:latin typeface="Verdana" pitchFamily="34" charset="0"/>
                <a:ea typeface="Verdana" pitchFamily="34" charset="-122"/>
                <a:cs typeface="Verdana" pitchFamily="34" charset="-120"/>
              </a:rPr>
              <a:t>hypothesis</a:t>
            </a:r>
            <a:endParaRPr lang="en-US" sz="2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Three flavours</a:t>
            </a:r>
            <a:endParaRPr lang="en-US" sz="4500" dirty="0"/>
          </a:p>
        </p:txBody>
      </p:sp>
      <p:sp>
        <p:nvSpPr>
          <p:cNvPr id="4" name="Shape 2"/>
          <p:cNvSpPr/>
          <p:nvPr/>
        </p:nvSpPr>
        <p:spPr>
          <a:xfrm>
            <a:off x="1524000" y="2314575"/>
            <a:ext cx="2093565" cy="581025"/>
          </a:xfrm>
          <a:prstGeom prst="roundRect">
            <a:avLst>
              <a:gd name="adj" fmla="val 9836"/>
            </a:avLst>
          </a:prstGeom>
          <a:solidFill>
            <a:srgbClr val="000099"/>
          </a:solidFill>
          <a:ln/>
        </p:spPr>
      </p:sp>
      <p:sp>
        <p:nvSpPr>
          <p:cNvPr id="5" name="Shape 3"/>
          <p:cNvSpPr/>
          <p:nvPr/>
        </p:nvSpPr>
        <p:spPr>
          <a:xfrm>
            <a:off x="3617565" y="2314575"/>
            <a:ext cx="10288935" cy="581025"/>
          </a:xfrm>
          <a:prstGeom prst="rect">
            <a:avLst/>
          </a:prstGeom>
          <a:solidFill>
            <a:srgbClr val="000099"/>
          </a:solidFill>
          <a:ln/>
        </p:spPr>
      </p:sp>
      <p:sp>
        <p:nvSpPr>
          <p:cNvPr id="6" name="Text 4"/>
          <p:cNvSpPr/>
          <p:nvPr/>
        </p:nvSpPr>
        <p:spPr>
          <a:xfrm>
            <a:off x="3808065" y="2447925"/>
            <a:ext cx="10216603" cy="352425"/>
          </a:xfrm>
          <a:prstGeom prst="rect">
            <a:avLst/>
          </a:prstGeom>
          <a:noFill/>
          <a:ln/>
        </p:spPr>
        <p:txBody>
          <a:bodyPr wrap="square" lIns="25400" tIns="25400" rIns="25400" bIns="25400" rtlCol="0" anchor="ctr">
            <a:normAutofit/>
          </a:bodyPr>
          <a:lstStyle/>
          <a:p>
            <a:pPr algn="l" indent="0" marL="0">
              <a:buNone/>
            </a:pPr>
            <a:r>
              <a:rPr lang="en-US" sz="2025" b="1" dirty="0">
                <a:solidFill>
                  <a:srgbClr val="FFFFFF"/>
                </a:solidFill>
                <a:latin typeface="Verdana" pitchFamily="34" charset="0"/>
                <a:ea typeface="Verdana" pitchFamily="34" charset="-122"/>
                <a:cs typeface="Verdana" pitchFamily="34" charset="-120"/>
              </a:rPr>
              <a:t>What it is</a:t>
            </a:r>
            <a:endParaRPr lang="en-US" sz="2025" dirty="0"/>
          </a:p>
        </p:txBody>
      </p:sp>
      <p:sp>
        <p:nvSpPr>
          <p:cNvPr id="7" name="Shape 5"/>
          <p:cNvSpPr/>
          <p:nvPr/>
        </p:nvSpPr>
        <p:spPr>
          <a:xfrm>
            <a:off x="13906500" y="2314575"/>
            <a:ext cx="2857500" cy="581025"/>
          </a:xfrm>
          <a:prstGeom prst="rect">
            <a:avLst/>
          </a:prstGeom>
          <a:solidFill>
            <a:srgbClr val="000099"/>
          </a:solidFill>
          <a:ln/>
        </p:spPr>
      </p:sp>
      <p:sp>
        <p:nvSpPr>
          <p:cNvPr id="8" name="Text 6"/>
          <p:cNvSpPr/>
          <p:nvPr/>
        </p:nvSpPr>
        <p:spPr>
          <a:xfrm>
            <a:off x="14097000" y="2447925"/>
            <a:ext cx="2562225" cy="352425"/>
          </a:xfrm>
          <a:prstGeom prst="rect">
            <a:avLst/>
          </a:prstGeom>
          <a:noFill/>
          <a:ln/>
        </p:spPr>
        <p:txBody>
          <a:bodyPr wrap="square" lIns="25400" tIns="25400" rIns="25400" bIns="25400" rtlCol="0" anchor="ctr">
            <a:normAutofit/>
          </a:bodyPr>
          <a:lstStyle/>
          <a:p>
            <a:pPr algn="l" indent="0" marL="0">
              <a:buNone/>
            </a:pPr>
            <a:r>
              <a:rPr lang="en-US" sz="2025" b="1" dirty="0">
                <a:solidFill>
                  <a:srgbClr val="FFFFFF"/>
                </a:solidFill>
                <a:latin typeface="Verdana" pitchFamily="34" charset="0"/>
                <a:ea typeface="Verdana" pitchFamily="34" charset="-122"/>
                <a:cs typeface="Verdana" pitchFamily="34" charset="-120"/>
              </a:rPr>
              <a:t>When</a:t>
            </a:r>
            <a:endParaRPr lang="en-US" sz="2025" dirty="0"/>
          </a:p>
        </p:txBody>
      </p:sp>
      <p:sp>
        <p:nvSpPr>
          <p:cNvPr id="9" name="Shape 7"/>
          <p:cNvSpPr/>
          <p:nvPr/>
        </p:nvSpPr>
        <p:spPr>
          <a:xfrm>
            <a:off x="1524000" y="3903166"/>
            <a:ext cx="2093565" cy="9525"/>
          </a:xfrm>
          <a:prstGeom prst="rect">
            <a:avLst/>
          </a:prstGeom>
          <a:solidFill>
            <a:srgbClr val="BFDBFE"/>
          </a:solidFill>
          <a:ln/>
        </p:spPr>
      </p:sp>
      <p:sp>
        <p:nvSpPr>
          <p:cNvPr id="10" name="Text 8"/>
          <p:cNvSpPr/>
          <p:nvPr/>
        </p:nvSpPr>
        <p:spPr>
          <a:xfrm>
            <a:off x="1714500" y="3028950"/>
            <a:ext cx="1788765" cy="778966"/>
          </a:xfrm>
          <a:prstGeom prst="rect">
            <a:avLst/>
          </a:prstGeom>
          <a:noFill/>
          <a:ln/>
        </p:spPr>
        <p:txBody>
          <a:bodyPr wrap="square" lIns="25400" tIns="25400" rIns="25400" bIns="25400" rtlCol="0" anchor="t">
            <a:normAutofit/>
          </a:bodyPr>
          <a:lstStyle/>
          <a:p>
            <a:pPr algn="l" indent="0" marL="0">
              <a:lnSpc>
                <a:spcPct val="145000"/>
              </a:lnSpc>
              <a:buNone/>
            </a:pPr>
            <a:r>
              <a:rPr lang="en-US" sz="2025" b="1" dirty="0">
                <a:solidFill>
                  <a:srgbClr val="000099"/>
                </a:solidFill>
                <a:latin typeface="Verdana" pitchFamily="34" charset="0"/>
                <a:ea typeface="Verdana" pitchFamily="34" charset="-122"/>
                <a:cs typeface="Verdana" pitchFamily="34" charset="-120"/>
              </a:rPr>
              <a:t>Thesis</a:t>
            </a:r>
            <a:endParaRPr lang="en-US" sz="2025" dirty="0"/>
          </a:p>
        </p:txBody>
      </p:sp>
      <p:sp>
        <p:nvSpPr>
          <p:cNvPr id="11" name="Shape 9"/>
          <p:cNvSpPr/>
          <p:nvPr/>
        </p:nvSpPr>
        <p:spPr>
          <a:xfrm>
            <a:off x="3617565" y="3903166"/>
            <a:ext cx="10288935" cy="9525"/>
          </a:xfrm>
          <a:prstGeom prst="rect">
            <a:avLst/>
          </a:prstGeom>
          <a:solidFill>
            <a:srgbClr val="BFDBFE"/>
          </a:solidFill>
          <a:ln/>
        </p:spPr>
      </p:sp>
      <p:sp>
        <p:nvSpPr>
          <p:cNvPr id="12" name="Text 10"/>
          <p:cNvSpPr/>
          <p:nvPr/>
        </p:nvSpPr>
        <p:spPr>
          <a:xfrm>
            <a:off x="3808065" y="3028950"/>
            <a:ext cx="10216603" cy="778966"/>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latin typeface="Verdana" pitchFamily="34" charset="0"/>
                <a:ea typeface="Verdana" pitchFamily="34" charset="-122"/>
                <a:cs typeface="Verdana" pitchFamily="34" charset="-120"/>
              </a:rPr>
              <a:t>A position you'll defend</a:t>
            </a:r>
            <a:endParaRPr lang="en-US" sz="2025" dirty="0"/>
          </a:p>
        </p:txBody>
      </p:sp>
      <p:sp>
        <p:nvSpPr>
          <p:cNvPr id="13" name="Shape 11"/>
          <p:cNvSpPr/>
          <p:nvPr/>
        </p:nvSpPr>
        <p:spPr>
          <a:xfrm>
            <a:off x="13906500" y="3903166"/>
            <a:ext cx="2857500" cy="9525"/>
          </a:xfrm>
          <a:prstGeom prst="rect">
            <a:avLst/>
          </a:prstGeom>
          <a:solidFill>
            <a:srgbClr val="BFDBFE"/>
          </a:solidFill>
          <a:ln/>
        </p:spPr>
      </p:sp>
      <p:sp>
        <p:nvSpPr>
          <p:cNvPr id="14" name="Text 12"/>
          <p:cNvSpPr/>
          <p:nvPr/>
        </p:nvSpPr>
        <p:spPr>
          <a:xfrm>
            <a:off x="14097000" y="3028950"/>
            <a:ext cx="2562225" cy="778966"/>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latin typeface="Verdana" pitchFamily="34" charset="0"/>
                <a:ea typeface="Verdana" pitchFamily="34" charset="-122"/>
                <a:cs typeface="Verdana" pitchFamily="34" charset="-120"/>
              </a:rPr>
              <a:t>Argumentative, discursive</a:t>
            </a:r>
            <a:endParaRPr lang="en-US" sz="2025" dirty="0"/>
          </a:p>
        </p:txBody>
      </p:sp>
      <p:sp>
        <p:nvSpPr>
          <p:cNvPr id="15" name="Shape 13"/>
          <p:cNvSpPr/>
          <p:nvPr/>
        </p:nvSpPr>
        <p:spPr>
          <a:xfrm>
            <a:off x="1524000" y="3912691"/>
            <a:ext cx="2093565" cy="649039"/>
          </a:xfrm>
          <a:prstGeom prst="rect">
            <a:avLst/>
          </a:prstGeom>
          <a:solidFill>
            <a:srgbClr val="F8FAFC"/>
          </a:solidFill>
          <a:ln/>
        </p:spPr>
      </p:sp>
      <p:sp>
        <p:nvSpPr>
          <p:cNvPr id="16" name="Shape 14"/>
          <p:cNvSpPr/>
          <p:nvPr/>
        </p:nvSpPr>
        <p:spPr>
          <a:xfrm>
            <a:off x="1524000" y="4552206"/>
            <a:ext cx="2093565" cy="9525"/>
          </a:xfrm>
          <a:prstGeom prst="rect">
            <a:avLst/>
          </a:prstGeom>
          <a:solidFill>
            <a:srgbClr val="BFDBFE"/>
          </a:solidFill>
          <a:ln/>
        </p:spPr>
      </p:sp>
      <p:sp>
        <p:nvSpPr>
          <p:cNvPr id="17" name="Text 15"/>
          <p:cNvSpPr/>
          <p:nvPr/>
        </p:nvSpPr>
        <p:spPr>
          <a:xfrm>
            <a:off x="1714500" y="4046041"/>
            <a:ext cx="1788765"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b="1" dirty="0">
                <a:solidFill>
                  <a:srgbClr val="000099"/>
                </a:solidFill>
                <a:latin typeface="Verdana" pitchFamily="34" charset="0"/>
                <a:ea typeface="Verdana" pitchFamily="34" charset="-122"/>
                <a:cs typeface="Verdana" pitchFamily="34" charset="-120"/>
              </a:rPr>
              <a:t>Enthymeme</a:t>
            </a:r>
            <a:endParaRPr lang="en-US" sz="2025" dirty="0"/>
          </a:p>
        </p:txBody>
      </p:sp>
      <p:sp>
        <p:nvSpPr>
          <p:cNvPr id="18" name="Shape 16"/>
          <p:cNvSpPr/>
          <p:nvPr/>
        </p:nvSpPr>
        <p:spPr>
          <a:xfrm>
            <a:off x="3617565" y="3912691"/>
            <a:ext cx="10288935" cy="649039"/>
          </a:xfrm>
          <a:prstGeom prst="rect">
            <a:avLst/>
          </a:prstGeom>
          <a:solidFill>
            <a:srgbClr val="F8FAFC"/>
          </a:solidFill>
          <a:ln/>
        </p:spPr>
      </p:sp>
      <p:sp>
        <p:nvSpPr>
          <p:cNvPr id="19" name="Shape 17"/>
          <p:cNvSpPr/>
          <p:nvPr/>
        </p:nvSpPr>
        <p:spPr>
          <a:xfrm>
            <a:off x="3617565" y="4552206"/>
            <a:ext cx="10288935" cy="9525"/>
          </a:xfrm>
          <a:prstGeom prst="rect">
            <a:avLst/>
          </a:prstGeom>
          <a:solidFill>
            <a:srgbClr val="BFDBFE"/>
          </a:solidFill>
          <a:ln/>
        </p:spPr>
      </p:sp>
      <p:sp>
        <p:nvSpPr>
          <p:cNvPr id="20" name="Text 18"/>
          <p:cNvSpPr/>
          <p:nvPr/>
        </p:nvSpPr>
        <p:spPr>
          <a:xfrm>
            <a:off x="3808065" y="4046041"/>
            <a:ext cx="10216603"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A thesis with a </a:t>
            </a:r>
            <a:pPr algn="l" indent="0" marL="0">
              <a:lnSpc>
                <a:spcPct val="145000"/>
              </a:lnSpc>
              <a:buNone/>
            </a:pPr>
            <a:r>
              <a:rPr lang="en-US" sz="2025" i="1" dirty="0">
                <a:solidFill>
                  <a:srgbClr val="000099"/>
                </a:solidFill>
                <a:latin typeface="Verdana" pitchFamily="34" charset="0"/>
                <a:ea typeface="Verdana" pitchFamily="34" charset="-122"/>
                <a:cs typeface="Verdana" pitchFamily="34" charset="-120"/>
              </a:rPr>
              <a:t>because</a:t>
            </a:r>
            <a:pPr algn="l" indent="0" marL="0">
              <a:lnSpc>
                <a:spcPct val="145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-clause</a:t>
            </a:r>
            <a:endParaRPr lang="en-US" sz="2025" dirty="0"/>
          </a:p>
        </p:txBody>
      </p:sp>
      <p:sp>
        <p:nvSpPr>
          <p:cNvPr id="21" name="Shape 19"/>
          <p:cNvSpPr/>
          <p:nvPr/>
        </p:nvSpPr>
        <p:spPr>
          <a:xfrm>
            <a:off x="13906500" y="3912691"/>
            <a:ext cx="2857500" cy="649039"/>
          </a:xfrm>
          <a:prstGeom prst="rect">
            <a:avLst/>
          </a:prstGeom>
          <a:solidFill>
            <a:srgbClr val="F8FAFC"/>
          </a:solidFill>
          <a:ln/>
        </p:spPr>
      </p:sp>
      <p:sp>
        <p:nvSpPr>
          <p:cNvPr id="22" name="Shape 20"/>
          <p:cNvSpPr/>
          <p:nvPr/>
        </p:nvSpPr>
        <p:spPr>
          <a:xfrm>
            <a:off x="13906500" y="4552206"/>
            <a:ext cx="2857500" cy="9525"/>
          </a:xfrm>
          <a:prstGeom prst="rect">
            <a:avLst/>
          </a:prstGeom>
          <a:solidFill>
            <a:srgbClr val="BFDBFE"/>
          </a:solidFill>
          <a:ln/>
        </p:spPr>
      </p:sp>
      <p:sp>
        <p:nvSpPr>
          <p:cNvPr id="23" name="Text 21"/>
          <p:cNvSpPr/>
          <p:nvPr/>
        </p:nvSpPr>
        <p:spPr>
          <a:xfrm>
            <a:off x="14097000" y="4046041"/>
            <a:ext cx="2562225"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latin typeface="Verdana" pitchFamily="34" charset="0"/>
                <a:ea typeface="Verdana" pitchFamily="34" charset="-122"/>
                <a:cs typeface="Verdana" pitchFamily="34" charset="-120"/>
              </a:rPr>
              <a:t>Argumentative</a:t>
            </a:r>
            <a:endParaRPr lang="en-US" sz="2025" dirty="0"/>
          </a:p>
        </p:txBody>
      </p:sp>
      <p:sp>
        <p:nvSpPr>
          <p:cNvPr id="24" name="Shape 22"/>
          <p:cNvSpPr/>
          <p:nvPr/>
        </p:nvSpPr>
        <p:spPr>
          <a:xfrm>
            <a:off x="1524000" y="5201245"/>
            <a:ext cx="2093565" cy="9525"/>
          </a:xfrm>
          <a:prstGeom prst="rect">
            <a:avLst/>
          </a:prstGeom>
          <a:solidFill>
            <a:srgbClr val="BFDBFE"/>
          </a:solidFill>
          <a:ln/>
        </p:spPr>
      </p:sp>
      <p:sp>
        <p:nvSpPr>
          <p:cNvPr id="25" name="Text 23"/>
          <p:cNvSpPr/>
          <p:nvPr/>
        </p:nvSpPr>
        <p:spPr>
          <a:xfrm>
            <a:off x="1714500" y="4695081"/>
            <a:ext cx="1788765"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b="1" dirty="0">
                <a:solidFill>
                  <a:srgbClr val="000099"/>
                </a:solidFill>
                <a:latin typeface="Verdana" pitchFamily="34" charset="0"/>
                <a:ea typeface="Verdana" pitchFamily="34" charset="-122"/>
                <a:cs typeface="Verdana" pitchFamily="34" charset="-120"/>
              </a:rPr>
              <a:t>Hypothesis</a:t>
            </a:r>
            <a:endParaRPr lang="en-US" sz="2025" dirty="0"/>
          </a:p>
        </p:txBody>
      </p:sp>
      <p:sp>
        <p:nvSpPr>
          <p:cNvPr id="26" name="Shape 24"/>
          <p:cNvSpPr/>
          <p:nvPr/>
        </p:nvSpPr>
        <p:spPr>
          <a:xfrm>
            <a:off x="3617565" y="5201245"/>
            <a:ext cx="10288935" cy="9525"/>
          </a:xfrm>
          <a:prstGeom prst="rect">
            <a:avLst/>
          </a:prstGeom>
          <a:solidFill>
            <a:srgbClr val="BFDBFE"/>
          </a:solidFill>
          <a:ln/>
        </p:spPr>
      </p:sp>
      <p:sp>
        <p:nvSpPr>
          <p:cNvPr id="27" name="Text 25"/>
          <p:cNvSpPr/>
          <p:nvPr/>
        </p:nvSpPr>
        <p:spPr>
          <a:xfrm>
            <a:off x="3808065" y="4695081"/>
            <a:ext cx="10216603"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latin typeface="Verdana" pitchFamily="34" charset="0"/>
                <a:ea typeface="Verdana" pitchFamily="34" charset="-122"/>
                <a:cs typeface="Verdana" pitchFamily="34" charset="-120"/>
              </a:rPr>
              <a:t>A testable prediction</a:t>
            </a:r>
            <a:endParaRPr lang="en-US" sz="2025" dirty="0"/>
          </a:p>
        </p:txBody>
      </p:sp>
      <p:sp>
        <p:nvSpPr>
          <p:cNvPr id="28" name="Shape 26"/>
          <p:cNvSpPr/>
          <p:nvPr/>
        </p:nvSpPr>
        <p:spPr>
          <a:xfrm>
            <a:off x="13906500" y="5201245"/>
            <a:ext cx="2857500" cy="9525"/>
          </a:xfrm>
          <a:prstGeom prst="rect">
            <a:avLst/>
          </a:prstGeom>
          <a:solidFill>
            <a:srgbClr val="BFDBFE"/>
          </a:solidFill>
          <a:ln/>
        </p:spPr>
      </p:sp>
      <p:sp>
        <p:nvSpPr>
          <p:cNvPr id="29" name="Text 27"/>
          <p:cNvSpPr/>
          <p:nvPr/>
        </p:nvSpPr>
        <p:spPr>
          <a:xfrm>
            <a:off x="14097000" y="4695081"/>
            <a:ext cx="2562225" cy="410914"/>
          </a:xfrm>
          <a:prstGeom prst="rect">
            <a:avLst/>
          </a:prstGeom>
          <a:noFill/>
          <a:ln/>
        </p:spPr>
        <p:txBody>
          <a:bodyPr wrap="square" lIns="25400" tIns="25400" rIns="25400" bIns="25400" rtlCol="0" anchor="t">
            <a:normAutofit/>
          </a:bodyPr>
          <a:lstStyle/>
          <a:p>
            <a:pPr algn="l" indent="0" marL="0">
              <a:lnSpc>
                <a:spcPct val="145000"/>
              </a:lnSpc>
              <a:buNone/>
            </a:pPr>
            <a:r>
              <a:rPr lang="en-US" sz="2025" dirty="0">
                <a:solidFill>
                  <a:srgbClr val="000099"/>
                </a:solidFill>
                <a:latin typeface="Verdana" pitchFamily="34" charset="0"/>
                <a:ea typeface="Verdana" pitchFamily="34" charset="-122"/>
                <a:cs typeface="Verdana" pitchFamily="34" charset="-120"/>
              </a:rPr>
              <a:t>Empirical research</a:t>
            </a:r>
            <a:endParaRPr lang="en-US" sz="20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Examples</a:t>
            </a:r>
            <a:endParaRPr lang="en-US" sz="4500" dirty="0"/>
          </a:p>
        </p:txBody>
      </p:sp>
      <p:sp>
        <p:nvSpPr>
          <p:cNvPr id="4" name="Shape 2"/>
          <p:cNvSpPr/>
          <p:nvPr/>
        </p:nvSpPr>
        <p:spPr>
          <a:xfrm>
            <a:off x="1524000" y="2314575"/>
            <a:ext cx="15240000" cy="1333500"/>
          </a:xfrm>
          <a:prstGeom prst="roundRect">
            <a:avLst>
              <a:gd name="adj" fmla="val 4286"/>
            </a:avLst>
          </a:prstGeom>
          <a:solidFill>
            <a:srgbClr val="F8FAFC"/>
          </a:solidFill>
          <a:ln w="9525">
            <a:solidFill>
              <a:srgbClr val="BFDBFE"/>
            </a:solidFill>
            <a:prstDash val="solid"/>
          </a:ln>
        </p:spPr>
      </p:sp>
      <p:sp>
        <p:nvSpPr>
          <p:cNvPr id="5" name="Text 3"/>
          <p:cNvSpPr/>
          <p:nvPr/>
        </p:nvSpPr>
        <p:spPr>
          <a:xfrm>
            <a:off x="1914525" y="2590800"/>
            <a:ext cx="14892718" cy="295275"/>
          </a:xfrm>
          <a:prstGeom prst="rect">
            <a:avLst/>
          </a:prstGeom>
          <a:noFill/>
          <a:ln/>
        </p:spPr>
        <p:txBody>
          <a:bodyPr wrap="square" lIns="25400" tIns="25400" rIns="25400" bIns="25400" rtlCol="0" anchor="t">
            <a:normAutofit/>
          </a:bodyPr>
          <a:lstStyle/>
          <a:p>
            <a:pPr algn="l" indent="0" marL="0">
              <a:buNone/>
            </a:pPr>
            <a:r>
              <a:rPr lang="en-US" sz="1650" b="1" spc="99" kern="0" dirty="0">
                <a:solidFill>
                  <a:srgbClr val="2563EB"/>
                </a:solidFill>
                <a:latin typeface="Verdana" pitchFamily="34" charset="0"/>
                <a:ea typeface="Verdana" pitchFamily="34" charset="-122"/>
                <a:cs typeface="Verdana" pitchFamily="34" charset="-120"/>
              </a:rPr>
              <a:t>THESIS</a:t>
            </a:r>
            <a:endParaRPr lang="en-US" sz="1650" dirty="0"/>
          </a:p>
        </p:txBody>
      </p:sp>
      <p:sp>
        <p:nvSpPr>
          <p:cNvPr id="6" name="Text 4"/>
          <p:cNvSpPr/>
          <p:nvPr/>
        </p:nvSpPr>
        <p:spPr>
          <a:xfrm>
            <a:off x="1914525" y="2943225"/>
            <a:ext cx="14892718"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Progressive taxation strengthens fairness in modern economies.</a:t>
            </a:r>
            <a:endParaRPr lang="en-US" sz="2250" dirty="0"/>
          </a:p>
        </p:txBody>
      </p:sp>
      <p:sp>
        <p:nvSpPr>
          <p:cNvPr id="7" name="Shape 5"/>
          <p:cNvSpPr/>
          <p:nvPr/>
        </p:nvSpPr>
        <p:spPr>
          <a:xfrm>
            <a:off x="1524000" y="3857625"/>
            <a:ext cx="15240000" cy="1333500"/>
          </a:xfrm>
          <a:prstGeom prst="roundRect">
            <a:avLst>
              <a:gd name="adj" fmla="val 4286"/>
            </a:avLst>
          </a:prstGeom>
          <a:solidFill>
            <a:srgbClr val="F8FAFC"/>
          </a:solidFill>
          <a:ln w="9525">
            <a:solidFill>
              <a:srgbClr val="BFDBFE"/>
            </a:solidFill>
            <a:prstDash val="solid"/>
          </a:ln>
        </p:spPr>
      </p:sp>
      <p:sp>
        <p:nvSpPr>
          <p:cNvPr id="8" name="Text 6"/>
          <p:cNvSpPr/>
          <p:nvPr/>
        </p:nvSpPr>
        <p:spPr>
          <a:xfrm>
            <a:off x="1914525" y="4133850"/>
            <a:ext cx="14892718" cy="295275"/>
          </a:xfrm>
          <a:prstGeom prst="rect">
            <a:avLst/>
          </a:prstGeom>
          <a:noFill/>
          <a:ln/>
        </p:spPr>
        <p:txBody>
          <a:bodyPr wrap="square" lIns="25400" tIns="25400" rIns="25400" bIns="25400" rtlCol="0" anchor="t">
            <a:normAutofit/>
          </a:bodyPr>
          <a:lstStyle/>
          <a:p>
            <a:pPr algn="l" indent="0" marL="0">
              <a:buNone/>
            </a:pPr>
            <a:r>
              <a:rPr lang="en-US" sz="1650" b="1" spc="99" kern="0" dirty="0">
                <a:solidFill>
                  <a:srgbClr val="2563EB"/>
                </a:solidFill>
                <a:latin typeface="Verdana" pitchFamily="34" charset="0"/>
                <a:ea typeface="Verdana" pitchFamily="34" charset="-122"/>
                <a:cs typeface="Verdana" pitchFamily="34" charset="-120"/>
              </a:rPr>
              <a:t>ENTHYMEME</a:t>
            </a:r>
            <a:endParaRPr lang="en-US" sz="1650" dirty="0"/>
          </a:p>
        </p:txBody>
      </p:sp>
      <p:sp>
        <p:nvSpPr>
          <p:cNvPr id="9" name="Text 7"/>
          <p:cNvSpPr/>
          <p:nvPr/>
        </p:nvSpPr>
        <p:spPr>
          <a:xfrm>
            <a:off x="1914525" y="4486275"/>
            <a:ext cx="14892718"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Progressive taxation strengthens fairness, </a:t>
            </a:r>
            <a:pPr algn="l" indent="0" marL="0">
              <a:lnSpc>
                <a:spcPct val="150000"/>
              </a:lnSpc>
              <a:buNone/>
            </a:pPr>
            <a:r>
              <a:rPr lang="en-US" sz="2250" b="1" dirty="0">
                <a:solidFill>
                  <a:srgbClr val="F59E0B"/>
                </a:solidFill>
                <a:latin typeface="Verdana" pitchFamily="34" charset="0"/>
                <a:ea typeface="Verdana" pitchFamily="34" charset="-122"/>
                <a:cs typeface="Verdana" pitchFamily="34" charset="-120"/>
              </a:rPr>
              <a:t>because </a:t>
            </a:r>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it funds the services everyone depends on.</a:t>
            </a:r>
            <a:endParaRPr lang="en-US" sz="2250" dirty="0"/>
          </a:p>
        </p:txBody>
      </p:sp>
      <p:sp>
        <p:nvSpPr>
          <p:cNvPr id="10" name="Shape 8"/>
          <p:cNvSpPr/>
          <p:nvPr/>
        </p:nvSpPr>
        <p:spPr>
          <a:xfrm>
            <a:off x="1524000" y="5400675"/>
            <a:ext cx="15240000" cy="1333500"/>
          </a:xfrm>
          <a:prstGeom prst="roundRect">
            <a:avLst>
              <a:gd name="adj" fmla="val 4286"/>
            </a:avLst>
          </a:prstGeom>
          <a:solidFill>
            <a:srgbClr val="F8FAFC"/>
          </a:solidFill>
          <a:ln w="9525">
            <a:solidFill>
              <a:srgbClr val="BFDBFE"/>
            </a:solidFill>
            <a:prstDash val="solid"/>
          </a:ln>
        </p:spPr>
      </p:sp>
      <p:sp>
        <p:nvSpPr>
          <p:cNvPr id="11" name="Text 9"/>
          <p:cNvSpPr/>
          <p:nvPr/>
        </p:nvSpPr>
        <p:spPr>
          <a:xfrm>
            <a:off x="1914525" y="5676900"/>
            <a:ext cx="14892718" cy="295275"/>
          </a:xfrm>
          <a:prstGeom prst="rect">
            <a:avLst/>
          </a:prstGeom>
          <a:noFill/>
          <a:ln/>
        </p:spPr>
        <p:txBody>
          <a:bodyPr wrap="square" lIns="25400" tIns="25400" rIns="25400" bIns="25400" rtlCol="0" anchor="t">
            <a:normAutofit/>
          </a:bodyPr>
          <a:lstStyle/>
          <a:p>
            <a:pPr algn="l" indent="0" marL="0">
              <a:buNone/>
            </a:pPr>
            <a:r>
              <a:rPr lang="en-US" sz="1650" b="1" spc="99" kern="0" dirty="0">
                <a:solidFill>
                  <a:srgbClr val="2563EB"/>
                </a:solidFill>
                <a:latin typeface="Verdana" pitchFamily="34" charset="0"/>
                <a:ea typeface="Verdana" pitchFamily="34" charset="-122"/>
                <a:cs typeface="Verdana" pitchFamily="34" charset="-120"/>
              </a:rPr>
              <a:t>HYPOTHESIS</a:t>
            </a:r>
            <a:endParaRPr lang="en-US" sz="1650" dirty="0"/>
          </a:p>
        </p:txBody>
      </p:sp>
      <p:sp>
        <p:nvSpPr>
          <p:cNvPr id="12" name="Text 10"/>
          <p:cNvSpPr/>
          <p:nvPr/>
        </p:nvSpPr>
        <p:spPr>
          <a:xfrm>
            <a:off x="1914525" y="6029325"/>
            <a:ext cx="14892718"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If income tax bands are flattened, public-service satisfaction will fall within five years.</a:t>
            </a:r>
            <a:endParaRPr lang="en-US" sz="22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Thesis checklist </a:t>
            </a:r>
            <a:pPr algn="l" indent="0" marL="0">
              <a:lnSpc>
                <a:spcPct val="110000"/>
              </a:lnSpc>
              <a:buNone/>
            </a:pPr>
            <a:r>
              <a:rPr lang="en-US" sz="2400" spc="-90" kern="0" dirty="0">
                <a:solidFill>
                  <a:srgbClr val="4A5568"/>
                </a:solidFill>
                <a:latin typeface="Verdana" pitchFamily="34" charset="0"/>
                <a:ea typeface="Verdana" pitchFamily="34" charset="-122"/>
                <a:cs typeface="Verdana" pitchFamily="34" charset="-120"/>
              </a:rPr>
              <a:t>Lester, p. 170</a:t>
            </a:r>
            <a:endParaRPr lang="en-US" sz="4500" dirty="0"/>
          </a:p>
        </p:txBody>
      </p:sp>
      <p:sp>
        <p:nvSpPr>
          <p:cNvPr id="4" name="Shape 2"/>
          <p:cNvSpPr/>
          <p:nvPr/>
        </p:nvSpPr>
        <p:spPr>
          <a:xfrm>
            <a:off x="1524000" y="2314575"/>
            <a:ext cx="15240000" cy="1079897"/>
          </a:xfrm>
          <a:prstGeom prst="roundRect">
            <a:avLst>
              <a:gd name="adj" fmla="val 5292"/>
            </a:avLst>
          </a:prstGeom>
          <a:solidFill>
            <a:srgbClr val="F8FAFC"/>
          </a:solidFill>
          <a:ln w="9525">
            <a:solidFill>
              <a:srgbClr val="BFDBFE"/>
            </a:solidFill>
            <a:prstDash val="solid"/>
          </a:ln>
        </p:spPr>
      </p:sp>
      <p:sp>
        <p:nvSpPr>
          <p:cNvPr id="5" name="Shape 3"/>
          <p:cNvSpPr/>
          <p:nvPr/>
        </p:nvSpPr>
        <p:spPr>
          <a:xfrm>
            <a:off x="1800225" y="2533650"/>
            <a:ext cx="228600" cy="228600"/>
          </a:xfrm>
          <a:prstGeom prst="roundRect">
            <a:avLst>
              <a:gd name="adj" fmla="val 16667"/>
            </a:avLst>
          </a:prstGeom>
          <a:ln w="19050">
            <a:solidFill>
              <a:srgbClr val="2563EB"/>
            </a:solidFill>
            <a:prstDash val="solid"/>
          </a:ln>
        </p:spPr>
      </p:sp>
      <p:sp>
        <p:nvSpPr>
          <p:cNvPr id="6" name="Text 4"/>
          <p:cNvSpPr/>
          <p:nvPr/>
        </p:nvSpPr>
        <p:spPr>
          <a:xfrm>
            <a:off x="2219325" y="2495550"/>
            <a:ext cx="14696503" cy="756047"/>
          </a:xfrm>
          <a:prstGeom prst="rect">
            <a:avLst/>
          </a:prstGeom>
          <a:noFill/>
          <a:ln/>
        </p:spPr>
        <p:txBody>
          <a:bodyPr wrap="square" lIns="25400" tIns="25400" rIns="25400" bIns="25400" rtlCol="0" anchor="t">
            <a:normAutofit/>
          </a:bodyPr>
          <a:lstStyle/>
          <a:p>
            <a:pPr algn="l" indent="0" marL="0">
              <a:lnSpc>
                <a:spcPct val="145000"/>
              </a:lnSpc>
              <a:buNone/>
            </a:pPr>
            <a:r>
              <a:rPr lang="en-US" sz="1950" dirty="0">
                <a:solidFill>
                  <a:srgbClr val="000099"/>
                </a:solidFill>
                <a:latin typeface="Verdana" pitchFamily="34" charset="0"/>
                <a:ea typeface="Verdana" pitchFamily="34" charset="-122"/>
                <a:cs typeface="Verdana" pitchFamily="34" charset="-120"/>
              </a:rPr>
              <a:t>Express your position in a full, declarative statement — not a question, not a statement of purpose, not merely a topic.</a:t>
            </a:r>
            <a:endParaRPr lang="en-US" sz="1950" dirty="0"/>
          </a:p>
        </p:txBody>
      </p:sp>
      <p:sp>
        <p:nvSpPr>
          <p:cNvPr id="7" name="Shape 5"/>
          <p:cNvSpPr/>
          <p:nvPr/>
        </p:nvSpPr>
        <p:spPr>
          <a:xfrm>
            <a:off x="1524000" y="3489722"/>
            <a:ext cx="15240000" cy="720923"/>
          </a:xfrm>
          <a:prstGeom prst="roundRect">
            <a:avLst>
              <a:gd name="adj" fmla="val 7927"/>
            </a:avLst>
          </a:prstGeom>
          <a:solidFill>
            <a:srgbClr val="F8FAFC"/>
          </a:solidFill>
          <a:ln w="9525">
            <a:solidFill>
              <a:srgbClr val="BFDBFE"/>
            </a:solidFill>
            <a:prstDash val="solid"/>
          </a:ln>
        </p:spPr>
      </p:sp>
      <p:sp>
        <p:nvSpPr>
          <p:cNvPr id="8" name="Shape 6"/>
          <p:cNvSpPr/>
          <p:nvPr/>
        </p:nvSpPr>
        <p:spPr>
          <a:xfrm>
            <a:off x="1800225" y="3708797"/>
            <a:ext cx="228600" cy="228600"/>
          </a:xfrm>
          <a:prstGeom prst="roundRect">
            <a:avLst>
              <a:gd name="adj" fmla="val 16667"/>
            </a:avLst>
          </a:prstGeom>
          <a:ln w="19050">
            <a:solidFill>
              <a:srgbClr val="2563EB"/>
            </a:solidFill>
            <a:prstDash val="solid"/>
          </a:ln>
        </p:spPr>
      </p:sp>
      <p:sp>
        <p:nvSpPr>
          <p:cNvPr id="9" name="Text 7"/>
          <p:cNvSpPr/>
          <p:nvPr/>
        </p:nvSpPr>
        <p:spPr>
          <a:xfrm>
            <a:off x="2219325" y="3670697"/>
            <a:ext cx="8069495" cy="397073"/>
          </a:xfrm>
          <a:prstGeom prst="rect">
            <a:avLst/>
          </a:prstGeom>
          <a:noFill/>
          <a:ln/>
        </p:spPr>
        <p:txBody>
          <a:bodyPr wrap="square" lIns="25400" tIns="25400" rIns="25400" bIns="25400" rtlCol="0" anchor="t">
            <a:normAutofit/>
          </a:bodyPr>
          <a:lstStyle/>
          <a:p>
            <a:pPr algn="l" indent="0" marL="0">
              <a:lnSpc>
                <a:spcPct val="145000"/>
              </a:lnSpc>
              <a:buNone/>
            </a:pPr>
            <a:r>
              <a:rPr lang="en-US" sz="1950" dirty="0">
                <a:solidFill>
                  <a:srgbClr val="000099"/>
                </a:solidFill>
                <a:latin typeface="Verdana" pitchFamily="34" charset="0"/>
                <a:ea typeface="Verdana" pitchFamily="34" charset="-122"/>
                <a:cs typeface="Verdana" pitchFamily="34" charset="-120"/>
              </a:rPr>
              <a:t>Limit the subject to a narrow focus that grows out of research.</a:t>
            </a:r>
            <a:endParaRPr lang="en-US" sz="1950" dirty="0"/>
          </a:p>
        </p:txBody>
      </p:sp>
      <p:sp>
        <p:nvSpPr>
          <p:cNvPr id="10" name="Shape 8"/>
          <p:cNvSpPr/>
          <p:nvPr/>
        </p:nvSpPr>
        <p:spPr>
          <a:xfrm>
            <a:off x="1524000" y="4305895"/>
            <a:ext cx="15240000" cy="720923"/>
          </a:xfrm>
          <a:prstGeom prst="roundRect">
            <a:avLst>
              <a:gd name="adj" fmla="val 7927"/>
            </a:avLst>
          </a:prstGeom>
          <a:solidFill>
            <a:srgbClr val="F8FAFC"/>
          </a:solidFill>
          <a:ln w="9525">
            <a:solidFill>
              <a:srgbClr val="BFDBFE"/>
            </a:solidFill>
            <a:prstDash val="solid"/>
          </a:ln>
        </p:spPr>
      </p:sp>
      <p:sp>
        <p:nvSpPr>
          <p:cNvPr id="11" name="Shape 9"/>
          <p:cNvSpPr/>
          <p:nvPr/>
        </p:nvSpPr>
        <p:spPr>
          <a:xfrm>
            <a:off x="1800225" y="4524970"/>
            <a:ext cx="228600" cy="228600"/>
          </a:xfrm>
          <a:prstGeom prst="roundRect">
            <a:avLst>
              <a:gd name="adj" fmla="val 16667"/>
            </a:avLst>
          </a:prstGeom>
          <a:ln w="19050">
            <a:solidFill>
              <a:srgbClr val="2563EB"/>
            </a:solidFill>
            <a:prstDash val="solid"/>
          </a:ln>
        </p:spPr>
      </p:sp>
      <p:sp>
        <p:nvSpPr>
          <p:cNvPr id="12" name="Text 10"/>
          <p:cNvSpPr/>
          <p:nvPr/>
        </p:nvSpPr>
        <p:spPr>
          <a:xfrm>
            <a:off x="2219325" y="4486870"/>
            <a:ext cx="12785553" cy="397073"/>
          </a:xfrm>
          <a:prstGeom prst="rect">
            <a:avLst/>
          </a:prstGeom>
          <a:noFill/>
          <a:ln/>
        </p:spPr>
        <p:txBody>
          <a:bodyPr wrap="square" lIns="25400" tIns="25400" rIns="25400" bIns="25400" rtlCol="0" anchor="t">
            <a:normAutofit/>
          </a:bodyPr>
          <a:lstStyle/>
          <a:p>
            <a:pPr algn="l" indent="0" marL="0">
              <a:lnSpc>
                <a:spcPct val="145000"/>
              </a:lnSpc>
              <a:buNone/>
            </a:pPr>
            <a:r>
              <a:rPr lang="en-US" sz="1950" dirty="0">
                <a:solidFill>
                  <a:srgbClr val="000099"/>
                </a:solidFill>
                <a:latin typeface="Verdana" pitchFamily="34" charset="0"/>
                <a:ea typeface="Verdana" pitchFamily="34" charset="-122"/>
                <a:cs typeface="Verdana" pitchFamily="34" charset="-120"/>
              </a:rPr>
              <a:t>Establish an investigative, inventive edge — a discovery, interpretation, or theoretical presentation.</a:t>
            </a:r>
            <a:endParaRPr lang="en-US" sz="1950" dirty="0"/>
          </a:p>
        </p:txBody>
      </p:sp>
      <p:sp>
        <p:nvSpPr>
          <p:cNvPr id="13" name="Shape 11"/>
          <p:cNvSpPr/>
          <p:nvPr/>
        </p:nvSpPr>
        <p:spPr>
          <a:xfrm>
            <a:off x="1524000" y="5122069"/>
            <a:ext cx="15240000" cy="720923"/>
          </a:xfrm>
          <a:prstGeom prst="roundRect">
            <a:avLst>
              <a:gd name="adj" fmla="val 7927"/>
            </a:avLst>
          </a:prstGeom>
          <a:solidFill>
            <a:srgbClr val="F8FAFC"/>
          </a:solidFill>
          <a:ln w="9525">
            <a:solidFill>
              <a:srgbClr val="BFDBFE"/>
            </a:solidFill>
            <a:prstDash val="solid"/>
          </a:ln>
        </p:spPr>
      </p:sp>
      <p:sp>
        <p:nvSpPr>
          <p:cNvPr id="14" name="Shape 12"/>
          <p:cNvSpPr/>
          <p:nvPr/>
        </p:nvSpPr>
        <p:spPr>
          <a:xfrm>
            <a:off x="1800225" y="5341144"/>
            <a:ext cx="228600" cy="228600"/>
          </a:xfrm>
          <a:prstGeom prst="roundRect">
            <a:avLst>
              <a:gd name="adj" fmla="val 16667"/>
            </a:avLst>
          </a:prstGeom>
          <a:ln w="19050">
            <a:solidFill>
              <a:srgbClr val="2563EB"/>
            </a:solidFill>
            <a:prstDash val="solid"/>
          </a:ln>
        </p:spPr>
      </p:sp>
      <p:sp>
        <p:nvSpPr>
          <p:cNvPr id="15" name="Text 13"/>
          <p:cNvSpPr/>
          <p:nvPr/>
        </p:nvSpPr>
        <p:spPr>
          <a:xfrm>
            <a:off x="2219325" y="5303044"/>
            <a:ext cx="4068242" cy="397073"/>
          </a:xfrm>
          <a:prstGeom prst="rect">
            <a:avLst/>
          </a:prstGeom>
          <a:noFill/>
          <a:ln/>
        </p:spPr>
        <p:txBody>
          <a:bodyPr wrap="square" lIns="25400" tIns="25400" rIns="25400" bIns="25400" rtlCol="0" anchor="t">
            <a:normAutofit/>
          </a:bodyPr>
          <a:lstStyle/>
          <a:p>
            <a:pPr algn="l" indent="0" marL="0">
              <a:lnSpc>
                <a:spcPct val="145000"/>
              </a:lnSpc>
              <a:buNone/>
            </a:pPr>
            <a:r>
              <a:rPr lang="en-US" sz="1950" dirty="0">
                <a:solidFill>
                  <a:srgbClr val="000099"/>
                </a:solidFill>
                <a:latin typeface="Verdana" pitchFamily="34" charset="0"/>
                <a:ea typeface="Verdana" pitchFamily="34" charset="-122"/>
                <a:cs typeface="Verdana" pitchFamily="34" charset="-120"/>
              </a:rPr>
              <a:t>Point forward to the conclusion.</a:t>
            </a:r>
            <a:endParaRPr lang="en-US" sz="1950" dirty="0"/>
          </a:p>
        </p:txBody>
      </p:sp>
      <p:sp>
        <p:nvSpPr>
          <p:cNvPr id="16" name="Shape 14"/>
          <p:cNvSpPr/>
          <p:nvPr/>
        </p:nvSpPr>
        <p:spPr>
          <a:xfrm>
            <a:off x="1524000" y="5938242"/>
            <a:ext cx="15240000" cy="720923"/>
          </a:xfrm>
          <a:prstGeom prst="roundRect">
            <a:avLst>
              <a:gd name="adj" fmla="val 7927"/>
            </a:avLst>
          </a:prstGeom>
          <a:solidFill>
            <a:srgbClr val="F8FAFC"/>
          </a:solidFill>
          <a:ln w="9525">
            <a:solidFill>
              <a:srgbClr val="BFDBFE"/>
            </a:solidFill>
            <a:prstDash val="solid"/>
          </a:ln>
        </p:spPr>
      </p:sp>
      <p:sp>
        <p:nvSpPr>
          <p:cNvPr id="17" name="Shape 15"/>
          <p:cNvSpPr/>
          <p:nvPr/>
        </p:nvSpPr>
        <p:spPr>
          <a:xfrm>
            <a:off x="1800225" y="6157317"/>
            <a:ext cx="228600" cy="228600"/>
          </a:xfrm>
          <a:prstGeom prst="roundRect">
            <a:avLst>
              <a:gd name="adj" fmla="val 16667"/>
            </a:avLst>
          </a:prstGeom>
          <a:ln w="19050">
            <a:solidFill>
              <a:srgbClr val="2563EB"/>
            </a:solidFill>
            <a:prstDash val="solid"/>
          </a:ln>
        </p:spPr>
      </p:sp>
      <p:sp>
        <p:nvSpPr>
          <p:cNvPr id="18" name="Text 16"/>
          <p:cNvSpPr/>
          <p:nvPr/>
        </p:nvSpPr>
        <p:spPr>
          <a:xfrm>
            <a:off x="2219325" y="6119217"/>
            <a:ext cx="7399298" cy="397073"/>
          </a:xfrm>
          <a:prstGeom prst="rect">
            <a:avLst/>
          </a:prstGeom>
          <a:noFill/>
          <a:ln/>
        </p:spPr>
        <p:txBody>
          <a:bodyPr wrap="square" lIns="25400" tIns="25400" rIns="25400" bIns="25400" rtlCol="0" anchor="t">
            <a:normAutofit/>
          </a:bodyPr>
          <a:lstStyle/>
          <a:p>
            <a:pPr algn="l" indent="0" marL="0">
              <a:lnSpc>
                <a:spcPct val="145000"/>
              </a:lnSpc>
              <a:buNone/>
            </a:pPr>
            <a:r>
              <a:rPr lang="en-US" sz="1950" dirty="0">
                <a:solidFill>
                  <a:srgbClr val="000099"/>
                </a:solidFill>
                <a:latin typeface="Verdana" pitchFamily="34" charset="0"/>
                <a:ea typeface="Verdana" pitchFamily="34" charset="-122"/>
                <a:cs typeface="Verdana" pitchFamily="34" charset="-120"/>
              </a:rPr>
              <a:t>Conform to the title and the evidence you have gathered.</a:t>
            </a:r>
            <a:endParaRPr lang="en-US" sz="1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07060"/>
            <a:ext cx="533400" cy="28575"/>
          </a:xfrm>
          <a:prstGeom prst="roundRect">
            <a:avLst>
              <a:gd name="adj" fmla="val 50000"/>
            </a:avLst>
          </a:prstGeom>
          <a:solidFill>
            <a:srgbClr val="F59E0B"/>
          </a:solidFill>
          <a:ln/>
        </p:spPr>
      </p:sp>
      <p:sp>
        <p:nvSpPr>
          <p:cNvPr id="3" name="Text 1"/>
          <p:cNvSpPr/>
          <p:nvPr/>
        </p:nvSpPr>
        <p:spPr>
          <a:xfrm>
            <a:off x="1524000" y="3278535"/>
            <a:ext cx="1569720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POSSIBLE CONFUSION</a:t>
            </a:r>
            <a:endParaRPr lang="en-US" sz="1800" dirty="0"/>
          </a:p>
        </p:txBody>
      </p:sp>
      <p:sp>
        <p:nvSpPr>
          <p:cNvPr id="4" name="Text 2"/>
          <p:cNvSpPr/>
          <p:nvPr/>
        </p:nvSpPr>
        <p:spPr>
          <a:xfrm>
            <a:off x="1524000" y="382146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"Thesis" has two meanings.</a:t>
            </a:r>
            <a:endParaRPr lang="en-US" sz="4500" dirty="0"/>
          </a:p>
        </p:txBody>
      </p:sp>
      <p:sp>
        <p:nvSpPr>
          <p:cNvPr id="5" name="Shape 3"/>
          <p:cNvSpPr/>
          <p:nvPr/>
        </p:nvSpPr>
        <p:spPr>
          <a:xfrm>
            <a:off x="1524000" y="4793010"/>
            <a:ext cx="7486650" cy="1405830"/>
          </a:xfrm>
          <a:prstGeom prst="roundRect">
            <a:avLst>
              <a:gd name="adj" fmla="val 4065"/>
            </a:avLst>
          </a:prstGeom>
          <a:solidFill>
            <a:srgbClr val="F8FAFC"/>
          </a:solidFill>
          <a:ln/>
        </p:spPr>
      </p:sp>
      <p:sp>
        <p:nvSpPr>
          <p:cNvPr id="6" name="Shape 4"/>
          <p:cNvSpPr/>
          <p:nvPr/>
        </p:nvSpPr>
        <p:spPr>
          <a:xfrm>
            <a:off x="1524000" y="6189315"/>
            <a:ext cx="7486650" cy="9525"/>
          </a:xfrm>
          <a:prstGeom prst="rect">
            <a:avLst/>
          </a:prstGeom>
          <a:solidFill>
            <a:srgbClr val="BFDBFE"/>
          </a:solidFill>
          <a:ln/>
        </p:spPr>
      </p:sp>
      <p:sp>
        <p:nvSpPr>
          <p:cNvPr id="7" name="Shape 5"/>
          <p:cNvSpPr/>
          <p:nvPr/>
        </p:nvSpPr>
        <p:spPr>
          <a:xfrm>
            <a:off x="1524000" y="4793010"/>
            <a:ext cx="7486650" cy="9525"/>
          </a:xfrm>
          <a:prstGeom prst="rect">
            <a:avLst/>
          </a:prstGeom>
          <a:solidFill>
            <a:srgbClr val="BFDBFE"/>
          </a:solidFill>
          <a:ln/>
        </p:spPr>
      </p:sp>
      <p:sp>
        <p:nvSpPr>
          <p:cNvPr id="8" name="Shape 6"/>
          <p:cNvSpPr/>
          <p:nvPr/>
        </p:nvSpPr>
        <p:spPr>
          <a:xfrm>
            <a:off x="1524000" y="4793010"/>
            <a:ext cx="38100" cy="1405830"/>
          </a:xfrm>
          <a:prstGeom prst="rect">
            <a:avLst/>
          </a:prstGeom>
          <a:solidFill>
            <a:srgbClr val="2563EB"/>
          </a:solidFill>
          <a:ln/>
        </p:spPr>
      </p:sp>
      <p:sp>
        <p:nvSpPr>
          <p:cNvPr id="9" name="Shape 7"/>
          <p:cNvSpPr/>
          <p:nvPr/>
        </p:nvSpPr>
        <p:spPr>
          <a:xfrm>
            <a:off x="9001125" y="4793010"/>
            <a:ext cx="9525" cy="1405830"/>
          </a:xfrm>
          <a:prstGeom prst="rect">
            <a:avLst/>
          </a:prstGeom>
          <a:solidFill>
            <a:srgbClr val="BFDBFE"/>
          </a:solidFill>
          <a:ln/>
        </p:spPr>
      </p:sp>
      <p:sp>
        <p:nvSpPr>
          <p:cNvPr id="10" name="Text 8"/>
          <p:cNvSpPr/>
          <p:nvPr/>
        </p:nvSpPr>
        <p:spPr>
          <a:xfrm>
            <a:off x="1905000" y="5069235"/>
            <a:ext cx="6977825" cy="891480"/>
          </a:xfrm>
          <a:prstGeom prst="rect">
            <a:avLst/>
          </a:prstGeom>
          <a:noFill/>
          <a:ln/>
        </p:spPr>
        <p:txBody>
          <a:bodyPr wrap="square" lIns="25400" tIns="25400" rIns="25400" bIns="25400" rtlCol="0" anchor="t">
            <a:normAutofit/>
          </a:bodyPr>
          <a:lstStyle/>
          <a:p>
            <a:pPr algn="l" indent="0" marL="0">
              <a:lnSpc>
                <a:spcPct val="160000"/>
              </a:lnSpc>
              <a:buNone/>
            </a:pPr>
            <a:r>
              <a:rPr lang="en-US" sz="2100" b="1" dirty="0">
                <a:solidFill>
                  <a:srgbClr val="000099"/>
                </a:solidFill>
                <a:latin typeface="Verdana" pitchFamily="34" charset="0"/>
                <a:ea typeface="Verdana" pitchFamily="34" charset="-122"/>
                <a:cs typeface="Verdana" pitchFamily="34" charset="-120"/>
              </a:rPr>
              <a:t>The whole piece of writing </a:t>
            </a:r>
            <a:pPr algn="l" indent="0" marL="0">
              <a:lnSpc>
                <a:spcPct val="160000"/>
              </a:lnSpc>
              <a:buNone/>
            </a:pPr>
            <a:r>
              <a:rPr lang="en-US" sz="2100" dirty="0">
                <a:solidFill>
                  <a:srgbClr val="4A5568"/>
                </a:solidFill>
                <a:latin typeface="Verdana" pitchFamily="34" charset="0"/>
                <a:ea typeface="Verdana" pitchFamily="34" charset="-122"/>
                <a:cs typeface="Verdana" pitchFamily="34" charset="-120"/>
              </a:rPr>
              <a:t>Your master's thesis. Your doctoral thesis.</a:t>
            </a:r>
            <a:endParaRPr lang="en-US" sz="2100" dirty="0"/>
          </a:p>
        </p:txBody>
      </p:sp>
      <p:sp>
        <p:nvSpPr>
          <p:cNvPr id="11" name="Shape 9"/>
          <p:cNvSpPr/>
          <p:nvPr/>
        </p:nvSpPr>
        <p:spPr>
          <a:xfrm>
            <a:off x="9277350" y="4793010"/>
            <a:ext cx="7486650" cy="1405830"/>
          </a:xfrm>
          <a:prstGeom prst="roundRect">
            <a:avLst>
              <a:gd name="adj" fmla="val 4065"/>
            </a:avLst>
          </a:prstGeom>
          <a:solidFill>
            <a:srgbClr val="F8FAFC"/>
          </a:solidFill>
          <a:ln/>
        </p:spPr>
      </p:sp>
      <p:sp>
        <p:nvSpPr>
          <p:cNvPr id="12" name="Shape 10"/>
          <p:cNvSpPr/>
          <p:nvPr/>
        </p:nvSpPr>
        <p:spPr>
          <a:xfrm>
            <a:off x="9277350" y="6189315"/>
            <a:ext cx="7486650" cy="9525"/>
          </a:xfrm>
          <a:prstGeom prst="rect">
            <a:avLst/>
          </a:prstGeom>
          <a:solidFill>
            <a:srgbClr val="BFDBFE"/>
          </a:solidFill>
          <a:ln/>
        </p:spPr>
      </p:sp>
      <p:sp>
        <p:nvSpPr>
          <p:cNvPr id="13" name="Shape 11"/>
          <p:cNvSpPr/>
          <p:nvPr/>
        </p:nvSpPr>
        <p:spPr>
          <a:xfrm>
            <a:off x="9277350" y="4793010"/>
            <a:ext cx="7486650" cy="9525"/>
          </a:xfrm>
          <a:prstGeom prst="rect">
            <a:avLst/>
          </a:prstGeom>
          <a:solidFill>
            <a:srgbClr val="BFDBFE"/>
          </a:solidFill>
          <a:ln/>
        </p:spPr>
      </p:sp>
      <p:sp>
        <p:nvSpPr>
          <p:cNvPr id="14" name="Shape 12"/>
          <p:cNvSpPr/>
          <p:nvPr/>
        </p:nvSpPr>
        <p:spPr>
          <a:xfrm>
            <a:off x="9277350" y="4793010"/>
            <a:ext cx="38100" cy="1405830"/>
          </a:xfrm>
          <a:prstGeom prst="rect">
            <a:avLst/>
          </a:prstGeom>
          <a:solidFill>
            <a:srgbClr val="2563EB"/>
          </a:solidFill>
          <a:ln/>
        </p:spPr>
      </p:sp>
      <p:sp>
        <p:nvSpPr>
          <p:cNvPr id="15" name="Shape 13"/>
          <p:cNvSpPr/>
          <p:nvPr/>
        </p:nvSpPr>
        <p:spPr>
          <a:xfrm>
            <a:off x="16754475" y="4793010"/>
            <a:ext cx="9525" cy="1405830"/>
          </a:xfrm>
          <a:prstGeom prst="rect">
            <a:avLst/>
          </a:prstGeom>
          <a:solidFill>
            <a:srgbClr val="BFDBFE"/>
          </a:solidFill>
          <a:ln/>
        </p:spPr>
      </p:sp>
      <p:sp>
        <p:nvSpPr>
          <p:cNvPr id="16" name="Text 14"/>
          <p:cNvSpPr/>
          <p:nvPr/>
        </p:nvSpPr>
        <p:spPr>
          <a:xfrm>
            <a:off x="9658350" y="5069235"/>
            <a:ext cx="6977825" cy="891480"/>
          </a:xfrm>
          <a:prstGeom prst="rect">
            <a:avLst/>
          </a:prstGeom>
          <a:noFill/>
          <a:ln/>
        </p:spPr>
        <p:txBody>
          <a:bodyPr wrap="square" lIns="25400" tIns="25400" rIns="25400" bIns="25400" rtlCol="0" anchor="t">
            <a:normAutofit/>
          </a:bodyPr>
          <a:lstStyle/>
          <a:p>
            <a:pPr algn="l" indent="0" marL="0">
              <a:lnSpc>
                <a:spcPct val="160000"/>
              </a:lnSpc>
              <a:buNone/>
            </a:pPr>
            <a:r>
              <a:rPr lang="en-US" sz="2100" b="1" dirty="0">
                <a:solidFill>
                  <a:srgbClr val="000099"/>
                </a:solidFill>
                <a:latin typeface="Verdana" pitchFamily="34" charset="0"/>
                <a:ea typeface="Verdana" pitchFamily="34" charset="-122"/>
                <a:cs typeface="Verdana" pitchFamily="34" charset="-120"/>
              </a:rPr>
              <a:t>A specific kind of sentence </a:t>
            </a:r>
            <a:pPr algn="l" indent="0" marL="0">
              <a:lnSpc>
                <a:spcPct val="160000"/>
              </a:lnSpc>
              <a:buNone/>
            </a:pPr>
            <a:r>
              <a:rPr lang="en-US" sz="2100" dirty="0">
                <a:solidFill>
                  <a:srgbClr val="4A5568"/>
                </a:solidFill>
                <a:latin typeface="Verdana" pitchFamily="34" charset="0"/>
                <a:ea typeface="Verdana" pitchFamily="34" charset="-122"/>
                <a:cs typeface="Verdana" pitchFamily="34" charset="-120"/>
              </a:rPr>
              <a:t>The controlling idea inside a piece of writing.</a:t>
            </a:r>
            <a:endParaRPr lang="en-US" sz="2100" dirty="0"/>
          </a:p>
        </p:txBody>
      </p:sp>
      <p:sp>
        <p:nvSpPr>
          <p:cNvPr id="17" name="Shape 15"/>
          <p:cNvSpPr/>
          <p:nvPr/>
        </p:nvSpPr>
        <p:spPr>
          <a:xfrm>
            <a:off x="1524000" y="6503640"/>
            <a:ext cx="15240000" cy="876300"/>
          </a:xfrm>
          <a:prstGeom prst="roundRect">
            <a:avLst>
              <a:gd name="adj" fmla="val 6522"/>
            </a:avLst>
          </a:prstGeom>
          <a:solidFill>
            <a:srgbClr val="F8FAFC"/>
          </a:solidFill>
          <a:ln/>
        </p:spPr>
      </p:sp>
      <p:sp>
        <p:nvSpPr>
          <p:cNvPr id="18" name="Shape 16"/>
          <p:cNvSpPr/>
          <p:nvPr/>
        </p:nvSpPr>
        <p:spPr>
          <a:xfrm>
            <a:off x="1524000" y="7370415"/>
            <a:ext cx="15240000" cy="9525"/>
          </a:xfrm>
          <a:prstGeom prst="rect">
            <a:avLst/>
          </a:prstGeom>
          <a:solidFill>
            <a:srgbClr val="BFDBFE"/>
          </a:solidFill>
          <a:ln/>
        </p:spPr>
      </p:sp>
      <p:sp>
        <p:nvSpPr>
          <p:cNvPr id="19" name="Shape 17"/>
          <p:cNvSpPr/>
          <p:nvPr/>
        </p:nvSpPr>
        <p:spPr>
          <a:xfrm>
            <a:off x="1524000" y="6503640"/>
            <a:ext cx="15240000" cy="9525"/>
          </a:xfrm>
          <a:prstGeom prst="rect">
            <a:avLst/>
          </a:prstGeom>
          <a:solidFill>
            <a:srgbClr val="BFDBFE"/>
          </a:solidFill>
          <a:ln/>
        </p:spPr>
      </p:sp>
      <p:sp>
        <p:nvSpPr>
          <p:cNvPr id="20" name="Shape 18"/>
          <p:cNvSpPr/>
          <p:nvPr/>
        </p:nvSpPr>
        <p:spPr>
          <a:xfrm>
            <a:off x="1524000" y="6503640"/>
            <a:ext cx="9525" cy="876300"/>
          </a:xfrm>
          <a:prstGeom prst="rect">
            <a:avLst/>
          </a:prstGeom>
          <a:solidFill>
            <a:srgbClr val="F59E0B"/>
          </a:solidFill>
          <a:ln/>
        </p:spPr>
      </p:sp>
      <p:sp>
        <p:nvSpPr>
          <p:cNvPr id="21" name="Shape 19"/>
          <p:cNvSpPr/>
          <p:nvPr/>
        </p:nvSpPr>
        <p:spPr>
          <a:xfrm>
            <a:off x="16754475" y="6503640"/>
            <a:ext cx="9525" cy="876300"/>
          </a:xfrm>
          <a:prstGeom prst="rect">
            <a:avLst/>
          </a:prstGeom>
          <a:solidFill>
            <a:srgbClr val="BFDBFE"/>
          </a:solidFill>
          <a:ln/>
        </p:spPr>
      </p:sp>
      <p:sp>
        <p:nvSpPr>
          <p:cNvPr id="22" name="Text 20"/>
          <p:cNvSpPr/>
          <p:nvPr/>
        </p:nvSpPr>
        <p:spPr>
          <a:xfrm>
            <a:off x="1876425" y="6779865"/>
            <a:ext cx="1499235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See the handout for more.</a:t>
            </a:r>
            <a:endParaRPr lang="en-US"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39355"/>
            <a:ext cx="533400" cy="28575"/>
          </a:xfrm>
          <a:prstGeom prst="roundRect">
            <a:avLst>
              <a:gd name="adj" fmla="val 50000"/>
            </a:avLst>
          </a:prstGeom>
          <a:solidFill>
            <a:srgbClr val="2563EB"/>
          </a:solidFill>
          <a:ln/>
        </p:spPr>
      </p:sp>
      <p:sp>
        <p:nvSpPr>
          <p:cNvPr id="3" name="Text 1"/>
          <p:cNvSpPr/>
          <p:nvPr/>
        </p:nvSpPr>
        <p:spPr>
          <a:xfrm>
            <a:off x="1524000" y="331083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Where we got to</a:t>
            </a:r>
            <a:endParaRPr lang="en-US" sz="4500" dirty="0"/>
          </a:p>
        </p:txBody>
      </p:sp>
      <p:sp>
        <p:nvSpPr>
          <p:cNvPr id="4" name="Shape 2"/>
          <p:cNvSpPr/>
          <p:nvPr/>
        </p:nvSpPr>
        <p:spPr>
          <a:xfrm>
            <a:off x="1524000" y="5168205"/>
            <a:ext cx="15240000" cy="9525"/>
          </a:xfrm>
          <a:prstGeom prst="rect">
            <a:avLst/>
          </a:prstGeom>
          <a:solidFill>
            <a:srgbClr val="000099">
              <a:alpha val="7000"/>
            </a:srgbClr>
          </a:solidFill>
          <a:ln/>
        </p:spPr>
      </p:sp>
      <p:sp>
        <p:nvSpPr>
          <p:cNvPr id="5" name="Shape 3"/>
          <p:cNvSpPr/>
          <p:nvPr/>
        </p:nvSpPr>
        <p:spPr>
          <a:xfrm>
            <a:off x="1524000" y="4663380"/>
            <a:ext cx="95250" cy="95250"/>
          </a:xfrm>
          <a:prstGeom prst="ellipse">
            <a:avLst/>
          </a:prstGeom>
          <a:solidFill>
            <a:srgbClr val="2563EB"/>
          </a:solidFill>
          <a:ln/>
        </p:spPr>
      </p:sp>
      <p:sp>
        <p:nvSpPr>
          <p:cNvPr id="6" name="Text 4"/>
          <p:cNvSpPr/>
          <p:nvPr/>
        </p:nvSpPr>
        <p:spPr>
          <a:xfrm>
            <a:off x="1847850" y="4568130"/>
            <a:ext cx="8399382"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L01. </a:t>
            </a:r>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What an LLM is. Prompts. Tokens. Context window.</a:t>
            </a:r>
            <a:endParaRPr lang="en-US" sz="2250" dirty="0"/>
          </a:p>
        </p:txBody>
      </p:sp>
      <p:sp>
        <p:nvSpPr>
          <p:cNvPr id="7" name="Shape 5"/>
          <p:cNvSpPr/>
          <p:nvPr/>
        </p:nvSpPr>
        <p:spPr>
          <a:xfrm>
            <a:off x="1524000" y="5444430"/>
            <a:ext cx="95250" cy="95250"/>
          </a:xfrm>
          <a:prstGeom prst="ellipse">
            <a:avLst/>
          </a:prstGeom>
          <a:solidFill>
            <a:srgbClr val="2563EB"/>
          </a:solidFill>
          <a:ln/>
        </p:spPr>
      </p:sp>
      <p:sp>
        <p:nvSpPr>
          <p:cNvPr id="8" name="Text 6"/>
          <p:cNvSpPr/>
          <p:nvPr/>
        </p:nvSpPr>
        <p:spPr>
          <a:xfrm>
            <a:off x="1847850" y="5349180"/>
            <a:ext cx="11866869"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L02. </a:t>
            </a:r>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Plagiarism, paraphrase, voice. Citation styles. The five paraphrase criteria.</a:t>
            </a:r>
            <a:endParaRPr lang="en-US" sz="2250" dirty="0"/>
          </a:p>
        </p:txBody>
      </p:sp>
      <p:sp>
        <p:nvSpPr>
          <p:cNvPr id="9" name="Shape 7"/>
          <p:cNvSpPr/>
          <p:nvPr/>
        </p:nvSpPr>
        <p:spPr>
          <a:xfrm>
            <a:off x="1524000" y="6368355"/>
            <a:ext cx="15240000" cy="979140"/>
          </a:xfrm>
          <a:prstGeom prst="roundRect">
            <a:avLst>
              <a:gd name="adj" fmla="val 5837"/>
            </a:avLst>
          </a:prstGeom>
          <a:solidFill>
            <a:srgbClr val="F8FAFC"/>
          </a:solidFill>
          <a:ln/>
        </p:spPr>
      </p:sp>
      <p:sp>
        <p:nvSpPr>
          <p:cNvPr id="10" name="Shape 8"/>
          <p:cNvSpPr/>
          <p:nvPr/>
        </p:nvSpPr>
        <p:spPr>
          <a:xfrm>
            <a:off x="1524000" y="7337971"/>
            <a:ext cx="15240000" cy="9525"/>
          </a:xfrm>
          <a:prstGeom prst="rect">
            <a:avLst/>
          </a:prstGeom>
          <a:solidFill>
            <a:srgbClr val="BFDBFE"/>
          </a:solidFill>
          <a:ln/>
        </p:spPr>
      </p:sp>
      <p:sp>
        <p:nvSpPr>
          <p:cNvPr id="11" name="Shape 9"/>
          <p:cNvSpPr/>
          <p:nvPr/>
        </p:nvSpPr>
        <p:spPr>
          <a:xfrm>
            <a:off x="1524000" y="6368355"/>
            <a:ext cx="15240000" cy="9525"/>
          </a:xfrm>
          <a:prstGeom prst="rect">
            <a:avLst/>
          </a:prstGeom>
          <a:solidFill>
            <a:srgbClr val="BFDBFE"/>
          </a:solidFill>
          <a:ln/>
        </p:spPr>
      </p:sp>
      <p:sp>
        <p:nvSpPr>
          <p:cNvPr id="12" name="Shape 10"/>
          <p:cNvSpPr/>
          <p:nvPr/>
        </p:nvSpPr>
        <p:spPr>
          <a:xfrm>
            <a:off x="1524000" y="6368355"/>
            <a:ext cx="9525" cy="979140"/>
          </a:xfrm>
          <a:prstGeom prst="rect">
            <a:avLst/>
          </a:prstGeom>
          <a:solidFill>
            <a:srgbClr val="F59E0B"/>
          </a:solidFill>
          <a:ln/>
        </p:spPr>
      </p:sp>
      <p:sp>
        <p:nvSpPr>
          <p:cNvPr id="13" name="Shape 11"/>
          <p:cNvSpPr/>
          <p:nvPr/>
        </p:nvSpPr>
        <p:spPr>
          <a:xfrm>
            <a:off x="16754475" y="6368355"/>
            <a:ext cx="9525" cy="979140"/>
          </a:xfrm>
          <a:prstGeom prst="rect">
            <a:avLst/>
          </a:prstGeom>
          <a:solidFill>
            <a:srgbClr val="BFDBFE"/>
          </a:solidFill>
          <a:ln/>
        </p:spPr>
      </p:sp>
      <p:sp>
        <p:nvSpPr>
          <p:cNvPr id="14" name="Text 12"/>
          <p:cNvSpPr/>
          <p:nvPr/>
        </p:nvSpPr>
        <p:spPr>
          <a:xfrm>
            <a:off x="1876425" y="6644580"/>
            <a:ext cx="14992350" cy="464790"/>
          </a:xfrm>
          <a:prstGeom prst="rect">
            <a:avLst/>
          </a:prstGeom>
          <a:noFill/>
          <a:ln/>
        </p:spPr>
        <p:txBody>
          <a:bodyPr wrap="square" lIns="25400" tIns="25400" rIns="25400" bIns="25400" rtlCol="0" anchor="t">
            <a:normAutofit/>
          </a:bodyPr>
          <a:lstStyle/>
          <a:p>
            <a:pPr algn="l" indent="0" marL="0">
              <a:lnSpc>
                <a:spcPct val="160000"/>
              </a:lnSpc>
              <a:buNone/>
            </a:pPr>
            <a:r>
              <a:rPr lang="en-US" sz="2100" b="1" dirty="0">
                <a:solidFill>
                  <a:srgbClr val="000099"/>
                </a:solidFill>
                <a:latin typeface="Verdana" pitchFamily="34" charset="0"/>
                <a:ea typeface="Verdana" pitchFamily="34" charset="-122"/>
                <a:cs typeface="Verdana" pitchFamily="34" charset="-120"/>
              </a:rPr>
              <a:t>Gap-fill 1 </a:t>
            </a:r>
            <a:pPr algn="l" indent="0" marL="0">
              <a:lnSpc>
                <a:spcPct val="16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due Monday 11 May before class. · </a:t>
            </a:r>
            <a:pPr algn="l" indent="0" marL="0">
              <a:lnSpc>
                <a:spcPct val="160000"/>
              </a:lnSpc>
              <a:buNone/>
            </a:pPr>
            <a:r>
              <a:rPr lang="en-US" sz="2100" b="1" dirty="0">
                <a:solidFill>
                  <a:srgbClr val="000099"/>
                </a:solidFill>
                <a:latin typeface="Verdana" pitchFamily="34" charset="0"/>
                <a:ea typeface="Verdana" pitchFamily="34" charset="-122"/>
                <a:cs typeface="Verdana" pitchFamily="34" charset="-120"/>
              </a:rPr>
              <a:t>Assignment 2 </a:t>
            </a:r>
            <a:pPr algn="l" indent="0" marL="0">
              <a:lnSpc>
                <a:spcPct val="16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handed out today.</a:t>
            </a:r>
            <a:endParaRPr lang="en-US" sz="2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248025"/>
            <a:ext cx="533400" cy="28575"/>
          </a:xfrm>
          <a:prstGeom prst="roundRect">
            <a:avLst>
              <a:gd name="adj" fmla="val 50000"/>
            </a:avLst>
          </a:prstGeom>
          <a:solidFill>
            <a:srgbClr val="DC2626"/>
          </a:solidFill>
          <a:ln/>
        </p:spPr>
      </p:sp>
      <p:sp>
        <p:nvSpPr>
          <p:cNvPr id="3" name="Text 1"/>
          <p:cNvSpPr/>
          <p:nvPr/>
        </p:nvSpPr>
        <p:spPr>
          <a:xfrm>
            <a:off x="1524000" y="36195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Three common thesis problems </a:t>
            </a:r>
            <a:pPr algn="l" indent="0" marL="0">
              <a:lnSpc>
                <a:spcPct val="110000"/>
              </a:lnSpc>
              <a:buNone/>
            </a:pPr>
            <a:r>
              <a:rPr lang="en-US" sz="2400" spc="-90" kern="0" dirty="0">
                <a:solidFill>
                  <a:srgbClr val="4A5568"/>
                </a:solidFill>
                <a:latin typeface="Verdana" pitchFamily="34" charset="0"/>
                <a:ea typeface="Verdana" pitchFamily="34" charset="-122"/>
                <a:cs typeface="Verdana" pitchFamily="34" charset="-120"/>
              </a:rPr>
              <a:t>Hean Read, p. 60</a:t>
            </a:r>
            <a:endParaRPr lang="en-US" sz="4500" dirty="0"/>
          </a:p>
        </p:txBody>
      </p:sp>
      <p:sp>
        <p:nvSpPr>
          <p:cNvPr id="4" name="Shape 2"/>
          <p:cNvSpPr/>
          <p:nvPr/>
        </p:nvSpPr>
        <p:spPr>
          <a:xfrm>
            <a:off x="1524000" y="5476875"/>
            <a:ext cx="15240000" cy="9525"/>
          </a:xfrm>
          <a:prstGeom prst="rect">
            <a:avLst/>
          </a:prstGeom>
          <a:solidFill>
            <a:srgbClr val="000099">
              <a:alpha val="7000"/>
            </a:srgbClr>
          </a:solidFill>
          <a:ln/>
        </p:spPr>
      </p:sp>
      <p:sp>
        <p:nvSpPr>
          <p:cNvPr id="5" name="Shape 3"/>
          <p:cNvSpPr/>
          <p:nvPr/>
        </p:nvSpPr>
        <p:spPr>
          <a:xfrm>
            <a:off x="1524000" y="4972050"/>
            <a:ext cx="95250" cy="95250"/>
          </a:xfrm>
          <a:prstGeom prst="ellipse">
            <a:avLst/>
          </a:prstGeom>
          <a:solidFill>
            <a:srgbClr val="DC2626"/>
          </a:solidFill>
          <a:ln/>
        </p:spPr>
      </p:sp>
      <p:sp>
        <p:nvSpPr>
          <p:cNvPr id="6" name="Text 4"/>
          <p:cNvSpPr/>
          <p:nvPr/>
        </p:nvSpPr>
        <p:spPr>
          <a:xfrm>
            <a:off x="1847850" y="4876800"/>
            <a:ext cx="3610969"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Repeats the question.</a:t>
            </a:r>
            <a:endParaRPr lang="en-US" sz="2250" dirty="0"/>
          </a:p>
        </p:txBody>
      </p:sp>
      <p:sp>
        <p:nvSpPr>
          <p:cNvPr id="7" name="Shape 5"/>
          <p:cNvSpPr/>
          <p:nvPr/>
        </p:nvSpPr>
        <p:spPr>
          <a:xfrm>
            <a:off x="1524000" y="6257925"/>
            <a:ext cx="15240000" cy="9525"/>
          </a:xfrm>
          <a:prstGeom prst="rect">
            <a:avLst/>
          </a:prstGeom>
          <a:solidFill>
            <a:srgbClr val="000099">
              <a:alpha val="7000"/>
            </a:srgbClr>
          </a:solidFill>
          <a:ln/>
        </p:spPr>
      </p:sp>
      <p:sp>
        <p:nvSpPr>
          <p:cNvPr id="8" name="Shape 6"/>
          <p:cNvSpPr/>
          <p:nvPr/>
        </p:nvSpPr>
        <p:spPr>
          <a:xfrm>
            <a:off x="1524000" y="5753100"/>
            <a:ext cx="95250" cy="95250"/>
          </a:xfrm>
          <a:prstGeom prst="ellipse">
            <a:avLst/>
          </a:prstGeom>
          <a:solidFill>
            <a:srgbClr val="DC2626"/>
          </a:solidFill>
          <a:ln/>
        </p:spPr>
      </p:sp>
      <p:sp>
        <p:nvSpPr>
          <p:cNvPr id="9" name="Text 7"/>
          <p:cNvSpPr/>
          <p:nvPr/>
        </p:nvSpPr>
        <p:spPr>
          <a:xfrm>
            <a:off x="1847850" y="5657850"/>
            <a:ext cx="3415521"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Vague or too simple.</a:t>
            </a:r>
            <a:endParaRPr lang="en-US" sz="2250" dirty="0"/>
          </a:p>
        </p:txBody>
      </p:sp>
      <p:sp>
        <p:nvSpPr>
          <p:cNvPr id="10" name="Shape 8"/>
          <p:cNvSpPr/>
          <p:nvPr/>
        </p:nvSpPr>
        <p:spPr>
          <a:xfrm>
            <a:off x="1524000" y="6534150"/>
            <a:ext cx="95250" cy="95250"/>
          </a:xfrm>
          <a:prstGeom prst="ellipse">
            <a:avLst/>
          </a:prstGeom>
          <a:solidFill>
            <a:srgbClr val="DC2626"/>
          </a:solidFill>
          <a:ln/>
        </p:spPr>
      </p:sp>
      <p:sp>
        <p:nvSpPr>
          <p:cNvPr id="11" name="Text 9"/>
          <p:cNvSpPr/>
          <p:nvPr/>
        </p:nvSpPr>
        <p:spPr>
          <a:xfrm>
            <a:off x="1847850" y="6438900"/>
            <a:ext cx="3967529"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Too forceful or emotive.</a:t>
            </a:r>
            <a:endParaRPr lang="en-US" sz="22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3771007"/>
            <a:ext cx="1491234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EXERCISE 2</a:t>
            </a:r>
            <a:endParaRPr lang="en-US" sz="1800" dirty="0"/>
          </a:p>
        </p:txBody>
      </p:sp>
      <p:sp>
        <p:nvSpPr>
          <p:cNvPr id="3" name="Text 1"/>
          <p:cNvSpPr/>
          <p:nvPr/>
        </p:nvSpPr>
        <p:spPr>
          <a:xfrm>
            <a:off x="1905000" y="4313932"/>
            <a:ext cx="14912340" cy="1478161"/>
          </a:xfrm>
          <a:prstGeom prst="rect">
            <a:avLst/>
          </a:prstGeom>
          <a:noFill/>
          <a:ln/>
        </p:spPr>
        <p:txBody>
          <a:bodyPr wrap="square" lIns="25400" tIns="25400" rIns="25400" bIns="25400" rtlCol="0" anchor="t">
            <a:normAutofit/>
          </a:bodyPr>
          <a:lstStyle/>
          <a:p>
            <a:pPr algn="l" indent="0" marL="0">
              <a:lnSpc>
                <a:spcPct val="105000"/>
              </a:lnSpc>
              <a:buNone/>
            </a:pPr>
            <a:r>
              <a:rPr lang="en-US" sz="5400" b="1" spc="-108" kern="0" dirty="0">
                <a:solidFill>
                  <a:srgbClr val="FFFFFF"/>
                </a:solidFill>
                <a:latin typeface="Verdana" pitchFamily="34" charset="0"/>
                <a:ea typeface="Verdana" pitchFamily="34" charset="-122"/>
                <a:cs typeface="Verdana" pitchFamily="34" charset="-120"/>
              </a:rPr>
              <a:t>Write and test a controlling idea</a:t>
            </a:r>
            <a:endParaRPr lang="en-US" sz="5400" dirty="0"/>
          </a:p>
        </p:txBody>
      </p:sp>
      <p:sp>
        <p:nvSpPr>
          <p:cNvPr id="4" name="Text 2"/>
          <p:cNvSpPr/>
          <p:nvPr/>
        </p:nvSpPr>
        <p:spPr>
          <a:xfrm>
            <a:off x="1905000" y="6058793"/>
            <a:ext cx="14912340"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FFFFFF">
                    <a:alpha val="70000"/>
                  </a:srgbClr>
                </a:solidFill>
                <a:latin typeface="Verdana" pitchFamily="34" charset="0"/>
                <a:ea typeface="Verdana" pitchFamily="34" charset="-122"/>
                <a:cs typeface="Verdana" pitchFamily="34" charset="-120"/>
              </a:rPr>
              <a:t>Use the Lester checklist. 15 minutes.</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667000"/>
            <a:ext cx="533400" cy="28575"/>
          </a:xfrm>
          <a:prstGeom prst="roundRect">
            <a:avLst>
              <a:gd name="adj" fmla="val 50000"/>
            </a:avLst>
          </a:prstGeom>
          <a:solidFill>
            <a:srgbClr val="F59E0B"/>
          </a:solidFill>
          <a:ln/>
        </p:spPr>
      </p:sp>
      <p:sp>
        <p:nvSpPr>
          <p:cNvPr id="3" name="Text 1"/>
          <p:cNvSpPr/>
          <p:nvPr/>
        </p:nvSpPr>
        <p:spPr>
          <a:xfrm>
            <a:off x="1905000" y="3038475"/>
            <a:ext cx="14912340" cy="771525"/>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Housekeeping</a:t>
            </a:r>
            <a:endParaRPr lang="en-US" sz="4800" dirty="0"/>
          </a:p>
        </p:txBody>
      </p:sp>
      <p:sp>
        <p:nvSpPr>
          <p:cNvPr id="4" name="Shape 2"/>
          <p:cNvSpPr/>
          <p:nvPr/>
        </p:nvSpPr>
        <p:spPr>
          <a:xfrm>
            <a:off x="1905000" y="4229100"/>
            <a:ext cx="14478000" cy="1371600"/>
          </a:xfrm>
          <a:prstGeom prst="roundRect">
            <a:avLst>
              <a:gd name="adj" fmla="val 4167"/>
            </a:avLst>
          </a:prstGeom>
          <a:solidFill>
            <a:srgbClr val="F8FAFC"/>
          </a:solidFill>
          <a:ln/>
        </p:spPr>
      </p:sp>
      <p:sp>
        <p:nvSpPr>
          <p:cNvPr id="5" name="Shape 3"/>
          <p:cNvSpPr/>
          <p:nvPr/>
        </p:nvSpPr>
        <p:spPr>
          <a:xfrm>
            <a:off x="1905000" y="5591175"/>
            <a:ext cx="14478000" cy="9525"/>
          </a:xfrm>
          <a:prstGeom prst="rect">
            <a:avLst/>
          </a:prstGeom>
          <a:solidFill>
            <a:srgbClr val="BFDBFE"/>
          </a:solidFill>
          <a:ln/>
        </p:spPr>
      </p:sp>
      <p:sp>
        <p:nvSpPr>
          <p:cNvPr id="6" name="Shape 4"/>
          <p:cNvSpPr/>
          <p:nvPr/>
        </p:nvSpPr>
        <p:spPr>
          <a:xfrm>
            <a:off x="1905000" y="4229100"/>
            <a:ext cx="14478000" cy="9525"/>
          </a:xfrm>
          <a:prstGeom prst="rect">
            <a:avLst/>
          </a:prstGeom>
          <a:solidFill>
            <a:srgbClr val="BFDBFE"/>
          </a:solidFill>
          <a:ln/>
        </p:spPr>
      </p:sp>
      <p:sp>
        <p:nvSpPr>
          <p:cNvPr id="7" name="Shape 5"/>
          <p:cNvSpPr/>
          <p:nvPr/>
        </p:nvSpPr>
        <p:spPr>
          <a:xfrm>
            <a:off x="1905000" y="4229100"/>
            <a:ext cx="38100" cy="1371600"/>
          </a:xfrm>
          <a:prstGeom prst="rect">
            <a:avLst/>
          </a:prstGeom>
          <a:solidFill>
            <a:srgbClr val="F59E0B"/>
          </a:solidFill>
          <a:ln/>
        </p:spPr>
      </p:sp>
      <p:sp>
        <p:nvSpPr>
          <p:cNvPr id="8" name="Shape 6"/>
          <p:cNvSpPr/>
          <p:nvPr/>
        </p:nvSpPr>
        <p:spPr>
          <a:xfrm>
            <a:off x="16373475" y="4229100"/>
            <a:ext cx="9525" cy="1371600"/>
          </a:xfrm>
          <a:prstGeom prst="rect">
            <a:avLst/>
          </a:prstGeom>
          <a:solidFill>
            <a:srgbClr val="BFDBFE"/>
          </a:solidFill>
          <a:ln/>
        </p:spPr>
      </p:sp>
      <p:sp>
        <p:nvSpPr>
          <p:cNvPr id="9" name="Text 7"/>
          <p:cNvSpPr/>
          <p:nvPr/>
        </p:nvSpPr>
        <p:spPr>
          <a:xfrm>
            <a:off x="2324100" y="4543425"/>
            <a:ext cx="1452116" cy="36195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Gap-fill 1</a:t>
            </a:r>
            <a:endParaRPr lang="en-US" sz="2100" dirty="0"/>
          </a:p>
        </p:txBody>
      </p:sp>
      <p:sp>
        <p:nvSpPr>
          <p:cNvPr id="10" name="Text 8"/>
          <p:cNvSpPr/>
          <p:nvPr/>
        </p:nvSpPr>
        <p:spPr>
          <a:xfrm>
            <a:off x="3793778" y="4543425"/>
            <a:ext cx="5528511" cy="361950"/>
          </a:xfrm>
          <a:prstGeom prst="rect">
            <a:avLst/>
          </a:prstGeom>
          <a:noFill/>
          <a:ln/>
        </p:spPr>
        <p:txBody>
          <a:bodyPr wrap="square" lIns="0" tIns="0" rIns="0" bIns="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due Monday 11 May before the class.</a:t>
            </a:r>
            <a:endParaRPr lang="en-US" sz="2100" dirty="0"/>
          </a:p>
        </p:txBody>
      </p:sp>
      <p:sp>
        <p:nvSpPr>
          <p:cNvPr id="11" name="Text 9"/>
          <p:cNvSpPr/>
          <p:nvPr/>
        </p:nvSpPr>
        <p:spPr>
          <a:xfrm>
            <a:off x="2324100" y="4981575"/>
            <a:ext cx="14078426"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5 % of your grade. Easy marks.</a:t>
            </a:r>
            <a:endParaRPr lang="en-US" sz="1800" dirty="0"/>
          </a:p>
        </p:txBody>
      </p:sp>
      <p:sp>
        <p:nvSpPr>
          <p:cNvPr id="12" name="Shape 10"/>
          <p:cNvSpPr/>
          <p:nvPr/>
        </p:nvSpPr>
        <p:spPr>
          <a:xfrm>
            <a:off x="1905000" y="5791200"/>
            <a:ext cx="14478000" cy="952500"/>
          </a:xfrm>
          <a:prstGeom prst="roundRect">
            <a:avLst>
              <a:gd name="adj" fmla="val 6000"/>
            </a:avLst>
          </a:prstGeom>
          <a:solidFill>
            <a:srgbClr val="F8FAFC"/>
          </a:solidFill>
          <a:ln/>
        </p:spPr>
      </p:sp>
      <p:sp>
        <p:nvSpPr>
          <p:cNvPr id="13" name="Shape 11"/>
          <p:cNvSpPr/>
          <p:nvPr/>
        </p:nvSpPr>
        <p:spPr>
          <a:xfrm>
            <a:off x="1905000" y="6734175"/>
            <a:ext cx="14478000" cy="9525"/>
          </a:xfrm>
          <a:prstGeom prst="rect">
            <a:avLst/>
          </a:prstGeom>
          <a:solidFill>
            <a:srgbClr val="BFDBFE"/>
          </a:solidFill>
          <a:ln/>
        </p:spPr>
      </p:sp>
      <p:sp>
        <p:nvSpPr>
          <p:cNvPr id="14" name="Shape 12"/>
          <p:cNvSpPr/>
          <p:nvPr/>
        </p:nvSpPr>
        <p:spPr>
          <a:xfrm>
            <a:off x="1905000" y="5791200"/>
            <a:ext cx="14478000" cy="9525"/>
          </a:xfrm>
          <a:prstGeom prst="rect">
            <a:avLst/>
          </a:prstGeom>
          <a:solidFill>
            <a:srgbClr val="BFDBFE"/>
          </a:solidFill>
          <a:ln/>
        </p:spPr>
      </p:sp>
      <p:sp>
        <p:nvSpPr>
          <p:cNvPr id="15" name="Shape 13"/>
          <p:cNvSpPr/>
          <p:nvPr/>
        </p:nvSpPr>
        <p:spPr>
          <a:xfrm>
            <a:off x="1905000" y="5791200"/>
            <a:ext cx="38100" cy="952500"/>
          </a:xfrm>
          <a:prstGeom prst="rect">
            <a:avLst/>
          </a:prstGeom>
          <a:solidFill>
            <a:srgbClr val="F59E0B"/>
          </a:solidFill>
          <a:ln/>
        </p:spPr>
      </p:sp>
      <p:sp>
        <p:nvSpPr>
          <p:cNvPr id="16" name="Shape 14"/>
          <p:cNvSpPr/>
          <p:nvPr/>
        </p:nvSpPr>
        <p:spPr>
          <a:xfrm>
            <a:off x="16373475" y="5791200"/>
            <a:ext cx="9525" cy="952500"/>
          </a:xfrm>
          <a:prstGeom prst="rect">
            <a:avLst/>
          </a:prstGeom>
          <a:solidFill>
            <a:srgbClr val="BFDBFE"/>
          </a:solidFill>
          <a:ln/>
        </p:spPr>
      </p:sp>
      <p:sp>
        <p:nvSpPr>
          <p:cNvPr id="17" name="Text 15"/>
          <p:cNvSpPr/>
          <p:nvPr/>
        </p:nvSpPr>
        <p:spPr>
          <a:xfrm>
            <a:off x="2324100" y="6067425"/>
            <a:ext cx="14102715"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L04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 Monday 11 May: macro structure and flow.</a:t>
            </a:r>
            <a:endParaRPr lang="en-US" sz="2100" dirty="0"/>
          </a:p>
        </p:txBody>
      </p:sp>
      <p:sp>
        <p:nvSpPr>
          <p:cNvPr id="18" name="Text 16"/>
          <p:cNvSpPr/>
          <p:nvPr/>
        </p:nvSpPr>
        <p:spPr>
          <a:xfrm>
            <a:off x="1905000" y="7277100"/>
            <a:ext cx="14912340" cy="381000"/>
          </a:xfrm>
          <a:prstGeom prst="rect">
            <a:avLst/>
          </a:prstGeom>
          <a:noFill/>
          <a:ln/>
        </p:spPr>
        <p:txBody>
          <a:bodyPr wrap="square" lIns="25400" tIns="25400" rIns="25400" bIns="25400" rtlCol="0" anchor="t">
            <a:normAutofit/>
          </a:bodyPr>
          <a:lstStyle/>
          <a:p>
            <a:pPr algn="l" indent="0" marL="0">
              <a:buNone/>
            </a:pPr>
            <a:r>
              <a:rPr lang="en-US" sz="2250" b="1" dirty="0">
                <a:solidFill>
                  <a:srgbClr val="000099"/>
                </a:solidFill>
                <a:latin typeface="Verdana" pitchFamily="34" charset="0"/>
                <a:ea typeface="Verdana" pitchFamily="34" charset="-122"/>
                <a:cs typeface="Verdana" pitchFamily="34" charset="-120"/>
              </a:rPr>
              <a:t>Questions?</a:t>
            </a:r>
            <a:endParaRPr lang="en-US" sz="2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912840"/>
            <a:ext cx="533400" cy="28575"/>
          </a:xfrm>
          <a:prstGeom prst="roundRect">
            <a:avLst>
              <a:gd name="adj" fmla="val 50000"/>
            </a:avLst>
          </a:prstGeom>
          <a:solidFill>
            <a:srgbClr val="F59E0B"/>
          </a:solidFill>
          <a:ln/>
        </p:spPr>
      </p:sp>
      <p:sp>
        <p:nvSpPr>
          <p:cNvPr id="3" name="Text 1"/>
          <p:cNvSpPr/>
          <p:nvPr/>
        </p:nvSpPr>
        <p:spPr>
          <a:xfrm>
            <a:off x="1524000" y="4284315"/>
            <a:ext cx="1569720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TODAY</a:t>
            </a:r>
            <a:endParaRPr lang="en-US" sz="1800" dirty="0"/>
          </a:p>
        </p:txBody>
      </p:sp>
      <p:sp>
        <p:nvSpPr>
          <p:cNvPr id="4" name="Shape 2"/>
          <p:cNvSpPr/>
          <p:nvPr/>
        </p:nvSpPr>
        <p:spPr>
          <a:xfrm>
            <a:off x="1524000" y="4846290"/>
            <a:ext cx="429220" cy="407640"/>
          </a:xfrm>
          <a:prstGeom prst="roundRect">
            <a:avLst>
              <a:gd name="adj" fmla="val 14020"/>
            </a:avLst>
          </a:prstGeom>
          <a:solidFill>
            <a:srgbClr val="EFF6FF"/>
          </a:solidFill>
          <a:ln/>
        </p:spPr>
      </p:sp>
      <p:sp>
        <p:nvSpPr>
          <p:cNvPr id="5" name="Text 3"/>
          <p:cNvSpPr/>
          <p:nvPr/>
        </p:nvSpPr>
        <p:spPr>
          <a:xfrm>
            <a:off x="1657350" y="488439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6" name="Text 4"/>
          <p:cNvSpPr/>
          <p:nvPr/>
        </p:nvSpPr>
        <p:spPr>
          <a:xfrm>
            <a:off x="2181820" y="4827240"/>
            <a:ext cx="8738159"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Genres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the five top-level kinds, the five essay subtypes</a:t>
            </a:r>
            <a:endParaRPr lang="en-US" sz="2250" dirty="0"/>
          </a:p>
        </p:txBody>
      </p:sp>
      <p:sp>
        <p:nvSpPr>
          <p:cNvPr id="7" name="Shape 5"/>
          <p:cNvSpPr/>
          <p:nvPr/>
        </p:nvSpPr>
        <p:spPr>
          <a:xfrm>
            <a:off x="1524000" y="5406330"/>
            <a:ext cx="429220" cy="407640"/>
          </a:xfrm>
          <a:prstGeom prst="roundRect">
            <a:avLst>
              <a:gd name="adj" fmla="val 14020"/>
            </a:avLst>
          </a:prstGeom>
          <a:solidFill>
            <a:srgbClr val="EFF6FF"/>
          </a:solidFill>
          <a:ln/>
        </p:spPr>
      </p:sp>
      <p:sp>
        <p:nvSpPr>
          <p:cNvPr id="8" name="Text 6"/>
          <p:cNvSpPr/>
          <p:nvPr/>
        </p:nvSpPr>
        <p:spPr>
          <a:xfrm>
            <a:off x="1657350" y="544443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9" name="Text 7"/>
          <p:cNvSpPr/>
          <p:nvPr/>
        </p:nvSpPr>
        <p:spPr>
          <a:xfrm>
            <a:off x="2181820" y="5387280"/>
            <a:ext cx="8565858"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Choosing a topic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and turning it into a controlling idea</a:t>
            </a:r>
            <a:endParaRPr lang="en-US" sz="2250" dirty="0"/>
          </a:p>
        </p:txBody>
      </p:sp>
      <p:sp>
        <p:nvSpPr>
          <p:cNvPr id="10" name="Shape 8"/>
          <p:cNvSpPr/>
          <p:nvPr/>
        </p:nvSpPr>
        <p:spPr>
          <a:xfrm>
            <a:off x="1524000" y="5966371"/>
            <a:ext cx="429220" cy="407640"/>
          </a:xfrm>
          <a:prstGeom prst="roundRect">
            <a:avLst>
              <a:gd name="adj" fmla="val 14020"/>
            </a:avLst>
          </a:prstGeom>
          <a:solidFill>
            <a:srgbClr val="EFF6FF"/>
          </a:solidFill>
          <a:ln/>
        </p:spPr>
      </p:sp>
      <p:sp>
        <p:nvSpPr>
          <p:cNvPr id="11" name="Text 9"/>
          <p:cNvSpPr/>
          <p:nvPr/>
        </p:nvSpPr>
        <p:spPr>
          <a:xfrm>
            <a:off x="1657350" y="6004471"/>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12" name="Text 10"/>
          <p:cNvSpPr/>
          <p:nvPr/>
        </p:nvSpPr>
        <p:spPr>
          <a:xfrm>
            <a:off x="2181820" y="5947321"/>
            <a:ext cx="6759607"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Assignment 2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the structure exercise brief</a:t>
            </a:r>
            <a:endParaRPr lang="en-US" sz="2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798564"/>
            <a:ext cx="533400" cy="28575"/>
          </a:xfrm>
          <a:prstGeom prst="roundRect">
            <a:avLst>
              <a:gd name="adj" fmla="val 50000"/>
            </a:avLst>
          </a:prstGeom>
          <a:solidFill>
            <a:srgbClr val="2563EB"/>
          </a:solidFill>
          <a:ln/>
        </p:spPr>
      </p:sp>
      <p:sp>
        <p:nvSpPr>
          <p:cNvPr id="3" name="Text 1"/>
          <p:cNvSpPr/>
          <p:nvPr/>
        </p:nvSpPr>
        <p:spPr>
          <a:xfrm>
            <a:off x="1524000" y="3170039"/>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Your pre-read</a:t>
            </a:r>
            <a:endParaRPr lang="en-US" sz="4500" dirty="0"/>
          </a:p>
        </p:txBody>
      </p:sp>
      <p:sp>
        <p:nvSpPr>
          <p:cNvPr id="4" name="Shape 2"/>
          <p:cNvSpPr/>
          <p:nvPr/>
        </p:nvSpPr>
        <p:spPr>
          <a:xfrm>
            <a:off x="1524000" y="4255889"/>
            <a:ext cx="15240000" cy="1111448"/>
          </a:xfrm>
          <a:prstGeom prst="rect">
            <a:avLst/>
          </a:prstGeom>
          <a:solidFill>
            <a:srgbClr val="F8FAFC"/>
          </a:solidFill>
          <a:ln/>
        </p:spPr>
      </p:sp>
      <p:sp>
        <p:nvSpPr>
          <p:cNvPr id="5" name="Shape 3"/>
          <p:cNvSpPr/>
          <p:nvPr/>
        </p:nvSpPr>
        <p:spPr>
          <a:xfrm>
            <a:off x="1524000" y="4255889"/>
            <a:ext cx="38100" cy="1111448"/>
          </a:xfrm>
          <a:prstGeom prst="rect">
            <a:avLst/>
          </a:prstGeom>
          <a:solidFill>
            <a:srgbClr val="2563EB"/>
          </a:solidFill>
          <a:ln/>
        </p:spPr>
      </p:sp>
      <p:sp>
        <p:nvSpPr>
          <p:cNvPr id="6" name="Text 4"/>
          <p:cNvSpPr/>
          <p:nvPr/>
        </p:nvSpPr>
        <p:spPr>
          <a:xfrm>
            <a:off x="1981200" y="4560689"/>
            <a:ext cx="14820900" cy="539948"/>
          </a:xfrm>
          <a:prstGeom prst="rect">
            <a:avLst/>
          </a:prstGeom>
          <a:noFill/>
          <a:ln/>
        </p:spPr>
        <p:txBody>
          <a:bodyPr wrap="square" lIns="25400" tIns="25400" rIns="25400" bIns="25400" rtlCol="0" anchor="t">
            <a:normAutofit/>
          </a:bodyPr>
          <a:lstStyle/>
          <a:p>
            <a:pPr algn="l" indent="0" marL="0">
              <a:lnSpc>
                <a:spcPct val="155000"/>
              </a:lnSpc>
              <a:buNone/>
            </a:pPr>
            <a:r>
              <a:rPr lang="en-US" sz="2550" i="1" dirty="0">
                <a:solidFill>
                  <a:srgbClr val="000099"/>
                </a:solidFill>
                <a:latin typeface="Verdana" pitchFamily="34" charset="0"/>
                <a:ea typeface="Verdana" pitchFamily="34" charset="-122"/>
                <a:cs typeface="Verdana" pitchFamily="34" charset="-120"/>
              </a:rPr>
              <a:t>Which essay genre fits your field?</a:t>
            </a:r>
            <a:endParaRPr lang="en-US" sz="2550" dirty="0"/>
          </a:p>
        </p:txBody>
      </p:sp>
      <p:sp>
        <p:nvSpPr>
          <p:cNvPr id="7" name="Shape 5"/>
          <p:cNvSpPr/>
          <p:nvPr/>
        </p:nvSpPr>
        <p:spPr>
          <a:xfrm>
            <a:off x="1524000" y="5672138"/>
            <a:ext cx="15240000" cy="1111448"/>
          </a:xfrm>
          <a:prstGeom prst="rect">
            <a:avLst/>
          </a:prstGeom>
          <a:solidFill>
            <a:srgbClr val="F8FAFC"/>
          </a:solidFill>
          <a:ln/>
        </p:spPr>
      </p:sp>
      <p:sp>
        <p:nvSpPr>
          <p:cNvPr id="8" name="Shape 6"/>
          <p:cNvSpPr/>
          <p:nvPr/>
        </p:nvSpPr>
        <p:spPr>
          <a:xfrm>
            <a:off x="1524000" y="5672138"/>
            <a:ext cx="38100" cy="1111448"/>
          </a:xfrm>
          <a:prstGeom prst="rect">
            <a:avLst/>
          </a:prstGeom>
          <a:solidFill>
            <a:srgbClr val="2563EB"/>
          </a:solidFill>
          <a:ln/>
        </p:spPr>
      </p:sp>
      <p:sp>
        <p:nvSpPr>
          <p:cNvPr id="9" name="Text 7"/>
          <p:cNvSpPr/>
          <p:nvPr/>
        </p:nvSpPr>
        <p:spPr>
          <a:xfrm>
            <a:off x="1981200" y="5976938"/>
            <a:ext cx="14820900" cy="539948"/>
          </a:xfrm>
          <a:prstGeom prst="rect">
            <a:avLst/>
          </a:prstGeom>
          <a:noFill/>
          <a:ln/>
        </p:spPr>
        <p:txBody>
          <a:bodyPr wrap="square" lIns="25400" tIns="25400" rIns="25400" bIns="25400" rtlCol="0" anchor="t">
            <a:normAutofit/>
          </a:bodyPr>
          <a:lstStyle/>
          <a:p>
            <a:pPr algn="l" indent="0" marL="0">
              <a:lnSpc>
                <a:spcPct val="155000"/>
              </a:lnSpc>
              <a:buNone/>
            </a:pPr>
            <a:r>
              <a:rPr lang="en-US" sz="2550" i="1" dirty="0">
                <a:solidFill>
                  <a:srgbClr val="000099"/>
                </a:solidFill>
                <a:latin typeface="Verdana" pitchFamily="34" charset="0"/>
                <a:ea typeface="Verdana" pitchFamily="34" charset="-122"/>
                <a:cs typeface="Verdana" pitchFamily="34" charset="-120"/>
              </a:rPr>
              <a:t>What topic ideas do you have?</a:t>
            </a:r>
            <a:endParaRPr lang="en-US" sz="2550" dirty="0"/>
          </a:p>
        </p:txBody>
      </p:sp>
      <p:sp>
        <p:nvSpPr>
          <p:cNvPr id="10" name="Text 8"/>
          <p:cNvSpPr/>
          <p:nvPr/>
        </p:nvSpPr>
        <p:spPr>
          <a:xfrm>
            <a:off x="1524000" y="7164586"/>
            <a:ext cx="156972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Discuss with a partner — 2 minutes. We'll take a few answers.</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1432024"/>
            <a:ext cx="533400" cy="28575"/>
          </a:xfrm>
          <a:prstGeom prst="roundRect">
            <a:avLst>
              <a:gd name="adj" fmla="val 50000"/>
            </a:avLst>
          </a:prstGeom>
          <a:solidFill>
            <a:srgbClr val="2563EB"/>
          </a:solidFill>
          <a:ln/>
        </p:spPr>
      </p:sp>
      <p:sp>
        <p:nvSpPr>
          <p:cNvPr id="3" name="Text 1"/>
          <p:cNvSpPr/>
          <p:nvPr/>
        </p:nvSpPr>
        <p:spPr>
          <a:xfrm>
            <a:off x="1524000" y="1803499"/>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The five top-level genres</a:t>
            </a:r>
            <a:endParaRPr lang="en-US" sz="4500" dirty="0"/>
          </a:p>
        </p:txBody>
      </p:sp>
      <p:sp>
        <p:nvSpPr>
          <p:cNvPr id="4" name="Shape 2"/>
          <p:cNvSpPr/>
          <p:nvPr/>
        </p:nvSpPr>
        <p:spPr>
          <a:xfrm>
            <a:off x="1524000" y="2889349"/>
            <a:ext cx="7886700" cy="5965478"/>
          </a:xfrm>
          <a:prstGeom prst="roundRect">
            <a:avLst>
              <a:gd name="adj" fmla="val 958"/>
            </a:avLst>
          </a:prstGeom>
          <a:solidFill>
            <a:srgbClr val="000099"/>
          </a:solidFill>
          <a:ln/>
        </p:spPr>
      </p:sp>
      <p:sp>
        <p:nvSpPr>
          <p:cNvPr id="5" name="Text 3"/>
          <p:cNvSpPr/>
          <p:nvPr/>
        </p:nvSpPr>
        <p:spPr>
          <a:xfrm>
            <a:off x="2019300" y="3232249"/>
            <a:ext cx="7132701" cy="5317778"/>
          </a:xfrm>
          <a:prstGeom prst="rect">
            <a:avLst/>
          </a:prstGeom>
          <a:noFill/>
          <a:ln/>
        </p:spPr>
        <p:txBody>
          <a:bodyPr wrap="square" lIns="25400" tIns="25400" rIns="25400" bIns="25400" rtlCol="0" anchor="t">
            <a:normAutofit/>
          </a:bodyPr>
          <a:lstStyle/>
          <a:p>
            <a:pPr algn="l" indent="0" marL="0">
              <a:lnSpc>
                <a:spcPct val="180000"/>
              </a:lnSpc>
              <a:buNone/>
            </a:pPr>
            <a:r>
              <a:rPr lang="en-US" sz="2100" dirty="0">
                <a:solidFill>
                  <a:srgbClr val="FFFFFF">
                    <a:alpha val="90000"/>
                  </a:srgbClr>
                </a:solidFill>
                <a:highlight>
                  <a:srgbClr val="000099"/>
                </a:highlight>
                <a:latin typeface="Courier New" pitchFamily="34" charset="0"/>
                <a:ea typeface="Courier New" pitchFamily="34" charset="-122"/>
                <a:cs typeface="Courier New" pitchFamily="34" charset="-120"/>
              </a:rPr>
              <a:t>Academic writing ├── </a:t>
            </a:r>
            <a:pPr algn="l" indent="0" marL="0">
              <a:lnSpc>
                <a:spcPct val="180000"/>
              </a:lnSpc>
              <a:buNone/>
            </a:pPr>
            <a:r>
              <a:rPr lang="en-US" sz="2100" b="1" dirty="0">
                <a:solidFill>
                  <a:srgbClr val="F59E0B"/>
                </a:solidFill>
                <a:latin typeface="Courier New" pitchFamily="34" charset="0"/>
                <a:ea typeface="Courier New" pitchFamily="34" charset="-122"/>
                <a:cs typeface="Courier New" pitchFamily="34" charset="-120"/>
              </a:rPr>
              <a:t>Essays </a:t>
            </a:r>
            <a:pPr algn="l" indent="0" marL="0">
              <a:lnSpc>
                <a:spcPct val="180000"/>
              </a:lnSpc>
              <a:buNone/>
            </a:pPr>
            <a:r>
              <a:rPr lang="en-US" sz="2100" dirty="0">
                <a:solidFill>
                  <a:srgbClr val="FFFFFF">
                    <a:alpha val="90000"/>
                  </a:srgbClr>
                </a:solidFill>
                <a:highlight>
                  <a:srgbClr val="000099"/>
                </a:highlight>
                <a:latin typeface="Courier New" pitchFamily="34" charset="0"/>
                <a:ea typeface="Courier New" pitchFamily="34" charset="-122"/>
                <a:cs typeface="Courier New" pitchFamily="34" charset="-120"/>
              </a:rPr>
              <a:t>│ ├── Analytical │ ├── Argumentative │ ├── Reflective │ ├── Discursive │ └── Visual analysis ├── Case studies ├── Literature reviews ├── Reports └── Research proposals</a:t>
            </a:r>
            <a:endParaRPr lang="en-US" sz="2100" dirty="0"/>
          </a:p>
        </p:txBody>
      </p:sp>
      <p:sp>
        <p:nvSpPr>
          <p:cNvPr id="6" name="Shape 4"/>
          <p:cNvSpPr/>
          <p:nvPr/>
        </p:nvSpPr>
        <p:spPr>
          <a:xfrm>
            <a:off x="9867900" y="5169098"/>
            <a:ext cx="5558582" cy="1405830"/>
          </a:xfrm>
          <a:prstGeom prst="roundRect">
            <a:avLst>
              <a:gd name="adj" fmla="val 4065"/>
            </a:avLst>
          </a:prstGeom>
          <a:solidFill>
            <a:srgbClr val="F8FAFC"/>
          </a:solidFill>
          <a:ln/>
        </p:spPr>
      </p:sp>
      <p:sp>
        <p:nvSpPr>
          <p:cNvPr id="7" name="Shape 5"/>
          <p:cNvSpPr/>
          <p:nvPr/>
        </p:nvSpPr>
        <p:spPr>
          <a:xfrm>
            <a:off x="9867900" y="6565404"/>
            <a:ext cx="5558582" cy="9525"/>
          </a:xfrm>
          <a:prstGeom prst="rect">
            <a:avLst/>
          </a:prstGeom>
          <a:solidFill>
            <a:srgbClr val="BFDBFE"/>
          </a:solidFill>
          <a:ln/>
        </p:spPr>
      </p:sp>
      <p:sp>
        <p:nvSpPr>
          <p:cNvPr id="8" name="Shape 6"/>
          <p:cNvSpPr/>
          <p:nvPr/>
        </p:nvSpPr>
        <p:spPr>
          <a:xfrm>
            <a:off x="9867900" y="5169098"/>
            <a:ext cx="5558582" cy="9525"/>
          </a:xfrm>
          <a:prstGeom prst="rect">
            <a:avLst/>
          </a:prstGeom>
          <a:solidFill>
            <a:srgbClr val="BFDBFE"/>
          </a:solidFill>
          <a:ln/>
        </p:spPr>
      </p:sp>
      <p:sp>
        <p:nvSpPr>
          <p:cNvPr id="9" name="Shape 7"/>
          <p:cNvSpPr/>
          <p:nvPr/>
        </p:nvSpPr>
        <p:spPr>
          <a:xfrm>
            <a:off x="9867900" y="5169098"/>
            <a:ext cx="9525" cy="1405830"/>
          </a:xfrm>
          <a:prstGeom prst="rect">
            <a:avLst/>
          </a:prstGeom>
          <a:solidFill>
            <a:srgbClr val="F59E0B"/>
          </a:solidFill>
          <a:ln/>
        </p:spPr>
      </p:sp>
      <p:sp>
        <p:nvSpPr>
          <p:cNvPr id="10" name="Shape 8"/>
          <p:cNvSpPr/>
          <p:nvPr/>
        </p:nvSpPr>
        <p:spPr>
          <a:xfrm>
            <a:off x="15416957" y="5169098"/>
            <a:ext cx="9525" cy="1405830"/>
          </a:xfrm>
          <a:prstGeom prst="rect">
            <a:avLst/>
          </a:prstGeom>
          <a:solidFill>
            <a:srgbClr val="BFDBFE"/>
          </a:solidFill>
          <a:ln/>
        </p:spPr>
      </p:sp>
      <p:sp>
        <p:nvSpPr>
          <p:cNvPr id="11" name="Text 9"/>
          <p:cNvSpPr/>
          <p:nvPr/>
        </p:nvSpPr>
        <p:spPr>
          <a:xfrm>
            <a:off x="10220325" y="5445323"/>
            <a:ext cx="5020489" cy="891480"/>
          </a:xfrm>
          <a:prstGeom prst="rect">
            <a:avLst/>
          </a:prstGeom>
          <a:noFill/>
          <a:ln/>
        </p:spPr>
        <p:txBody>
          <a:bodyPr wrap="square" lIns="25400" tIns="25400" rIns="25400" bIns="25400" rtlCol="0" anchor="t">
            <a:normAutofit/>
          </a:bodyPr>
          <a:lstStyle/>
          <a:p>
            <a:pPr algn="l" indent="0" marL="0">
              <a:lnSpc>
                <a:spcPct val="16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§11 covered the </a:t>
            </a:r>
            <a:pPr algn="l" indent="0" marL="0">
              <a:lnSpc>
                <a:spcPct val="160000"/>
              </a:lnSpc>
              <a:buNone/>
            </a:pPr>
            <a:r>
              <a:rPr lang="en-US" sz="2100" b="1" dirty="0">
                <a:solidFill>
                  <a:srgbClr val="000099"/>
                </a:solidFill>
                <a:latin typeface="Verdana" pitchFamily="34" charset="0"/>
                <a:ea typeface="Verdana" pitchFamily="34" charset="-122"/>
                <a:cs typeface="Verdana" pitchFamily="34" charset="-120"/>
              </a:rPr>
              <a:t>essay </a:t>
            </a:r>
            <a:pPr algn="l" indent="0" marL="0">
              <a:lnSpc>
                <a:spcPct val="16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branch only. The other four are siblings.</a:t>
            </a:r>
            <a:endParaRPr lang="en-US" sz="2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81325"/>
            <a:ext cx="533400" cy="28575"/>
          </a:xfrm>
          <a:prstGeom prst="roundRect">
            <a:avLst>
              <a:gd name="adj" fmla="val 50000"/>
            </a:avLst>
          </a:prstGeom>
          <a:solidFill>
            <a:srgbClr val="2563EB"/>
          </a:solidFill>
          <a:ln/>
        </p:spPr>
      </p:sp>
      <p:sp>
        <p:nvSpPr>
          <p:cNvPr id="3" name="Text 1"/>
          <p:cNvSpPr/>
          <p:nvPr/>
        </p:nvSpPr>
        <p:spPr>
          <a:xfrm>
            <a:off x="1524000" y="33528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Case studies</a:t>
            </a:r>
            <a:endParaRPr lang="en-US" sz="4500" dirty="0"/>
          </a:p>
        </p:txBody>
      </p:sp>
      <p:sp>
        <p:nvSpPr>
          <p:cNvPr id="4" name="Shape 2"/>
          <p:cNvSpPr/>
          <p:nvPr/>
        </p:nvSpPr>
        <p:spPr>
          <a:xfrm>
            <a:off x="1524000" y="4438650"/>
            <a:ext cx="15240000" cy="1685925"/>
          </a:xfrm>
          <a:prstGeom prst="roundRect">
            <a:avLst>
              <a:gd name="adj" fmla="val 3390"/>
            </a:avLst>
          </a:prstGeom>
          <a:solidFill>
            <a:srgbClr val="F8FAFC"/>
          </a:solidFill>
          <a:ln/>
        </p:spPr>
      </p:sp>
      <p:sp>
        <p:nvSpPr>
          <p:cNvPr id="5" name="Shape 3"/>
          <p:cNvSpPr/>
          <p:nvPr/>
        </p:nvSpPr>
        <p:spPr>
          <a:xfrm>
            <a:off x="1524000" y="6115050"/>
            <a:ext cx="15240000" cy="9525"/>
          </a:xfrm>
          <a:prstGeom prst="rect">
            <a:avLst/>
          </a:prstGeom>
          <a:solidFill>
            <a:srgbClr val="BFDBFE"/>
          </a:solidFill>
          <a:ln/>
        </p:spPr>
      </p:sp>
      <p:sp>
        <p:nvSpPr>
          <p:cNvPr id="6" name="Shape 4"/>
          <p:cNvSpPr/>
          <p:nvPr/>
        </p:nvSpPr>
        <p:spPr>
          <a:xfrm>
            <a:off x="1524000" y="4438650"/>
            <a:ext cx="15240000" cy="9525"/>
          </a:xfrm>
          <a:prstGeom prst="rect">
            <a:avLst/>
          </a:prstGeom>
          <a:solidFill>
            <a:srgbClr val="BFDBFE"/>
          </a:solidFill>
          <a:ln/>
        </p:spPr>
      </p:sp>
      <p:sp>
        <p:nvSpPr>
          <p:cNvPr id="7" name="Shape 5"/>
          <p:cNvSpPr/>
          <p:nvPr/>
        </p:nvSpPr>
        <p:spPr>
          <a:xfrm>
            <a:off x="1524000" y="4438650"/>
            <a:ext cx="38100" cy="1685925"/>
          </a:xfrm>
          <a:prstGeom prst="rect">
            <a:avLst/>
          </a:prstGeom>
          <a:solidFill>
            <a:srgbClr val="2563EB"/>
          </a:solidFill>
          <a:ln/>
        </p:spPr>
      </p:sp>
      <p:sp>
        <p:nvSpPr>
          <p:cNvPr id="8" name="Shape 6"/>
          <p:cNvSpPr/>
          <p:nvPr/>
        </p:nvSpPr>
        <p:spPr>
          <a:xfrm>
            <a:off x="16754475" y="4438650"/>
            <a:ext cx="9525" cy="1685925"/>
          </a:xfrm>
          <a:prstGeom prst="rect">
            <a:avLst/>
          </a:prstGeom>
          <a:solidFill>
            <a:srgbClr val="BFDBFE"/>
          </a:solidFill>
          <a:ln/>
        </p:spPr>
      </p:sp>
      <p:sp>
        <p:nvSpPr>
          <p:cNvPr id="9" name="Text 7"/>
          <p:cNvSpPr/>
          <p:nvPr/>
        </p:nvSpPr>
        <p:spPr>
          <a:xfrm>
            <a:off x="1905000" y="4714875"/>
            <a:ext cx="14941772" cy="78105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A focused look at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one example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 a person, a company, an event, a single decision. The point isn't the example itself. It's what the example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teaches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about something bigger.</a:t>
            </a:r>
            <a:endParaRPr lang="en-US" sz="1950" dirty="0"/>
          </a:p>
        </p:txBody>
      </p:sp>
      <p:sp>
        <p:nvSpPr>
          <p:cNvPr id="10" name="Shape 8"/>
          <p:cNvSpPr/>
          <p:nvPr/>
        </p:nvSpPr>
        <p:spPr>
          <a:xfrm>
            <a:off x="1905000" y="5553075"/>
            <a:ext cx="5961311" cy="295275"/>
          </a:xfrm>
          <a:prstGeom prst="roundRect">
            <a:avLst>
              <a:gd name="adj" fmla="val 12903"/>
            </a:avLst>
          </a:prstGeom>
          <a:solidFill>
            <a:srgbClr val="FEF3C7"/>
          </a:solidFill>
          <a:ln/>
        </p:spPr>
      </p:sp>
      <p:sp>
        <p:nvSpPr>
          <p:cNvPr id="11" name="Text 9"/>
          <p:cNvSpPr/>
          <p:nvPr/>
        </p:nvSpPr>
        <p:spPr>
          <a:xfrm>
            <a:off x="2000250" y="5572125"/>
            <a:ext cx="5949650" cy="295275"/>
          </a:xfrm>
          <a:prstGeom prst="rect">
            <a:avLst/>
          </a:prstGeom>
          <a:noFill/>
          <a:ln/>
        </p:spPr>
        <p:txBody>
          <a:bodyPr wrap="square" lIns="25400" tIns="25400" rIns="25400" bIns="25400" rtlCol="0" anchor="t">
            <a:normAutofit/>
          </a:bodyPr>
          <a:lstStyle/>
          <a:p>
            <a:pPr algn="l" indent="0" marL="0">
              <a:buNone/>
            </a:pPr>
            <a:r>
              <a:rPr lang="en-US" sz="1650" b="1" dirty="0">
                <a:solidFill>
                  <a:srgbClr val="F59E0B"/>
                </a:solidFill>
                <a:latin typeface="Verdana" pitchFamily="34" charset="0"/>
                <a:ea typeface="Verdana" pitchFamily="34" charset="-122"/>
                <a:cs typeface="Verdana" pitchFamily="34" charset="-120"/>
              </a:rPr>
              <a:t>Common in: business, medicine, law, social work</a:t>
            </a:r>
            <a:endParaRPr lang="en-US" sz="1650" dirty="0"/>
          </a:p>
        </p:txBody>
      </p:sp>
      <p:sp>
        <p:nvSpPr>
          <p:cNvPr id="12" name="Shape 10"/>
          <p:cNvSpPr/>
          <p:nvPr/>
        </p:nvSpPr>
        <p:spPr>
          <a:xfrm>
            <a:off x="1524000" y="6429375"/>
            <a:ext cx="15240000" cy="876300"/>
          </a:xfrm>
          <a:prstGeom prst="roundRect">
            <a:avLst>
              <a:gd name="adj" fmla="val 6522"/>
            </a:avLst>
          </a:prstGeom>
          <a:solidFill>
            <a:srgbClr val="F8FAFC"/>
          </a:solidFill>
          <a:ln/>
        </p:spPr>
      </p:sp>
      <p:sp>
        <p:nvSpPr>
          <p:cNvPr id="13" name="Shape 11"/>
          <p:cNvSpPr/>
          <p:nvPr/>
        </p:nvSpPr>
        <p:spPr>
          <a:xfrm>
            <a:off x="1524000" y="7296150"/>
            <a:ext cx="15240000" cy="9525"/>
          </a:xfrm>
          <a:prstGeom prst="rect">
            <a:avLst/>
          </a:prstGeom>
          <a:solidFill>
            <a:srgbClr val="BFDBFE"/>
          </a:solidFill>
          <a:ln/>
        </p:spPr>
      </p:sp>
      <p:sp>
        <p:nvSpPr>
          <p:cNvPr id="14" name="Shape 12"/>
          <p:cNvSpPr/>
          <p:nvPr/>
        </p:nvSpPr>
        <p:spPr>
          <a:xfrm>
            <a:off x="1524000" y="6429375"/>
            <a:ext cx="15240000" cy="9525"/>
          </a:xfrm>
          <a:prstGeom prst="rect">
            <a:avLst/>
          </a:prstGeom>
          <a:solidFill>
            <a:srgbClr val="BFDBFE"/>
          </a:solidFill>
          <a:ln/>
        </p:spPr>
      </p:sp>
      <p:sp>
        <p:nvSpPr>
          <p:cNvPr id="15" name="Shape 13"/>
          <p:cNvSpPr/>
          <p:nvPr/>
        </p:nvSpPr>
        <p:spPr>
          <a:xfrm>
            <a:off x="1524000" y="6429375"/>
            <a:ext cx="38100" cy="876300"/>
          </a:xfrm>
          <a:prstGeom prst="rect">
            <a:avLst/>
          </a:prstGeom>
          <a:solidFill>
            <a:srgbClr val="2563EB"/>
          </a:solidFill>
          <a:ln/>
        </p:spPr>
      </p:sp>
      <p:sp>
        <p:nvSpPr>
          <p:cNvPr id="16" name="Shape 14"/>
          <p:cNvSpPr/>
          <p:nvPr/>
        </p:nvSpPr>
        <p:spPr>
          <a:xfrm>
            <a:off x="16754475" y="6429375"/>
            <a:ext cx="9525" cy="876300"/>
          </a:xfrm>
          <a:prstGeom prst="rect">
            <a:avLst/>
          </a:prstGeom>
          <a:solidFill>
            <a:srgbClr val="BFDBFE"/>
          </a:solidFill>
          <a:ln/>
        </p:spPr>
      </p:sp>
      <p:sp>
        <p:nvSpPr>
          <p:cNvPr id="17" name="Text 15"/>
          <p:cNvSpPr/>
          <p:nvPr/>
        </p:nvSpPr>
        <p:spPr>
          <a:xfrm>
            <a:off x="1905000" y="6705600"/>
            <a:ext cx="14963775"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4A5568"/>
                </a:solidFill>
                <a:highlight>
                  <a:srgbClr val="F8FAFC"/>
                </a:highlight>
                <a:latin typeface="Verdana" pitchFamily="34" charset="0"/>
                <a:ea typeface="Verdana" pitchFamily="34" charset="-122"/>
                <a:cs typeface="Verdana" pitchFamily="34" charset="-120"/>
              </a:rPr>
              <a:t>Example: </a:t>
            </a:r>
            <a:pPr algn="l" indent="0" marL="0">
              <a:buNone/>
            </a:pPr>
            <a:r>
              <a:rPr lang="en-US" sz="2100" dirty="0">
                <a:solidFill>
                  <a:srgbClr val="000099"/>
                </a:solidFill>
                <a:latin typeface="Verdana" pitchFamily="34" charset="0"/>
                <a:ea typeface="Verdana" pitchFamily="34" charset="-122"/>
                <a:cs typeface="Verdana" pitchFamily="34" charset="-120"/>
              </a:rPr>
              <a:t>How did Lufthansa restructure after the 2020 grounding?</a:t>
            </a:r>
            <a:endParaRPr lang="en-US" sz="2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81325"/>
            <a:ext cx="533400" cy="28575"/>
          </a:xfrm>
          <a:prstGeom prst="roundRect">
            <a:avLst>
              <a:gd name="adj" fmla="val 50000"/>
            </a:avLst>
          </a:prstGeom>
          <a:solidFill>
            <a:srgbClr val="2563EB"/>
          </a:solidFill>
          <a:ln/>
        </p:spPr>
      </p:sp>
      <p:sp>
        <p:nvSpPr>
          <p:cNvPr id="3" name="Text 1"/>
          <p:cNvSpPr/>
          <p:nvPr/>
        </p:nvSpPr>
        <p:spPr>
          <a:xfrm>
            <a:off x="1524000" y="33528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Literature reviews</a:t>
            </a:r>
            <a:endParaRPr lang="en-US" sz="4500" dirty="0"/>
          </a:p>
        </p:txBody>
      </p:sp>
      <p:sp>
        <p:nvSpPr>
          <p:cNvPr id="4" name="Shape 2"/>
          <p:cNvSpPr/>
          <p:nvPr/>
        </p:nvSpPr>
        <p:spPr>
          <a:xfrm>
            <a:off x="1524000" y="4438650"/>
            <a:ext cx="15240000" cy="1685925"/>
          </a:xfrm>
          <a:prstGeom prst="roundRect">
            <a:avLst>
              <a:gd name="adj" fmla="val 3390"/>
            </a:avLst>
          </a:prstGeom>
          <a:solidFill>
            <a:srgbClr val="F8FAFC"/>
          </a:solidFill>
          <a:ln/>
        </p:spPr>
      </p:sp>
      <p:sp>
        <p:nvSpPr>
          <p:cNvPr id="5" name="Shape 3"/>
          <p:cNvSpPr/>
          <p:nvPr/>
        </p:nvSpPr>
        <p:spPr>
          <a:xfrm>
            <a:off x="1524000" y="6115050"/>
            <a:ext cx="15240000" cy="9525"/>
          </a:xfrm>
          <a:prstGeom prst="rect">
            <a:avLst/>
          </a:prstGeom>
          <a:solidFill>
            <a:srgbClr val="BFDBFE"/>
          </a:solidFill>
          <a:ln/>
        </p:spPr>
      </p:sp>
      <p:sp>
        <p:nvSpPr>
          <p:cNvPr id="6" name="Shape 4"/>
          <p:cNvSpPr/>
          <p:nvPr/>
        </p:nvSpPr>
        <p:spPr>
          <a:xfrm>
            <a:off x="1524000" y="4438650"/>
            <a:ext cx="15240000" cy="9525"/>
          </a:xfrm>
          <a:prstGeom prst="rect">
            <a:avLst/>
          </a:prstGeom>
          <a:solidFill>
            <a:srgbClr val="BFDBFE"/>
          </a:solidFill>
          <a:ln/>
        </p:spPr>
      </p:sp>
      <p:sp>
        <p:nvSpPr>
          <p:cNvPr id="7" name="Shape 5"/>
          <p:cNvSpPr/>
          <p:nvPr/>
        </p:nvSpPr>
        <p:spPr>
          <a:xfrm>
            <a:off x="1524000" y="4438650"/>
            <a:ext cx="38100" cy="1685925"/>
          </a:xfrm>
          <a:prstGeom prst="rect">
            <a:avLst/>
          </a:prstGeom>
          <a:solidFill>
            <a:srgbClr val="2563EB"/>
          </a:solidFill>
          <a:ln/>
        </p:spPr>
      </p:sp>
      <p:sp>
        <p:nvSpPr>
          <p:cNvPr id="8" name="Shape 6"/>
          <p:cNvSpPr/>
          <p:nvPr/>
        </p:nvSpPr>
        <p:spPr>
          <a:xfrm>
            <a:off x="16754475" y="4438650"/>
            <a:ext cx="9525" cy="1685925"/>
          </a:xfrm>
          <a:prstGeom prst="rect">
            <a:avLst/>
          </a:prstGeom>
          <a:solidFill>
            <a:srgbClr val="BFDBFE"/>
          </a:solidFill>
          <a:ln/>
        </p:spPr>
      </p:sp>
      <p:sp>
        <p:nvSpPr>
          <p:cNvPr id="9" name="Text 7"/>
          <p:cNvSpPr/>
          <p:nvPr/>
        </p:nvSpPr>
        <p:spPr>
          <a:xfrm>
            <a:off x="1905000" y="4714875"/>
            <a:ext cx="14941772" cy="78105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What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others have already written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on a topic — organised and assessed. No new findings of your own. The writer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maps the field</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 who said what, where they agree, where they disagree, what's missing.</a:t>
            </a:r>
            <a:endParaRPr lang="en-US" sz="1950" dirty="0"/>
          </a:p>
        </p:txBody>
      </p:sp>
      <p:sp>
        <p:nvSpPr>
          <p:cNvPr id="10" name="Shape 8"/>
          <p:cNvSpPr/>
          <p:nvPr/>
        </p:nvSpPr>
        <p:spPr>
          <a:xfrm>
            <a:off x="1905000" y="5553075"/>
            <a:ext cx="6864400" cy="295275"/>
          </a:xfrm>
          <a:prstGeom prst="roundRect">
            <a:avLst>
              <a:gd name="adj" fmla="val 12903"/>
            </a:avLst>
          </a:prstGeom>
          <a:solidFill>
            <a:srgbClr val="FEF3C7"/>
          </a:solidFill>
          <a:ln/>
        </p:spPr>
      </p:sp>
      <p:sp>
        <p:nvSpPr>
          <p:cNvPr id="11" name="Text 9"/>
          <p:cNvSpPr/>
          <p:nvPr/>
        </p:nvSpPr>
        <p:spPr>
          <a:xfrm>
            <a:off x="2000250" y="5572125"/>
            <a:ext cx="6879832" cy="295275"/>
          </a:xfrm>
          <a:prstGeom prst="rect">
            <a:avLst/>
          </a:prstGeom>
          <a:noFill/>
          <a:ln/>
        </p:spPr>
        <p:txBody>
          <a:bodyPr wrap="square" lIns="25400" tIns="25400" rIns="25400" bIns="25400" rtlCol="0" anchor="t">
            <a:normAutofit/>
          </a:bodyPr>
          <a:lstStyle/>
          <a:p>
            <a:pPr algn="l" indent="0" marL="0">
              <a:buNone/>
            </a:pPr>
            <a:r>
              <a:rPr lang="en-US" sz="1650" b="1" dirty="0">
                <a:solidFill>
                  <a:srgbClr val="F59E0B"/>
                </a:solidFill>
                <a:latin typeface="Verdana" pitchFamily="34" charset="0"/>
                <a:ea typeface="Verdana" pitchFamily="34" charset="-122"/>
                <a:cs typeface="Verdana" pitchFamily="34" charset="-120"/>
              </a:rPr>
              <a:t>Common in: every discipline · Often chapter 1 of a thesis</a:t>
            </a:r>
            <a:endParaRPr lang="en-US" sz="1650" dirty="0"/>
          </a:p>
        </p:txBody>
      </p:sp>
      <p:sp>
        <p:nvSpPr>
          <p:cNvPr id="12" name="Shape 10"/>
          <p:cNvSpPr/>
          <p:nvPr/>
        </p:nvSpPr>
        <p:spPr>
          <a:xfrm>
            <a:off x="1524000" y="6429375"/>
            <a:ext cx="15240000" cy="876300"/>
          </a:xfrm>
          <a:prstGeom prst="roundRect">
            <a:avLst>
              <a:gd name="adj" fmla="val 6522"/>
            </a:avLst>
          </a:prstGeom>
          <a:solidFill>
            <a:srgbClr val="F8FAFC"/>
          </a:solidFill>
          <a:ln/>
        </p:spPr>
      </p:sp>
      <p:sp>
        <p:nvSpPr>
          <p:cNvPr id="13" name="Shape 11"/>
          <p:cNvSpPr/>
          <p:nvPr/>
        </p:nvSpPr>
        <p:spPr>
          <a:xfrm>
            <a:off x="1524000" y="7296150"/>
            <a:ext cx="15240000" cy="9525"/>
          </a:xfrm>
          <a:prstGeom prst="rect">
            <a:avLst/>
          </a:prstGeom>
          <a:solidFill>
            <a:srgbClr val="BFDBFE"/>
          </a:solidFill>
          <a:ln/>
        </p:spPr>
      </p:sp>
      <p:sp>
        <p:nvSpPr>
          <p:cNvPr id="14" name="Shape 12"/>
          <p:cNvSpPr/>
          <p:nvPr/>
        </p:nvSpPr>
        <p:spPr>
          <a:xfrm>
            <a:off x="1524000" y="6429375"/>
            <a:ext cx="15240000" cy="9525"/>
          </a:xfrm>
          <a:prstGeom prst="rect">
            <a:avLst/>
          </a:prstGeom>
          <a:solidFill>
            <a:srgbClr val="BFDBFE"/>
          </a:solidFill>
          <a:ln/>
        </p:spPr>
      </p:sp>
      <p:sp>
        <p:nvSpPr>
          <p:cNvPr id="15" name="Shape 13"/>
          <p:cNvSpPr/>
          <p:nvPr/>
        </p:nvSpPr>
        <p:spPr>
          <a:xfrm>
            <a:off x="1524000" y="6429375"/>
            <a:ext cx="38100" cy="876300"/>
          </a:xfrm>
          <a:prstGeom prst="rect">
            <a:avLst/>
          </a:prstGeom>
          <a:solidFill>
            <a:srgbClr val="2563EB"/>
          </a:solidFill>
          <a:ln/>
        </p:spPr>
      </p:sp>
      <p:sp>
        <p:nvSpPr>
          <p:cNvPr id="16" name="Shape 14"/>
          <p:cNvSpPr/>
          <p:nvPr/>
        </p:nvSpPr>
        <p:spPr>
          <a:xfrm>
            <a:off x="16754475" y="6429375"/>
            <a:ext cx="9525" cy="876300"/>
          </a:xfrm>
          <a:prstGeom prst="rect">
            <a:avLst/>
          </a:prstGeom>
          <a:solidFill>
            <a:srgbClr val="BFDBFE"/>
          </a:solidFill>
          <a:ln/>
        </p:spPr>
      </p:sp>
      <p:sp>
        <p:nvSpPr>
          <p:cNvPr id="17" name="Text 15"/>
          <p:cNvSpPr/>
          <p:nvPr/>
        </p:nvSpPr>
        <p:spPr>
          <a:xfrm>
            <a:off x="1905000" y="6705600"/>
            <a:ext cx="14963775"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4A5568"/>
                </a:solidFill>
                <a:highlight>
                  <a:srgbClr val="F8FAFC"/>
                </a:highlight>
                <a:latin typeface="Verdana" pitchFamily="34" charset="0"/>
                <a:ea typeface="Verdana" pitchFamily="34" charset="-122"/>
                <a:cs typeface="Verdana" pitchFamily="34" charset="-120"/>
              </a:rPr>
              <a:t>Example: </a:t>
            </a:r>
            <a:pPr algn="l" indent="0" marL="0">
              <a:buNone/>
            </a:pPr>
            <a:r>
              <a:rPr lang="en-US" sz="2100" dirty="0">
                <a:solidFill>
                  <a:srgbClr val="000099"/>
                </a:solidFill>
                <a:latin typeface="Verdana" pitchFamily="34" charset="0"/>
                <a:ea typeface="Verdana" pitchFamily="34" charset="-122"/>
                <a:cs typeface="Verdana" pitchFamily="34" charset="-120"/>
              </a:rPr>
              <a:t>Twenty years of feminist epistemology — three positions and what they share.</a:t>
            </a:r>
            <a:endParaRPr lang="en-US" sz="2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981325"/>
            <a:ext cx="533400" cy="28575"/>
          </a:xfrm>
          <a:prstGeom prst="roundRect">
            <a:avLst>
              <a:gd name="adj" fmla="val 50000"/>
            </a:avLst>
          </a:prstGeom>
          <a:solidFill>
            <a:srgbClr val="2563EB"/>
          </a:solidFill>
          <a:ln/>
        </p:spPr>
      </p:sp>
      <p:sp>
        <p:nvSpPr>
          <p:cNvPr id="3" name="Text 1"/>
          <p:cNvSpPr/>
          <p:nvPr/>
        </p:nvSpPr>
        <p:spPr>
          <a:xfrm>
            <a:off x="1524000" y="33528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Reports</a:t>
            </a:r>
            <a:endParaRPr lang="en-US" sz="4500" dirty="0"/>
          </a:p>
        </p:txBody>
      </p:sp>
      <p:sp>
        <p:nvSpPr>
          <p:cNvPr id="4" name="Shape 2"/>
          <p:cNvSpPr/>
          <p:nvPr/>
        </p:nvSpPr>
        <p:spPr>
          <a:xfrm>
            <a:off x="1524000" y="4438650"/>
            <a:ext cx="15240000" cy="1685925"/>
          </a:xfrm>
          <a:prstGeom prst="roundRect">
            <a:avLst>
              <a:gd name="adj" fmla="val 3390"/>
            </a:avLst>
          </a:prstGeom>
          <a:solidFill>
            <a:srgbClr val="F8FAFC"/>
          </a:solidFill>
          <a:ln/>
        </p:spPr>
      </p:sp>
      <p:sp>
        <p:nvSpPr>
          <p:cNvPr id="5" name="Shape 3"/>
          <p:cNvSpPr/>
          <p:nvPr/>
        </p:nvSpPr>
        <p:spPr>
          <a:xfrm>
            <a:off x="1524000" y="6115050"/>
            <a:ext cx="15240000" cy="9525"/>
          </a:xfrm>
          <a:prstGeom prst="rect">
            <a:avLst/>
          </a:prstGeom>
          <a:solidFill>
            <a:srgbClr val="BFDBFE"/>
          </a:solidFill>
          <a:ln/>
        </p:spPr>
      </p:sp>
      <p:sp>
        <p:nvSpPr>
          <p:cNvPr id="6" name="Shape 4"/>
          <p:cNvSpPr/>
          <p:nvPr/>
        </p:nvSpPr>
        <p:spPr>
          <a:xfrm>
            <a:off x="1524000" y="4438650"/>
            <a:ext cx="15240000" cy="9525"/>
          </a:xfrm>
          <a:prstGeom prst="rect">
            <a:avLst/>
          </a:prstGeom>
          <a:solidFill>
            <a:srgbClr val="BFDBFE"/>
          </a:solidFill>
          <a:ln/>
        </p:spPr>
      </p:sp>
      <p:sp>
        <p:nvSpPr>
          <p:cNvPr id="7" name="Shape 5"/>
          <p:cNvSpPr/>
          <p:nvPr/>
        </p:nvSpPr>
        <p:spPr>
          <a:xfrm>
            <a:off x="1524000" y="4438650"/>
            <a:ext cx="38100" cy="1685925"/>
          </a:xfrm>
          <a:prstGeom prst="rect">
            <a:avLst/>
          </a:prstGeom>
          <a:solidFill>
            <a:srgbClr val="2563EB"/>
          </a:solidFill>
          <a:ln/>
        </p:spPr>
      </p:sp>
      <p:sp>
        <p:nvSpPr>
          <p:cNvPr id="8" name="Shape 6"/>
          <p:cNvSpPr/>
          <p:nvPr/>
        </p:nvSpPr>
        <p:spPr>
          <a:xfrm>
            <a:off x="16754475" y="4438650"/>
            <a:ext cx="9525" cy="1685925"/>
          </a:xfrm>
          <a:prstGeom prst="rect">
            <a:avLst/>
          </a:prstGeom>
          <a:solidFill>
            <a:srgbClr val="BFDBFE"/>
          </a:solidFill>
          <a:ln/>
        </p:spPr>
      </p:sp>
      <p:sp>
        <p:nvSpPr>
          <p:cNvPr id="9" name="Text 7"/>
          <p:cNvSpPr/>
          <p:nvPr/>
        </p:nvSpPr>
        <p:spPr>
          <a:xfrm>
            <a:off x="1905000" y="4714875"/>
            <a:ext cx="14941772" cy="78105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A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structured document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presenting something investigated. Headed sections: introduction, method, findings, recommendations. Written for someone who needs to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decide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or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act</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a:t>
            </a:r>
            <a:endParaRPr lang="en-US" sz="1950" dirty="0"/>
          </a:p>
        </p:txBody>
      </p:sp>
      <p:sp>
        <p:nvSpPr>
          <p:cNvPr id="10" name="Shape 8"/>
          <p:cNvSpPr/>
          <p:nvPr/>
        </p:nvSpPr>
        <p:spPr>
          <a:xfrm>
            <a:off x="1905000" y="5553075"/>
            <a:ext cx="6966942" cy="295275"/>
          </a:xfrm>
          <a:prstGeom prst="roundRect">
            <a:avLst>
              <a:gd name="adj" fmla="val 12903"/>
            </a:avLst>
          </a:prstGeom>
          <a:solidFill>
            <a:srgbClr val="FEF3C7"/>
          </a:solidFill>
          <a:ln/>
        </p:spPr>
      </p:sp>
      <p:sp>
        <p:nvSpPr>
          <p:cNvPr id="11" name="Text 9"/>
          <p:cNvSpPr/>
          <p:nvPr/>
        </p:nvSpPr>
        <p:spPr>
          <a:xfrm>
            <a:off x="2000250" y="5572125"/>
            <a:ext cx="6985450" cy="295275"/>
          </a:xfrm>
          <a:prstGeom prst="rect">
            <a:avLst/>
          </a:prstGeom>
          <a:noFill/>
          <a:ln/>
        </p:spPr>
        <p:txBody>
          <a:bodyPr wrap="square" lIns="25400" tIns="25400" rIns="25400" bIns="25400" rtlCol="0" anchor="t">
            <a:normAutofit/>
          </a:bodyPr>
          <a:lstStyle/>
          <a:p>
            <a:pPr algn="l" indent="0" marL="0">
              <a:buNone/>
            </a:pPr>
            <a:r>
              <a:rPr lang="en-US" sz="1650" b="1" dirty="0">
                <a:solidFill>
                  <a:srgbClr val="F59E0B"/>
                </a:solidFill>
                <a:latin typeface="Verdana" pitchFamily="34" charset="0"/>
                <a:ea typeface="Verdana" pitchFamily="34" charset="-122"/>
                <a:cs typeface="Verdana" pitchFamily="34" charset="-120"/>
              </a:rPr>
              <a:t>Common in: business, sciences, government, engineering</a:t>
            </a:r>
            <a:endParaRPr lang="en-US" sz="1650" dirty="0"/>
          </a:p>
        </p:txBody>
      </p:sp>
      <p:sp>
        <p:nvSpPr>
          <p:cNvPr id="12" name="Shape 10"/>
          <p:cNvSpPr/>
          <p:nvPr/>
        </p:nvSpPr>
        <p:spPr>
          <a:xfrm>
            <a:off x="1524000" y="6429375"/>
            <a:ext cx="15240000" cy="876300"/>
          </a:xfrm>
          <a:prstGeom prst="roundRect">
            <a:avLst>
              <a:gd name="adj" fmla="val 6522"/>
            </a:avLst>
          </a:prstGeom>
          <a:solidFill>
            <a:srgbClr val="F8FAFC"/>
          </a:solidFill>
          <a:ln/>
        </p:spPr>
      </p:sp>
      <p:sp>
        <p:nvSpPr>
          <p:cNvPr id="13" name="Shape 11"/>
          <p:cNvSpPr/>
          <p:nvPr/>
        </p:nvSpPr>
        <p:spPr>
          <a:xfrm>
            <a:off x="1524000" y="7296150"/>
            <a:ext cx="15240000" cy="9525"/>
          </a:xfrm>
          <a:prstGeom prst="rect">
            <a:avLst/>
          </a:prstGeom>
          <a:solidFill>
            <a:srgbClr val="BFDBFE"/>
          </a:solidFill>
          <a:ln/>
        </p:spPr>
      </p:sp>
      <p:sp>
        <p:nvSpPr>
          <p:cNvPr id="14" name="Shape 12"/>
          <p:cNvSpPr/>
          <p:nvPr/>
        </p:nvSpPr>
        <p:spPr>
          <a:xfrm>
            <a:off x="1524000" y="6429375"/>
            <a:ext cx="15240000" cy="9525"/>
          </a:xfrm>
          <a:prstGeom prst="rect">
            <a:avLst/>
          </a:prstGeom>
          <a:solidFill>
            <a:srgbClr val="BFDBFE"/>
          </a:solidFill>
          <a:ln/>
        </p:spPr>
      </p:sp>
      <p:sp>
        <p:nvSpPr>
          <p:cNvPr id="15" name="Shape 13"/>
          <p:cNvSpPr/>
          <p:nvPr/>
        </p:nvSpPr>
        <p:spPr>
          <a:xfrm>
            <a:off x="1524000" y="6429375"/>
            <a:ext cx="38100" cy="876300"/>
          </a:xfrm>
          <a:prstGeom prst="rect">
            <a:avLst/>
          </a:prstGeom>
          <a:solidFill>
            <a:srgbClr val="2563EB"/>
          </a:solidFill>
          <a:ln/>
        </p:spPr>
      </p:sp>
      <p:sp>
        <p:nvSpPr>
          <p:cNvPr id="16" name="Shape 14"/>
          <p:cNvSpPr/>
          <p:nvPr/>
        </p:nvSpPr>
        <p:spPr>
          <a:xfrm>
            <a:off x="16754475" y="6429375"/>
            <a:ext cx="9525" cy="876300"/>
          </a:xfrm>
          <a:prstGeom prst="rect">
            <a:avLst/>
          </a:prstGeom>
          <a:solidFill>
            <a:srgbClr val="BFDBFE"/>
          </a:solidFill>
          <a:ln/>
        </p:spPr>
      </p:sp>
      <p:sp>
        <p:nvSpPr>
          <p:cNvPr id="17" name="Text 15"/>
          <p:cNvSpPr/>
          <p:nvPr/>
        </p:nvSpPr>
        <p:spPr>
          <a:xfrm>
            <a:off x="1905000" y="6705600"/>
            <a:ext cx="14963775"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4A5568"/>
                </a:solidFill>
                <a:highlight>
                  <a:srgbClr val="F8FAFC"/>
                </a:highlight>
                <a:latin typeface="Verdana" pitchFamily="34" charset="0"/>
                <a:ea typeface="Verdana" pitchFamily="34" charset="-122"/>
                <a:cs typeface="Verdana" pitchFamily="34" charset="-120"/>
              </a:rPr>
              <a:t>Example: </a:t>
            </a:r>
            <a:pPr algn="l" indent="0" marL="0">
              <a:buNone/>
            </a:pPr>
            <a:r>
              <a:rPr lang="en-US" sz="2100" dirty="0">
                <a:solidFill>
                  <a:srgbClr val="000099"/>
                </a:solidFill>
                <a:latin typeface="Verdana" pitchFamily="34" charset="0"/>
                <a:ea typeface="Verdana" pitchFamily="34" charset="-122"/>
                <a:cs typeface="Verdana" pitchFamily="34" charset="-120"/>
              </a:rPr>
              <a:t>Passenger flow at Madrid Barajas T4 — measurements and recommendations.</a:t>
            </a:r>
            <a:endParaRPr lang="en-US" sz="2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409825"/>
            <a:ext cx="533400" cy="28575"/>
          </a:xfrm>
          <a:prstGeom prst="roundRect">
            <a:avLst>
              <a:gd name="adj" fmla="val 50000"/>
            </a:avLst>
          </a:prstGeom>
          <a:solidFill>
            <a:srgbClr val="2563EB"/>
          </a:solidFill>
          <a:ln/>
        </p:spPr>
      </p:sp>
      <p:sp>
        <p:nvSpPr>
          <p:cNvPr id="3" name="Text 1"/>
          <p:cNvSpPr/>
          <p:nvPr/>
        </p:nvSpPr>
        <p:spPr>
          <a:xfrm>
            <a:off x="1524000" y="27813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Research proposals</a:t>
            </a:r>
            <a:endParaRPr lang="en-US" sz="4500" dirty="0"/>
          </a:p>
        </p:txBody>
      </p:sp>
      <p:sp>
        <p:nvSpPr>
          <p:cNvPr id="4" name="Shape 2"/>
          <p:cNvSpPr/>
          <p:nvPr/>
        </p:nvSpPr>
        <p:spPr>
          <a:xfrm>
            <a:off x="1524000" y="3867150"/>
            <a:ext cx="15240000" cy="1685925"/>
          </a:xfrm>
          <a:prstGeom prst="roundRect">
            <a:avLst>
              <a:gd name="adj" fmla="val 3390"/>
            </a:avLst>
          </a:prstGeom>
          <a:solidFill>
            <a:srgbClr val="F8FAFC"/>
          </a:solidFill>
          <a:ln/>
        </p:spPr>
      </p:sp>
      <p:sp>
        <p:nvSpPr>
          <p:cNvPr id="5" name="Shape 3"/>
          <p:cNvSpPr/>
          <p:nvPr/>
        </p:nvSpPr>
        <p:spPr>
          <a:xfrm>
            <a:off x="1524000" y="5543550"/>
            <a:ext cx="15240000" cy="9525"/>
          </a:xfrm>
          <a:prstGeom prst="rect">
            <a:avLst/>
          </a:prstGeom>
          <a:solidFill>
            <a:srgbClr val="BFDBFE"/>
          </a:solidFill>
          <a:ln/>
        </p:spPr>
      </p:sp>
      <p:sp>
        <p:nvSpPr>
          <p:cNvPr id="6" name="Shape 4"/>
          <p:cNvSpPr/>
          <p:nvPr/>
        </p:nvSpPr>
        <p:spPr>
          <a:xfrm>
            <a:off x="1524000" y="3867150"/>
            <a:ext cx="15240000" cy="9525"/>
          </a:xfrm>
          <a:prstGeom prst="rect">
            <a:avLst/>
          </a:prstGeom>
          <a:solidFill>
            <a:srgbClr val="BFDBFE"/>
          </a:solidFill>
          <a:ln/>
        </p:spPr>
      </p:sp>
      <p:sp>
        <p:nvSpPr>
          <p:cNvPr id="7" name="Shape 5"/>
          <p:cNvSpPr/>
          <p:nvPr/>
        </p:nvSpPr>
        <p:spPr>
          <a:xfrm>
            <a:off x="1524000" y="3867150"/>
            <a:ext cx="38100" cy="1685925"/>
          </a:xfrm>
          <a:prstGeom prst="rect">
            <a:avLst/>
          </a:prstGeom>
          <a:solidFill>
            <a:srgbClr val="2563EB"/>
          </a:solidFill>
          <a:ln/>
        </p:spPr>
      </p:sp>
      <p:sp>
        <p:nvSpPr>
          <p:cNvPr id="8" name="Shape 6"/>
          <p:cNvSpPr/>
          <p:nvPr/>
        </p:nvSpPr>
        <p:spPr>
          <a:xfrm>
            <a:off x="16754475" y="3867150"/>
            <a:ext cx="9525" cy="1685925"/>
          </a:xfrm>
          <a:prstGeom prst="rect">
            <a:avLst/>
          </a:prstGeom>
          <a:solidFill>
            <a:srgbClr val="BFDBFE"/>
          </a:solidFill>
          <a:ln/>
        </p:spPr>
      </p:sp>
      <p:sp>
        <p:nvSpPr>
          <p:cNvPr id="9" name="Text 7"/>
          <p:cNvSpPr/>
          <p:nvPr/>
        </p:nvSpPr>
        <p:spPr>
          <a:xfrm>
            <a:off x="1905000" y="4143375"/>
            <a:ext cx="14941772" cy="78105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A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pitch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for work you want to do — written </a:t>
            </a:r>
            <a:pPr algn="l" indent="0" marL="0">
              <a:lnSpc>
                <a:spcPct val="150000"/>
              </a:lnSpc>
              <a:buNone/>
            </a:pPr>
            <a:r>
              <a:rPr lang="en-US" sz="1950" b="1" dirty="0">
                <a:solidFill>
                  <a:srgbClr val="4A5568"/>
                </a:solidFill>
                <a:latin typeface="Verdana" pitchFamily="34" charset="0"/>
                <a:ea typeface="Verdana" pitchFamily="34" charset="-122"/>
                <a:cs typeface="Verdana" pitchFamily="34" charset="-120"/>
              </a:rPr>
              <a:t>before </a:t>
            </a:r>
            <a:pPr algn="l" indent="0" marL="0">
              <a:lnSpc>
                <a:spcPct val="150000"/>
              </a:lnSpc>
              <a:buNone/>
            </a:pPr>
            <a:r>
              <a:rPr lang="en-US" sz="1950" dirty="0">
                <a:solidFill>
                  <a:srgbClr val="4A5568"/>
                </a:solidFill>
                <a:latin typeface="Verdana" pitchFamily="34" charset="0"/>
                <a:ea typeface="Verdana" pitchFamily="34" charset="-122"/>
                <a:cs typeface="Verdana" pitchFamily="34" charset="-120"/>
              </a:rPr>
              <a:t>the work starts. Includes: what you'll investigate, why it matters, how you'll do it, what it'll cost.</a:t>
            </a:r>
            <a:endParaRPr lang="en-US" sz="1950" dirty="0"/>
          </a:p>
        </p:txBody>
      </p:sp>
      <p:sp>
        <p:nvSpPr>
          <p:cNvPr id="10" name="Shape 8"/>
          <p:cNvSpPr/>
          <p:nvPr/>
        </p:nvSpPr>
        <p:spPr>
          <a:xfrm>
            <a:off x="1905000" y="4981575"/>
            <a:ext cx="6962924" cy="295275"/>
          </a:xfrm>
          <a:prstGeom prst="roundRect">
            <a:avLst>
              <a:gd name="adj" fmla="val 12903"/>
            </a:avLst>
          </a:prstGeom>
          <a:solidFill>
            <a:srgbClr val="FEF3C7"/>
          </a:solidFill>
          <a:ln/>
        </p:spPr>
      </p:sp>
      <p:sp>
        <p:nvSpPr>
          <p:cNvPr id="11" name="Text 9"/>
          <p:cNvSpPr/>
          <p:nvPr/>
        </p:nvSpPr>
        <p:spPr>
          <a:xfrm>
            <a:off x="2000250" y="5000625"/>
            <a:ext cx="6981312" cy="295275"/>
          </a:xfrm>
          <a:prstGeom prst="rect">
            <a:avLst/>
          </a:prstGeom>
          <a:noFill/>
          <a:ln/>
        </p:spPr>
        <p:txBody>
          <a:bodyPr wrap="square" lIns="25400" tIns="25400" rIns="25400" bIns="25400" rtlCol="0" anchor="t">
            <a:normAutofit/>
          </a:bodyPr>
          <a:lstStyle/>
          <a:p>
            <a:pPr algn="l" indent="0" marL="0">
              <a:buNone/>
            </a:pPr>
            <a:r>
              <a:rPr lang="en-US" sz="1650" b="1" dirty="0">
                <a:solidFill>
                  <a:srgbClr val="F59E0B"/>
                </a:solidFill>
                <a:latin typeface="Verdana" pitchFamily="34" charset="0"/>
                <a:ea typeface="Verdana" pitchFamily="34" charset="-122"/>
                <a:cs typeface="Verdana" pitchFamily="34" charset="-120"/>
              </a:rPr>
              <a:t>Common in: graduate school, grant applications, industry</a:t>
            </a:r>
            <a:endParaRPr lang="en-US" sz="1650" dirty="0"/>
          </a:p>
        </p:txBody>
      </p:sp>
      <p:sp>
        <p:nvSpPr>
          <p:cNvPr id="12" name="Shape 10"/>
          <p:cNvSpPr/>
          <p:nvPr/>
        </p:nvSpPr>
        <p:spPr>
          <a:xfrm>
            <a:off x="1524000" y="5857875"/>
            <a:ext cx="15240000" cy="876300"/>
          </a:xfrm>
          <a:prstGeom prst="roundRect">
            <a:avLst>
              <a:gd name="adj" fmla="val 6522"/>
            </a:avLst>
          </a:prstGeom>
          <a:solidFill>
            <a:srgbClr val="F8FAFC"/>
          </a:solidFill>
          <a:ln/>
        </p:spPr>
      </p:sp>
      <p:sp>
        <p:nvSpPr>
          <p:cNvPr id="13" name="Shape 11"/>
          <p:cNvSpPr/>
          <p:nvPr/>
        </p:nvSpPr>
        <p:spPr>
          <a:xfrm>
            <a:off x="1524000" y="6724650"/>
            <a:ext cx="15240000" cy="9525"/>
          </a:xfrm>
          <a:prstGeom prst="rect">
            <a:avLst/>
          </a:prstGeom>
          <a:solidFill>
            <a:srgbClr val="BFDBFE"/>
          </a:solidFill>
          <a:ln/>
        </p:spPr>
      </p:sp>
      <p:sp>
        <p:nvSpPr>
          <p:cNvPr id="14" name="Shape 12"/>
          <p:cNvSpPr/>
          <p:nvPr/>
        </p:nvSpPr>
        <p:spPr>
          <a:xfrm>
            <a:off x="1524000" y="5857875"/>
            <a:ext cx="15240000" cy="9525"/>
          </a:xfrm>
          <a:prstGeom prst="rect">
            <a:avLst/>
          </a:prstGeom>
          <a:solidFill>
            <a:srgbClr val="BFDBFE"/>
          </a:solidFill>
          <a:ln/>
        </p:spPr>
      </p:sp>
      <p:sp>
        <p:nvSpPr>
          <p:cNvPr id="15" name="Shape 13"/>
          <p:cNvSpPr/>
          <p:nvPr/>
        </p:nvSpPr>
        <p:spPr>
          <a:xfrm>
            <a:off x="1524000" y="5857875"/>
            <a:ext cx="38100" cy="876300"/>
          </a:xfrm>
          <a:prstGeom prst="rect">
            <a:avLst/>
          </a:prstGeom>
          <a:solidFill>
            <a:srgbClr val="2563EB"/>
          </a:solidFill>
          <a:ln/>
        </p:spPr>
      </p:sp>
      <p:sp>
        <p:nvSpPr>
          <p:cNvPr id="16" name="Shape 14"/>
          <p:cNvSpPr/>
          <p:nvPr/>
        </p:nvSpPr>
        <p:spPr>
          <a:xfrm>
            <a:off x="16754475" y="5857875"/>
            <a:ext cx="9525" cy="876300"/>
          </a:xfrm>
          <a:prstGeom prst="rect">
            <a:avLst/>
          </a:prstGeom>
          <a:solidFill>
            <a:srgbClr val="BFDBFE"/>
          </a:solidFill>
          <a:ln/>
        </p:spPr>
      </p:sp>
      <p:sp>
        <p:nvSpPr>
          <p:cNvPr id="17" name="Text 15"/>
          <p:cNvSpPr/>
          <p:nvPr/>
        </p:nvSpPr>
        <p:spPr>
          <a:xfrm>
            <a:off x="1905000" y="6134100"/>
            <a:ext cx="14963775"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4A5568"/>
                </a:solidFill>
                <a:highlight>
                  <a:srgbClr val="F8FAFC"/>
                </a:highlight>
                <a:latin typeface="Verdana" pitchFamily="34" charset="0"/>
                <a:ea typeface="Verdana" pitchFamily="34" charset="-122"/>
                <a:cs typeface="Verdana" pitchFamily="34" charset="-120"/>
              </a:rPr>
              <a:t>Example: </a:t>
            </a:r>
            <a:pPr algn="l" indent="0" marL="0">
              <a:buNone/>
            </a:pPr>
            <a:r>
              <a:rPr lang="en-US" sz="2100" dirty="0">
                <a:solidFill>
                  <a:srgbClr val="000099"/>
                </a:solidFill>
                <a:latin typeface="Verdana" pitchFamily="34" charset="0"/>
                <a:ea typeface="Verdana" pitchFamily="34" charset="-122"/>
                <a:cs typeface="Verdana" pitchFamily="34" charset="-120"/>
              </a:rPr>
              <a:t>A DFT study of basis-set sensitivity in transition-metal complexes — proposed methodology.</a:t>
            </a:r>
            <a:endParaRPr lang="en-US" sz="2100" dirty="0"/>
          </a:p>
        </p:txBody>
      </p:sp>
      <p:sp>
        <p:nvSpPr>
          <p:cNvPr id="18" name="Shape 16"/>
          <p:cNvSpPr/>
          <p:nvPr/>
        </p:nvSpPr>
        <p:spPr>
          <a:xfrm>
            <a:off x="1524000" y="7000875"/>
            <a:ext cx="15240000" cy="876300"/>
          </a:xfrm>
          <a:prstGeom prst="roundRect">
            <a:avLst>
              <a:gd name="adj" fmla="val 6522"/>
            </a:avLst>
          </a:prstGeom>
          <a:solidFill>
            <a:srgbClr val="F8FAFC"/>
          </a:solidFill>
          <a:ln/>
        </p:spPr>
      </p:sp>
      <p:sp>
        <p:nvSpPr>
          <p:cNvPr id="19" name="Shape 17"/>
          <p:cNvSpPr/>
          <p:nvPr/>
        </p:nvSpPr>
        <p:spPr>
          <a:xfrm>
            <a:off x="1524000" y="7867650"/>
            <a:ext cx="15240000" cy="9525"/>
          </a:xfrm>
          <a:prstGeom prst="rect">
            <a:avLst/>
          </a:prstGeom>
          <a:solidFill>
            <a:srgbClr val="BFDBFE"/>
          </a:solidFill>
          <a:ln/>
        </p:spPr>
      </p:sp>
      <p:sp>
        <p:nvSpPr>
          <p:cNvPr id="20" name="Shape 18"/>
          <p:cNvSpPr/>
          <p:nvPr/>
        </p:nvSpPr>
        <p:spPr>
          <a:xfrm>
            <a:off x="1524000" y="7000875"/>
            <a:ext cx="15240000" cy="9525"/>
          </a:xfrm>
          <a:prstGeom prst="rect">
            <a:avLst/>
          </a:prstGeom>
          <a:solidFill>
            <a:srgbClr val="BFDBFE"/>
          </a:solidFill>
          <a:ln/>
        </p:spPr>
      </p:sp>
      <p:sp>
        <p:nvSpPr>
          <p:cNvPr id="21" name="Shape 19"/>
          <p:cNvSpPr/>
          <p:nvPr/>
        </p:nvSpPr>
        <p:spPr>
          <a:xfrm>
            <a:off x="1524000" y="7000875"/>
            <a:ext cx="9525" cy="876300"/>
          </a:xfrm>
          <a:prstGeom prst="rect">
            <a:avLst/>
          </a:prstGeom>
          <a:solidFill>
            <a:srgbClr val="F59E0B"/>
          </a:solidFill>
          <a:ln/>
        </p:spPr>
      </p:sp>
      <p:sp>
        <p:nvSpPr>
          <p:cNvPr id="22" name="Shape 20"/>
          <p:cNvSpPr/>
          <p:nvPr/>
        </p:nvSpPr>
        <p:spPr>
          <a:xfrm>
            <a:off x="16754475" y="7000875"/>
            <a:ext cx="9525" cy="876300"/>
          </a:xfrm>
          <a:prstGeom prst="rect">
            <a:avLst/>
          </a:prstGeom>
          <a:solidFill>
            <a:srgbClr val="BFDBFE"/>
          </a:solidFill>
          <a:ln/>
        </p:spPr>
      </p:sp>
      <p:sp>
        <p:nvSpPr>
          <p:cNvPr id="23" name="Text 21"/>
          <p:cNvSpPr/>
          <p:nvPr/>
        </p:nvSpPr>
        <p:spPr>
          <a:xfrm>
            <a:off x="1876425" y="7277100"/>
            <a:ext cx="149923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This might be what you write most frequently after graduation.</a:t>
            </a:r>
            <a:endParaRPr lang="en-US" sz="2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2026-05-04T11:31:03Z</dcterms:created>
  <dcterms:modified xsi:type="dcterms:W3CDTF">2026-05-04T11:31:03Z</dcterms:modified>
</cp:coreProperties>
</file>