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slideMasters/slideMaster21.xml" ContentType="application/vnd.openxmlformats-officedocument.presentationml.slideMaster+xml"/>
  <Override PartName="/ppt/slides/slide21.xml" ContentType="application/vnd.openxmlformats-officedocument.presentationml.slide+xml"/>
  <Override PartName="/ppt/slideMasters/slideMaster22.xml" ContentType="application/vnd.openxmlformats-officedocument.presentationml.slideMaster+xml"/>
  <Override PartName="/ppt/slides/slide22.xml" ContentType="application/vnd.openxmlformats-officedocument.presentationml.slide+xml"/>
  <Override PartName="/ppt/slideMasters/slideMaster23.xml" ContentType="application/vnd.openxmlformats-officedocument.presentationml.slideMaster+xml"/>
  <Override PartName="/ppt/slides/slide23.xml" ContentType="application/vnd.openxmlformats-officedocument.presentationml.slide+xml"/>
  <Override PartName="/ppt/slideMasters/slideMaster24.xml" ContentType="application/vnd.openxmlformats-officedocument.presentationml.slideMaster+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Lst>
  <p:notesMasterIdLst>
    <p:notesMasterId r:id="rId26"/>
  </p:notesMasterIdLst>
  <p:sldSz cx="18288000" cy="10287000"/>
  <p:notesSz cx="10287000" cy="18288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notesMaster" Target="notesMasters/notesMaster1.xml"/><Relationship Id="rId27" Type="http://schemas.openxmlformats.org/officeDocument/2006/relationships/presProps" Target="presProps.xml"/><Relationship Id="rId28" Type="http://schemas.openxmlformats.org/officeDocument/2006/relationships/viewProps" Target="viewProps.xml"/><Relationship Id="rId29" Type="http://schemas.openxmlformats.org/officeDocument/2006/relationships/theme" Target="theme/theme1.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2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1.xml"/>
		</Relationships>
</file>

<file path=ppt/notesSlides/_rels/notesSlide2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2.xml"/>
		</Relationships>
</file>

<file path=ppt/notesSlides/_rels/notesSlide2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3.xml"/>
		</Relationships>
</file>

<file path=ppt/notesSlides/_rels/notesSlide2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4.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Welcome back. Today is lesson 2 — Plagiarism and Voice. Before we start, a quick check: did everyone look at the definitions in the Lesson 1 handout?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four techniques come from Hean Read, Table 7. They have the full table in their handout. During the activity, encourage them to try all four, not just vocabulary swaps — that's the easiest and the least effective.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slide is the test. If any one of these conditions applies, it's plagiarism — even if it was accidental. The last line is the one that catches students out: even if the AI did it. The AI producing a bad paraphrase does not protect you.</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Quick warm-up. Read the saying, discuss which version is a good paraphrase and why. The goal is to get them thinking about what 'same meaning, different words AND structure' actually means in practice.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Why does paraphrasing matter differently for undergraduates and graduates? Undergrads are proving comprehension. Grads are building arguments. The same skill serves different purposes at different levels.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Citation styles — your department decides, not you. The important thing is consistency within a document. For this course, any style is acceptable as long as it is used consistently. Homework asks them to find out which style their department uses.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Activity 1. Give them 15 minutes. Pairs. They paraphrase a passage from the handout, then swap and review each other's attempt against the criteria on the previous slide.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are the real consequences — not hypothetical. The lawsuit row often surprises students. Ask them to compare with a partner: what would be fair in their culture or country? This feeds into the next slide.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country comparison is a reveal — Zemach pp. 122–123. Ask them to predict before you show the table. Germany is often the most surprising: losing a degree years after graduation is possible under some Prüfungsordnungen.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Discussion — three questions, ten minutes. One at a time. Resist the urge to fill silence. Question 1 is about systemic harm. Question 2 is about the purpose of education. Question 3 is personal — it tends to land.</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Voice is the hardest concept in academic writing to teach. This definition — the pattern of choices only you make — is adapted from Swales and Feak. The key provocation: where does your voice come from in a second language? Give them a moment to think before taking answers.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 last week we looked at the technology — what LLMs are, how prompting works. This week we move to the human side: what does it mean to be responsible for what you write? And next week we'll start looking at the kinds of writing you'll actually be producing.</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Activity 2 — matching breaches to sanctions. They have the activity sheet. About 10 minutes.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Debrief on the matching. Three things to draw out: sanctions vary by context; intent is nearly impossible to prove but pattern is easy; AI hasn't invented new wrongdoing, it's just changed the scale.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Activity 3 — common knowledge. This is Zemach p. 43. The examples are slightly funny on purpose — the Marx Brothers one usually gets a laugh. The rule is: if any educated reader in your field already knows it, you don't cite it. When in doubt, cite.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Heidelberg AI policy was updated in March 2026. The key points: permitted, but coordinated; independent character preserved; every AI element labelled; documentation required. Full one-pager is in their handout.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Three homework items. The gap-fill is the most time-sensitive — it closes Sunday 10 May. Stress that it's easy marks: 5% for an online form. The citation style research is optional but useful groundwork for the structure exercise.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 want to spend five minutes on something that sounds obvious but has a real consequence. An AI can produce a full essay in ten seconds. But here's what the AI cannot experience: losing a job, being disgraced, being expelled, being sued. You can. That asymmetry is the entire point of today's lesson.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Accountability means someone can be held responsible. The examples here are all real categories — professors, students, doctors. What they share is that a name is attached to the text, and when the text is wrong, that name is the one that suffers.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AI has no name in this sense. It has no reputation to lose. The company behind it can be sued, but that's a different kind of accountability — diffuse, corporate, slow. The human value of a text — why it matters that a person wrote it — comes from the risk that person took by putting their name on it.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slide is worth sitting with. When you sign a paper — hand it in, publish it, send it — you are making a public claim: I read this, I understood this, I stand behind it. That claim is made in your voice. We'll come back to what 'voice' means later.</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Three topics today: paraphrasing, common knowledge, and plagiarism. We'll move between theory and activities.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paraphrase keeps the meaning but changes everything else — the words, the structure. Notice I listed four things it must do, not three, even though I said 'three things' at the top. That's deliberate — see if anyone catches it.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Two tools for using a source: quote and paraphrase. The key point: both need a citation. The only difference is whether you use quotation marks. A lot of students think paraphrasing means you don't have to cite — that's wrong.</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14573250" y="0"/>
            <a:ext cx="3714750" cy="10287000"/>
          </a:xfrm>
          <a:prstGeom prst="rect">
            <a:avLst/>
          </a:prstGeom>
          <a:solidFill>
            <a:srgbClr val="000099"/>
          </a:solidFill>
          <a:ln/>
        </p:spPr>
      </p:sp>
      <p:sp>
        <p:nvSpPr>
          <p:cNvPr id="3" name="Text 1"/>
          <p:cNvSpPr/>
          <p:nvPr/>
        </p:nvSpPr>
        <p:spPr>
          <a:xfrm>
            <a:off x="15259050" y="3938885"/>
            <a:ext cx="2419350" cy="879872"/>
          </a:xfrm>
          <a:prstGeom prst="rect">
            <a:avLst/>
          </a:prstGeom>
          <a:noFill/>
          <a:ln/>
        </p:spPr>
        <p:txBody>
          <a:bodyPr wrap="square" lIns="25400" tIns="25400" rIns="25400" bIns="25400" rtlCol="0" anchor="t">
            <a:normAutofit/>
          </a:bodyPr>
          <a:lstStyle/>
          <a:p>
            <a:pPr algn="l" indent="0" marL="0">
              <a:lnSpc>
                <a:spcPct val="170000"/>
              </a:lnSpc>
              <a:buNone/>
            </a:pPr>
            <a:r>
              <a:rPr lang="en-US" sz="1950" b="1" dirty="0">
                <a:solidFill>
                  <a:srgbClr val="FFFFFF">
                    <a:alpha val="85000"/>
                  </a:srgbClr>
                </a:solidFill>
                <a:latin typeface="Verdana" pitchFamily="34" charset="0"/>
                <a:ea typeface="Verdana" pitchFamily="34" charset="-122"/>
                <a:cs typeface="Verdana" pitchFamily="34" charset="-120"/>
              </a:rPr>
              <a:t>Paul Boldra </a:t>
            </a:r>
            <a:pPr algn="l" indent="0" marL="0">
              <a:lnSpc>
                <a:spcPct val="170000"/>
              </a:lnSpc>
              <a:buNone/>
            </a:pPr>
            <a:r>
              <a:rPr lang="en-US" sz="1950" dirty="0">
                <a:solidFill>
                  <a:srgbClr val="FFFFFF">
                    <a:alpha val="55000"/>
                  </a:srgbClr>
                </a:solidFill>
                <a:latin typeface="Verdana" pitchFamily="34" charset="0"/>
                <a:ea typeface="Verdana" pitchFamily="34" charset="-122"/>
                <a:cs typeface="Verdana" pitchFamily="34" charset="-120"/>
              </a:rPr>
              <a:t>ZSL Heidelberg</a:t>
            </a:r>
            <a:endParaRPr lang="en-US" sz="1950" dirty="0"/>
          </a:p>
        </p:txBody>
      </p:sp>
      <p:sp>
        <p:nvSpPr>
          <p:cNvPr id="4" name="Text 2"/>
          <p:cNvSpPr/>
          <p:nvPr/>
        </p:nvSpPr>
        <p:spPr>
          <a:xfrm>
            <a:off x="15259050" y="5085457"/>
            <a:ext cx="2419350" cy="1300758"/>
          </a:xfrm>
          <a:prstGeom prst="rect">
            <a:avLst/>
          </a:prstGeom>
          <a:noFill/>
          <a:ln/>
        </p:spPr>
        <p:txBody>
          <a:bodyPr wrap="square" lIns="25400" tIns="25400" rIns="25400" bIns="25400" rtlCol="0" anchor="t">
            <a:normAutofit/>
          </a:bodyPr>
          <a:lstStyle/>
          <a:p>
            <a:pPr algn="l" indent="0" marL="0">
              <a:lnSpc>
                <a:spcPct val="170000"/>
              </a:lnSpc>
              <a:buNone/>
            </a:pPr>
            <a:r>
              <a:rPr lang="en-US" sz="1950" dirty="0">
                <a:solidFill>
                  <a:srgbClr val="FFFFFF">
                    <a:alpha val="55000"/>
                  </a:srgbClr>
                </a:solidFill>
                <a:latin typeface="Verdana" pitchFamily="34" charset="0"/>
                <a:ea typeface="Verdana" pitchFamily="34" charset="-122"/>
                <a:cs typeface="Verdana" pitchFamily="34" charset="-120"/>
              </a:rPr>
              <a:t>27 April 2026 Room 204 16:15–17:45</a:t>
            </a:r>
            <a:endParaRPr lang="en-US" sz="1950" dirty="0"/>
          </a:p>
        </p:txBody>
      </p:sp>
      <p:sp>
        <p:nvSpPr>
          <p:cNvPr id="5" name="Shape 3"/>
          <p:cNvSpPr/>
          <p:nvPr/>
        </p:nvSpPr>
        <p:spPr>
          <a:xfrm>
            <a:off x="1333500" y="3633788"/>
            <a:ext cx="11430000" cy="447675"/>
          </a:xfrm>
          <a:prstGeom prst="roundRect">
            <a:avLst>
              <a:gd name="adj" fmla="val 12766"/>
            </a:avLst>
          </a:prstGeom>
          <a:solidFill>
            <a:srgbClr val="F59E0B"/>
          </a:solidFill>
          <a:ln/>
        </p:spPr>
      </p:sp>
      <p:sp>
        <p:nvSpPr>
          <p:cNvPr id="6" name="Text 4"/>
          <p:cNvSpPr/>
          <p:nvPr/>
        </p:nvSpPr>
        <p:spPr>
          <a:xfrm>
            <a:off x="1543050" y="3709988"/>
            <a:ext cx="11353800" cy="333375"/>
          </a:xfrm>
          <a:prstGeom prst="rect">
            <a:avLst/>
          </a:prstGeom>
          <a:noFill/>
          <a:ln/>
        </p:spPr>
        <p:txBody>
          <a:bodyPr wrap="square" lIns="25400" tIns="25400" rIns="25400" bIns="25400" rtlCol="0" anchor="t">
            <a:normAutofit/>
          </a:bodyPr>
          <a:lstStyle/>
          <a:p>
            <a:pPr algn="l" indent="0" marL="0">
              <a:buNone/>
            </a:pPr>
            <a:r>
              <a:rPr lang="en-US" sz="1950" b="1" spc="78" kern="0" dirty="0">
                <a:solidFill>
                  <a:srgbClr val="FFFFFF"/>
                </a:solidFill>
                <a:latin typeface="Verdana" pitchFamily="34" charset="0"/>
                <a:ea typeface="Verdana" pitchFamily="34" charset="-122"/>
                <a:cs typeface="Verdana" pitchFamily="34" charset="-120"/>
              </a:rPr>
              <a:t>Lesson 2</a:t>
            </a:r>
            <a:endParaRPr lang="en-US" sz="1950" dirty="0"/>
          </a:p>
        </p:txBody>
      </p:sp>
      <p:sp>
        <p:nvSpPr>
          <p:cNvPr id="7" name="Text 5"/>
          <p:cNvSpPr/>
          <p:nvPr/>
        </p:nvSpPr>
        <p:spPr>
          <a:xfrm>
            <a:off x="1333500" y="4386263"/>
            <a:ext cx="8437245" cy="1752600"/>
          </a:xfrm>
          <a:prstGeom prst="rect">
            <a:avLst/>
          </a:prstGeom>
          <a:noFill/>
          <a:ln/>
        </p:spPr>
        <p:txBody>
          <a:bodyPr wrap="square" lIns="25400" tIns="25400" rIns="25400" bIns="25400" rtlCol="0" anchor="t">
            <a:normAutofit/>
          </a:bodyPr>
          <a:lstStyle/>
          <a:p>
            <a:pPr algn="l" indent="0" marL="0">
              <a:lnSpc>
                <a:spcPct val="100000"/>
              </a:lnSpc>
              <a:buNone/>
            </a:pPr>
            <a:r>
              <a:rPr lang="en-US" sz="6750" b="1" spc="-135" kern="0" dirty="0">
                <a:solidFill>
                  <a:srgbClr val="000099"/>
                </a:solidFill>
                <a:latin typeface="Verdana" pitchFamily="34" charset="0"/>
                <a:ea typeface="Verdana" pitchFamily="34" charset="-122"/>
                <a:cs typeface="Verdana" pitchFamily="34" charset="-120"/>
              </a:rPr>
              <a:t>Plagiarism and Voice</a:t>
            </a:r>
            <a:endParaRPr lang="en-US" sz="6750" dirty="0"/>
          </a:p>
        </p:txBody>
      </p:sp>
      <p:sp>
        <p:nvSpPr>
          <p:cNvPr id="8" name="Text 6"/>
          <p:cNvSpPr/>
          <p:nvPr/>
        </p:nvSpPr>
        <p:spPr>
          <a:xfrm>
            <a:off x="1333500" y="6329363"/>
            <a:ext cx="11772900" cy="361950"/>
          </a:xfrm>
          <a:prstGeom prst="rect">
            <a:avLst/>
          </a:prstGeom>
          <a:noFill/>
          <a:ln/>
        </p:spPr>
        <p:txBody>
          <a:bodyPr wrap="square" lIns="25400" tIns="25400" rIns="25400" bIns="25400" rtlCol="0" anchor="t">
            <a:normAutofit/>
          </a:bodyPr>
          <a:lstStyle/>
          <a:p>
            <a:pPr algn="l" indent="0" marL="0">
              <a:buNone/>
            </a:pPr>
            <a:r>
              <a:rPr lang="en-US" sz="2100" dirty="0">
                <a:solidFill>
                  <a:srgbClr val="4A5568"/>
                </a:solidFill>
                <a:latin typeface="Verdana" pitchFamily="34" charset="0"/>
                <a:ea typeface="Verdana" pitchFamily="34" charset="-122"/>
                <a:cs typeface="Verdana" pitchFamily="34" charset="-120"/>
              </a:rPr>
              <a:t>Writing with AI — Summer 2026</a:t>
            </a:r>
            <a:endParaRPr lang="en-US" sz="21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1524000" y="2756595"/>
            <a:ext cx="533400" cy="28575"/>
          </a:xfrm>
          <a:prstGeom prst="roundRect">
            <a:avLst>
              <a:gd name="adj" fmla="val 50000"/>
            </a:avLst>
          </a:prstGeom>
          <a:solidFill>
            <a:srgbClr val="2563EB"/>
          </a:solidFill>
          <a:ln/>
        </p:spPr>
      </p:sp>
      <p:sp>
        <p:nvSpPr>
          <p:cNvPr id="3" name="Text 1"/>
          <p:cNvSpPr/>
          <p:nvPr/>
        </p:nvSpPr>
        <p:spPr>
          <a:xfrm>
            <a:off x="1524000" y="3128070"/>
            <a:ext cx="15697200" cy="666750"/>
          </a:xfrm>
          <a:prstGeom prst="rect">
            <a:avLst/>
          </a:prstGeom>
          <a:noFill/>
          <a:ln/>
        </p:spPr>
        <p:txBody>
          <a:bodyPr wrap="square" lIns="25400" tIns="25400" rIns="25400" bIns="25400" rtlCol="0" anchor="t">
            <a:normAutofit/>
          </a:bodyPr>
          <a:lstStyle/>
          <a:p>
            <a:pPr algn="l" indent="0" marL="0">
              <a:lnSpc>
                <a:spcPct val="110000"/>
              </a:lnSpc>
              <a:buNone/>
            </a:pPr>
            <a:r>
              <a:rPr lang="en-US" sz="4500" b="1" spc="-90" kern="0" dirty="0">
                <a:solidFill>
                  <a:srgbClr val="000099"/>
                </a:solidFill>
                <a:latin typeface="Verdana" pitchFamily="34" charset="0"/>
                <a:ea typeface="Verdana" pitchFamily="34" charset="-122"/>
                <a:cs typeface="Verdana" pitchFamily="34" charset="-120"/>
              </a:rPr>
              <a:t>Four techniques </a:t>
            </a:r>
            <a:pPr algn="l" indent="0" marL="0">
              <a:lnSpc>
                <a:spcPct val="110000"/>
              </a:lnSpc>
              <a:buNone/>
            </a:pPr>
            <a:r>
              <a:rPr lang="en-US" sz="2400" spc="-90" kern="0" dirty="0">
                <a:solidFill>
                  <a:srgbClr val="4A5568"/>
                </a:solidFill>
                <a:latin typeface="Verdana" pitchFamily="34" charset="0"/>
                <a:ea typeface="Verdana" pitchFamily="34" charset="-122"/>
                <a:cs typeface="Verdana" pitchFamily="34" charset="-120"/>
              </a:rPr>
              <a:t>Hean Read, Table 7, p. 21</a:t>
            </a:r>
            <a:endParaRPr lang="en-US" sz="4500" dirty="0"/>
          </a:p>
        </p:txBody>
      </p:sp>
      <p:sp>
        <p:nvSpPr>
          <p:cNvPr id="4" name="Shape 2"/>
          <p:cNvSpPr/>
          <p:nvPr/>
        </p:nvSpPr>
        <p:spPr>
          <a:xfrm>
            <a:off x="1524000" y="4232970"/>
            <a:ext cx="429220" cy="407640"/>
          </a:xfrm>
          <a:prstGeom prst="roundRect">
            <a:avLst>
              <a:gd name="adj" fmla="val 14020"/>
            </a:avLst>
          </a:prstGeom>
          <a:solidFill>
            <a:srgbClr val="EFF6FF"/>
          </a:solidFill>
          <a:ln/>
        </p:spPr>
      </p:sp>
      <p:sp>
        <p:nvSpPr>
          <p:cNvPr id="5" name="Text 3"/>
          <p:cNvSpPr/>
          <p:nvPr/>
        </p:nvSpPr>
        <p:spPr>
          <a:xfrm>
            <a:off x="1657350" y="4271070"/>
            <a:ext cx="238720" cy="369540"/>
          </a:xfrm>
          <a:prstGeom prst="rect">
            <a:avLst/>
          </a:prstGeom>
          <a:noFill/>
          <a:ln/>
        </p:spPr>
        <p:txBody>
          <a:bodyPr wrap="square" lIns="25400" tIns="25400" rIns="25400" bIns="25400" rtlCol="0" anchor="t">
            <a:normAutofit/>
          </a:bodyPr>
          <a:lstStyle/>
          <a:p>
            <a:pPr algn="l" indent="0" marL="0">
              <a:lnSpc>
                <a:spcPct val="145000"/>
              </a:lnSpc>
              <a:buNone/>
            </a:pPr>
            <a:r>
              <a:rPr lang="en-US" sz="1800" b="1" dirty="0">
                <a:solidFill>
                  <a:srgbClr val="2563EB"/>
                </a:solidFill>
                <a:latin typeface="Verdana" pitchFamily="34" charset="0"/>
                <a:ea typeface="Verdana" pitchFamily="34" charset="-122"/>
                <a:cs typeface="Verdana" pitchFamily="34" charset="-120"/>
              </a:rPr>
              <a:t>1</a:t>
            </a:r>
            <a:endParaRPr lang="en-US" sz="1800" dirty="0"/>
          </a:p>
        </p:txBody>
      </p:sp>
      <p:sp>
        <p:nvSpPr>
          <p:cNvPr id="6" name="Text 4"/>
          <p:cNvSpPr/>
          <p:nvPr/>
        </p:nvSpPr>
        <p:spPr>
          <a:xfrm>
            <a:off x="2181820" y="4213920"/>
            <a:ext cx="9431656" cy="452438"/>
          </a:xfrm>
          <a:prstGeom prst="rect">
            <a:avLst/>
          </a:prstGeom>
          <a:noFill/>
          <a:ln/>
        </p:spPr>
        <p:txBody>
          <a:bodyPr wrap="square" lIns="25400" tIns="25400" rIns="25400" bIns="25400" rtlCol="0" anchor="t">
            <a:normAutofit/>
          </a:bodyPr>
          <a:lstStyle/>
          <a:p>
            <a:pPr algn="l" indent="0" marL="0">
              <a:lnSpc>
                <a:spcPct val="145000"/>
              </a:lnSpc>
              <a:buNone/>
            </a:pPr>
            <a:r>
              <a:rPr lang="en-US" sz="2250" b="1" dirty="0">
                <a:solidFill>
                  <a:srgbClr val="000099"/>
                </a:solidFill>
                <a:latin typeface="Verdana" pitchFamily="34" charset="0"/>
                <a:ea typeface="Verdana" pitchFamily="34" charset="-122"/>
                <a:cs typeface="Verdana" pitchFamily="34" charset="-120"/>
              </a:rPr>
              <a:t>Change the vocabulary </a:t>
            </a:r>
            <a:pPr algn="l" indent="0" marL="0">
              <a:lnSpc>
                <a:spcPct val="145000"/>
              </a:lnSpc>
              <a:buNone/>
            </a:pPr>
            <a:r>
              <a:rPr lang="en-US" sz="2250" dirty="0">
                <a:solidFill>
                  <a:srgbClr val="000099"/>
                </a:solidFill>
                <a:latin typeface="Verdana" pitchFamily="34" charset="0"/>
                <a:ea typeface="Verdana" pitchFamily="34" charset="-122"/>
                <a:cs typeface="Verdana" pitchFamily="34" charset="-120"/>
              </a:rPr>
              <a:t>— synonyms for most content words.</a:t>
            </a:r>
            <a:endParaRPr lang="en-US" sz="2250" dirty="0"/>
          </a:p>
        </p:txBody>
      </p:sp>
      <p:sp>
        <p:nvSpPr>
          <p:cNvPr id="7" name="Shape 5"/>
          <p:cNvSpPr/>
          <p:nvPr/>
        </p:nvSpPr>
        <p:spPr>
          <a:xfrm>
            <a:off x="1524000" y="4812060"/>
            <a:ext cx="429220" cy="407640"/>
          </a:xfrm>
          <a:prstGeom prst="roundRect">
            <a:avLst>
              <a:gd name="adj" fmla="val 14020"/>
            </a:avLst>
          </a:prstGeom>
          <a:solidFill>
            <a:srgbClr val="EFF6FF"/>
          </a:solidFill>
          <a:ln/>
        </p:spPr>
      </p:sp>
      <p:sp>
        <p:nvSpPr>
          <p:cNvPr id="8" name="Text 6"/>
          <p:cNvSpPr/>
          <p:nvPr/>
        </p:nvSpPr>
        <p:spPr>
          <a:xfrm>
            <a:off x="1657350" y="4850160"/>
            <a:ext cx="238720" cy="369540"/>
          </a:xfrm>
          <a:prstGeom prst="rect">
            <a:avLst/>
          </a:prstGeom>
          <a:noFill/>
          <a:ln/>
        </p:spPr>
        <p:txBody>
          <a:bodyPr wrap="square" lIns="25400" tIns="25400" rIns="25400" bIns="25400" rtlCol="0" anchor="t">
            <a:normAutofit/>
          </a:bodyPr>
          <a:lstStyle/>
          <a:p>
            <a:pPr algn="l" indent="0" marL="0">
              <a:lnSpc>
                <a:spcPct val="145000"/>
              </a:lnSpc>
              <a:buNone/>
            </a:pPr>
            <a:r>
              <a:rPr lang="en-US" sz="1800" b="1" dirty="0">
                <a:solidFill>
                  <a:srgbClr val="2563EB"/>
                </a:solidFill>
                <a:latin typeface="Verdana" pitchFamily="34" charset="0"/>
                <a:ea typeface="Verdana" pitchFamily="34" charset="-122"/>
                <a:cs typeface="Verdana" pitchFamily="34" charset="-120"/>
              </a:rPr>
              <a:t>2</a:t>
            </a:r>
            <a:endParaRPr lang="en-US" sz="1800" dirty="0"/>
          </a:p>
        </p:txBody>
      </p:sp>
      <p:sp>
        <p:nvSpPr>
          <p:cNvPr id="9" name="Text 7"/>
          <p:cNvSpPr/>
          <p:nvPr/>
        </p:nvSpPr>
        <p:spPr>
          <a:xfrm>
            <a:off x="2181820" y="4793010"/>
            <a:ext cx="10326274" cy="452438"/>
          </a:xfrm>
          <a:prstGeom prst="rect">
            <a:avLst/>
          </a:prstGeom>
          <a:noFill/>
          <a:ln/>
        </p:spPr>
        <p:txBody>
          <a:bodyPr wrap="square" lIns="25400" tIns="25400" rIns="25400" bIns="25400" rtlCol="0" anchor="t">
            <a:normAutofit/>
          </a:bodyPr>
          <a:lstStyle/>
          <a:p>
            <a:pPr algn="l" indent="0" marL="0">
              <a:lnSpc>
                <a:spcPct val="145000"/>
              </a:lnSpc>
              <a:buNone/>
            </a:pPr>
            <a:r>
              <a:rPr lang="en-US" sz="2250" b="1" dirty="0">
                <a:solidFill>
                  <a:srgbClr val="000099"/>
                </a:solidFill>
                <a:latin typeface="Verdana" pitchFamily="34" charset="0"/>
                <a:ea typeface="Verdana" pitchFamily="34" charset="-122"/>
                <a:cs typeface="Verdana" pitchFamily="34" charset="-120"/>
              </a:rPr>
              <a:t>Change the grammar </a:t>
            </a:r>
            <a:pPr algn="l" indent="0" marL="0">
              <a:lnSpc>
                <a:spcPct val="145000"/>
              </a:lnSpc>
              <a:buNone/>
            </a:pPr>
            <a:r>
              <a:rPr lang="en-US" sz="2250" dirty="0">
                <a:solidFill>
                  <a:srgbClr val="000099"/>
                </a:solidFill>
                <a:latin typeface="Verdana" pitchFamily="34" charset="0"/>
                <a:ea typeface="Verdana" pitchFamily="34" charset="-122"/>
                <a:cs typeface="Verdana" pitchFamily="34" charset="-120"/>
              </a:rPr>
              <a:t>— active ↔ passive, clause order, connectors.</a:t>
            </a:r>
            <a:endParaRPr lang="en-US" sz="2250" dirty="0"/>
          </a:p>
        </p:txBody>
      </p:sp>
      <p:sp>
        <p:nvSpPr>
          <p:cNvPr id="10" name="Shape 8"/>
          <p:cNvSpPr/>
          <p:nvPr/>
        </p:nvSpPr>
        <p:spPr>
          <a:xfrm>
            <a:off x="1524000" y="5391150"/>
            <a:ext cx="429220" cy="407640"/>
          </a:xfrm>
          <a:prstGeom prst="roundRect">
            <a:avLst>
              <a:gd name="adj" fmla="val 14020"/>
            </a:avLst>
          </a:prstGeom>
          <a:solidFill>
            <a:srgbClr val="EFF6FF"/>
          </a:solidFill>
          <a:ln/>
        </p:spPr>
      </p:sp>
      <p:sp>
        <p:nvSpPr>
          <p:cNvPr id="11" name="Text 9"/>
          <p:cNvSpPr/>
          <p:nvPr/>
        </p:nvSpPr>
        <p:spPr>
          <a:xfrm>
            <a:off x="1657350" y="5429250"/>
            <a:ext cx="238720" cy="369540"/>
          </a:xfrm>
          <a:prstGeom prst="rect">
            <a:avLst/>
          </a:prstGeom>
          <a:noFill/>
          <a:ln/>
        </p:spPr>
        <p:txBody>
          <a:bodyPr wrap="square" lIns="25400" tIns="25400" rIns="25400" bIns="25400" rtlCol="0" anchor="t">
            <a:normAutofit/>
          </a:bodyPr>
          <a:lstStyle/>
          <a:p>
            <a:pPr algn="l" indent="0" marL="0">
              <a:lnSpc>
                <a:spcPct val="145000"/>
              </a:lnSpc>
              <a:buNone/>
            </a:pPr>
            <a:r>
              <a:rPr lang="en-US" sz="1800" b="1" dirty="0">
                <a:solidFill>
                  <a:srgbClr val="2563EB"/>
                </a:solidFill>
                <a:latin typeface="Verdana" pitchFamily="34" charset="0"/>
                <a:ea typeface="Verdana" pitchFamily="34" charset="-122"/>
                <a:cs typeface="Verdana" pitchFamily="34" charset="-120"/>
              </a:rPr>
              <a:t>3</a:t>
            </a:r>
            <a:endParaRPr lang="en-US" sz="1800" dirty="0"/>
          </a:p>
        </p:txBody>
      </p:sp>
      <p:sp>
        <p:nvSpPr>
          <p:cNvPr id="12" name="Text 10"/>
          <p:cNvSpPr/>
          <p:nvPr/>
        </p:nvSpPr>
        <p:spPr>
          <a:xfrm>
            <a:off x="2181820" y="5372100"/>
            <a:ext cx="11557677" cy="452438"/>
          </a:xfrm>
          <a:prstGeom prst="rect">
            <a:avLst/>
          </a:prstGeom>
          <a:noFill/>
          <a:ln/>
        </p:spPr>
        <p:txBody>
          <a:bodyPr wrap="square" lIns="25400" tIns="25400" rIns="25400" bIns="25400" rtlCol="0" anchor="t">
            <a:normAutofit/>
          </a:bodyPr>
          <a:lstStyle/>
          <a:p>
            <a:pPr algn="l" indent="0" marL="0">
              <a:lnSpc>
                <a:spcPct val="145000"/>
              </a:lnSpc>
              <a:buNone/>
            </a:pPr>
            <a:r>
              <a:rPr lang="en-US" sz="2250" b="1" dirty="0">
                <a:solidFill>
                  <a:srgbClr val="000099"/>
                </a:solidFill>
                <a:latin typeface="Verdana" pitchFamily="34" charset="0"/>
                <a:ea typeface="Verdana" pitchFamily="34" charset="-122"/>
                <a:cs typeface="Verdana" pitchFamily="34" charset="-120"/>
              </a:rPr>
              <a:t>Break it apart </a:t>
            </a:r>
            <a:pPr algn="l" indent="0" marL="0">
              <a:lnSpc>
                <a:spcPct val="145000"/>
              </a:lnSpc>
              <a:buNone/>
            </a:pPr>
            <a:r>
              <a:rPr lang="en-US" sz="2250" dirty="0">
                <a:solidFill>
                  <a:srgbClr val="000099"/>
                </a:solidFill>
                <a:latin typeface="Verdana" pitchFamily="34" charset="0"/>
                <a:ea typeface="Verdana" pitchFamily="34" charset="-122"/>
                <a:cs typeface="Verdana" pitchFamily="34" charset="-120"/>
              </a:rPr>
              <a:t>— one long sentence becomes two short ones (or vice versa).</a:t>
            </a:r>
            <a:endParaRPr lang="en-US" sz="2250" dirty="0"/>
          </a:p>
        </p:txBody>
      </p:sp>
      <p:sp>
        <p:nvSpPr>
          <p:cNvPr id="13" name="Shape 11"/>
          <p:cNvSpPr/>
          <p:nvPr/>
        </p:nvSpPr>
        <p:spPr>
          <a:xfrm>
            <a:off x="1524000" y="5970240"/>
            <a:ext cx="429220" cy="407640"/>
          </a:xfrm>
          <a:prstGeom prst="roundRect">
            <a:avLst>
              <a:gd name="adj" fmla="val 14020"/>
            </a:avLst>
          </a:prstGeom>
          <a:solidFill>
            <a:srgbClr val="EFF6FF"/>
          </a:solidFill>
          <a:ln/>
        </p:spPr>
      </p:sp>
      <p:sp>
        <p:nvSpPr>
          <p:cNvPr id="14" name="Text 12"/>
          <p:cNvSpPr/>
          <p:nvPr/>
        </p:nvSpPr>
        <p:spPr>
          <a:xfrm>
            <a:off x="1657350" y="6008340"/>
            <a:ext cx="238720" cy="369540"/>
          </a:xfrm>
          <a:prstGeom prst="rect">
            <a:avLst/>
          </a:prstGeom>
          <a:noFill/>
          <a:ln/>
        </p:spPr>
        <p:txBody>
          <a:bodyPr wrap="square" lIns="25400" tIns="25400" rIns="25400" bIns="25400" rtlCol="0" anchor="t">
            <a:normAutofit/>
          </a:bodyPr>
          <a:lstStyle/>
          <a:p>
            <a:pPr algn="l" indent="0" marL="0">
              <a:lnSpc>
                <a:spcPct val="145000"/>
              </a:lnSpc>
              <a:buNone/>
            </a:pPr>
            <a:r>
              <a:rPr lang="en-US" sz="1800" b="1" dirty="0">
                <a:solidFill>
                  <a:srgbClr val="2563EB"/>
                </a:solidFill>
                <a:latin typeface="Verdana" pitchFamily="34" charset="0"/>
                <a:ea typeface="Verdana" pitchFamily="34" charset="-122"/>
                <a:cs typeface="Verdana" pitchFamily="34" charset="-120"/>
              </a:rPr>
              <a:t>4</a:t>
            </a:r>
            <a:endParaRPr lang="en-US" sz="1800" dirty="0"/>
          </a:p>
        </p:txBody>
      </p:sp>
      <p:sp>
        <p:nvSpPr>
          <p:cNvPr id="15" name="Text 13"/>
          <p:cNvSpPr/>
          <p:nvPr/>
        </p:nvSpPr>
        <p:spPr>
          <a:xfrm>
            <a:off x="2181820" y="5951190"/>
            <a:ext cx="9627718" cy="452438"/>
          </a:xfrm>
          <a:prstGeom prst="rect">
            <a:avLst/>
          </a:prstGeom>
          <a:noFill/>
          <a:ln/>
        </p:spPr>
        <p:txBody>
          <a:bodyPr wrap="square" lIns="25400" tIns="25400" rIns="25400" bIns="25400" rtlCol="0" anchor="t">
            <a:normAutofit/>
          </a:bodyPr>
          <a:lstStyle/>
          <a:p>
            <a:pPr algn="l" indent="0" marL="0">
              <a:lnSpc>
                <a:spcPct val="145000"/>
              </a:lnSpc>
              <a:buNone/>
            </a:pPr>
            <a:r>
              <a:rPr lang="en-US" sz="2250" b="1" dirty="0">
                <a:solidFill>
                  <a:srgbClr val="000099"/>
                </a:solidFill>
                <a:latin typeface="Verdana" pitchFamily="34" charset="0"/>
                <a:ea typeface="Verdana" pitchFamily="34" charset="-122"/>
                <a:cs typeface="Verdana" pitchFamily="34" charset="-120"/>
              </a:rPr>
              <a:t>Reorganise </a:t>
            </a:r>
            <a:pPr algn="l" indent="0" marL="0">
              <a:lnSpc>
                <a:spcPct val="145000"/>
              </a:lnSpc>
              <a:buNone/>
            </a:pPr>
            <a:r>
              <a:rPr lang="en-US" sz="2250" dirty="0">
                <a:solidFill>
                  <a:srgbClr val="000099"/>
                </a:solidFill>
                <a:latin typeface="Verdana" pitchFamily="34" charset="0"/>
                <a:ea typeface="Verdana" pitchFamily="34" charset="-122"/>
                <a:cs typeface="Verdana" pitchFamily="34" charset="-120"/>
              </a:rPr>
              <a:t>— find the main point, put it first, rebuild around it.</a:t>
            </a:r>
            <a:endParaRPr lang="en-US" sz="2250" dirty="0"/>
          </a:p>
        </p:txBody>
      </p:sp>
      <p:sp>
        <p:nvSpPr>
          <p:cNvPr id="16" name="Shape 14"/>
          <p:cNvSpPr/>
          <p:nvPr/>
        </p:nvSpPr>
        <p:spPr>
          <a:xfrm>
            <a:off x="1524000" y="6682680"/>
            <a:ext cx="15240000" cy="847725"/>
          </a:xfrm>
          <a:prstGeom prst="roundRect">
            <a:avLst>
              <a:gd name="adj" fmla="val 6742"/>
            </a:avLst>
          </a:prstGeom>
          <a:solidFill>
            <a:srgbClr val="F8FAFC"/>
          </a:solidFill>
          <a:ln/>
        </p:spPr>
      </p:sp>
      <p:sp>
        <p:nvSpPr>
          <p:cNvPr id="17" name="Shape 15"/>
          <p:cNvSpPr/>
          <p:nvPr/>
        </p:nvSpPr>
        <p:spPr>
          <a:xfrm>
            <a:off x="1524000" y="7520880"/>
            <a:ext cx="15240000" cy="9525"/>
          </a:xfrm>
          <a:prstGeom prst="rect">
            <a:avLst/>
          </a:prstGeom>
          <a:solidFill>
            <a:srgbClr val="BFDBFE"/>
          </a:solidFill>
          <a:ln/>
        </p:spPr>
      </p:sp>
      <p:sp>
        <p:nvSpPr>
          <p:cNvPr id="18" name="Shape 16"/>
          <p:cNvSpPr/>
          <p:nvPr/>
        </p:nvSpPr>
        <p:spPr>
          <a:xfrm>
            <a:off x="1524000" y="6682680"/>
            <a:ext cx="15240000" cy="9525"/>
          </a:xfrm>
          <a:prstGeom prst="rect">
            <a:avLst/>
          </a:prstGeom>
          <a:solidFill>
            <a:srgbClr val="BFDBFE"/>
          </a:solidFill>
          <a:ln/>
        </p:spPr>
      </p:sp>
      <p:sp>
        <p:nvSpPr>
          <p:cNvPr id="19" name="Shape 17"/>
          <p:cNvSpPr/>
          <p:nvPr/>
        </p:nvSpPr>
        <p:spPr>
          <a:xfrm>
            <a:off x="1524000" y="6682680"/>
            <a:ext cx="38100" cy="847725"/>
          </a:xfrm>
          <a:prstGeom prst="rect">
            <a:avLst/>
          </a:prstGeom>
          <a:solidFill>
            <a:srgbClr val="2563EB"/>
          </a:solidFill>
          <a:ln/>
        </p:spPr>
      </p:sp>
      <p:sp>
        <p:nvSpPr>
          <p:cNvPr id="20" name="Shape 18"/>
          <p:cNvSpPr/>
          <p:nvPr/>
        </p:nvSpPr>
        <p:spPr>
          <a:xfrm>
            <a:off x="16754475" y="6682680"/>
            <a:ext cx="9525" cy="847725"/>
          </a:xfrm>
          <a:prstGeom prst="rect">
            <a:avLst/>
          </a:prstGeom>
          <a:solidFill>
            <a:srgbClr val="BFDBFE"/>
          </a:solidFill>
          <a:ln/>
        </p:spPr>
      </p:sp>
      <p:sp>
        <p:nvSpPr>
          <p:cNvPr id="21" name="Text 19"/>
          <p:cNvSpPr/>
          <p:nvPr/>
        </p:nvSpPr>
        <p:spPr>
          <a:xfrm>
            <a:off x="1905000" y="6958905"/>
            <a:ext cx="14963775" cy="333375"/>
          </a:xfrm>
          <a:prstGeom prst="rect">
            <a:avLst/>
          </a:prstGeom>
          <a:noFill/>
          <a:ln/>
        </p:spPr>
        <p:txBody>
          <a:bodyPr wrap="square" lIns="25400" tIns="25400" rIns="25400" bIns="25400" rtlCol="0" anchor="t">
            <a:normAutofit/>
          </a:bodyPr>
          <a:lstStyle/>
          <a:p>
            <a:pPr algn="l" indent="0" marL="0">
              <a:buNone/>
            </a:pPr>
            <a:r>
              <a:rPr lang="en-US" sz="1950" dirty="0">
                <a:solidFill>
                  <a:srgbClr val="4A5568"/>
                </a:solidFill>
                <a:latin typeface="Verdana" pitchFamily="34" charset="0"/>
                <a:ea typeface="Verdana" pitchFamily="34" charset="-122"/>
                <a:cs typeface="Verdana" pitchFamily="34" charset="-120"/>
              </a:rPr>
              <a:t>The full table is in your handout. Use it during the activity.</a:t>
            </a:r>
            <a:endParaRPr lang="en-US" sz="19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1524000" y="2195513"/>
            <a:ext cx="533400" cy="28575"/>
          </a:xfrm>
          <a:prstGeom prst="roundRect">
            <a:avLst>
              <a:gd name="adj" fmla="val 50000"/>
            </a:avLst>
          </a:prstGeom>
          <a:solidFill>
            <a:srgbClr val="DC2626"/>
          </a:solidFill>
          <a:ln/>
        </p:spPr>
      </p:sp>
      <p:sp>
        <p:nvSpPr>
          <p:cNvPr id="3" name="Text 1"/>
          <p:cNvSpPr/>
          <p:nvPr/>
        </p:nvSpPr>
        <p:spPr>
          <a:xfrm>
            <a:off x="1524000" y="2566988"/>
            <a:ext cx="15697200" cy="666750"/>
          </a:xfrm>
          <a:prstGeom prst="rect">
            <a:avLst/>
          </a:prstGeom>
          <a:noFill/>
          <a:ln/>
        </p:spPr>
        <p:txBody>
          <a:bodyPr wrap="square" lIns="25400" tIns="25400" rIns="25400" bIns="25400" rtlCol="0" anchor="t">
            <a:normAutofit/>
          </a:bodyPr>
          <a:lstStyle/>
          <a:p>
            <a:pPr algn="l" indent="0" marL="0">
              <a:lnSpc>
                <a:spcPct val="110000"/>
              </a:lnSpc>
              <a:buNone/>
            </a:pPr>
            <a:r>
              <a:rPr lang="en-US" sz="4500" b="1" spc="-90" kern="0" dirty="0">
                <a:solidFill>
                  <a:srgbClr val="000099"/>
                </a:solidFill>
                <a:latin typeface="Verdana" pitchFamily="34" charset="0"/>
                <a:ea typeface="Verdana" pitchFamily="34" charset="-122"/>
                <a:cs typeface="Verdana" pitchFamily="34" charset="-120"/>
              </a:rPr>
              <a:t>What makes a paraphrase unacceptable?</a:t>
            </a:r>
            <a:endParaRPr lang="en-US" sz="4500" dirty="0"/>
          </a:p>
        </p:txBody>
      </p:sp>
      <p:sp>
        <p:nvSpPr>
          <p:cNvPr id="4" name="Shape 2"/>
          <p:cNvSpPr/>
          <p:nvPr/>
        </p:nvSpPr>
        <p:spPr>
          <a:xfrm>
            <a:off x="1524000" y="4424363"/>
            <a:ext cx="15240000" cy="9525"/>
          </a:xfrm>
          <a:prstGeom prst="rect">
            <a:avLst/>
          </a:prstGeom>
          <a:solidFill>
            <a:srgbClr val="000099">
              <a:alpha val="7000"/>
            </a:srgbClr>
          </a:solidFill>
          <a:ln/>
        </p:spPr>
      </p:sp>
      <p:sp>
        <p:nvSpPr>
          <p:cNvPr id="5" name="Shape 3"/>
          <p:cNvSpPr/>
          <p:nvPr/>
        </p:nvSpPr>
        <p:spPr>
          <a:xfrm>
            <a:off x="1524000" y="3919537"/>
            <a:ext cx="95250" cy="95250"/>
          </a:xfrm>
          <a:prstGeom prst="ellipse">
            <a:avLst/>
          </a:prstGeom>
          <a:solidFill>
            <a:srgbClr val="DC2626"/>
          </a:solidFill>
          <a:ln/>
        </p:spPr>
      </p:sp>
      <p:sp>
        <p:nvSpPr>
          <p:cNvPr id="6" name="Text 4"/>
          <p:cNvSpPr/>
          <p:nvPr/>
        </p:nvSpPr>
        <p:spPr>
          <a:xfrm>
            <a:off x="1847850" y="3824288"/>
            <a:ext cx="8025347" cy="466725"/>
          </a:xfrm>
          <a:prstGeom prst="rect">
            <a:avLst/>
          </a:prstGeom>
          <a:noFill/>
          <a:ln/>
        </p:spPr>
        <p:txBody>
          <a:bodyPr wrap="square" lIns="25400" tIns="25400" rIns="25400" bIns="25400" rtlCol="0" anchor="t">
            <a:normAutofit/>
          </a:bodyPr>
          <a:lstStyle/>
          <a:p>
            <a:pPr algn="l" indent="0" marL="0">
              <a:lnSpc>
                <a:spcPct val="150000"/>
              </a:lnSpc>
              <a:buNone/>
            </a:pPr>
            <a:r>
              <a:rPr lang="en-US" sz="2250" dirty="0">
                <a:solidFill>
                  <a:srgbClr val="000099"/>
                </a:solidFill>
                <a:latin typeface="Verdana" pitchFamily="34" charset="0"/>
                <a:ea typeface="Verdana" pitchFamily="34" charset="-122"/>
                <a:cs typeface="Verdana" pitchFamily="34" charset="-120"/>
              </a:rPr>
              <a:t>Three or more words in a row copied from the source.</a:t>
            </a:r>
            <a:endParaRPr lang="en-US" sz="2250" dirty="0"/>
          </a:p>
        </p:txBody>
      </p:sp>
      <p:sp>
        <p:nvSpPr>
          <p:cNvPr id="7" name="Shape 5"/>
          <p:cNvSpPr/>
          <p:nvPr/>
        </p:nvSpPr>
        <p:spPr>
          <a:xfrm>
            <a:off x="1524000" y="5205413"/>
            <a:ext cx="15240000" cy="9525"/>
          </a:xfrm>
          <a:prstGeom prst="rect">
            <a:avLst/>
          </a:prstGeom>
          <a:solidFill>
            <a:srgbClr val="000099">
              <a:alpha val="7000"/>
            </a:srgbClr>
          </a:solidFill>
          <a:ln/>
        </p:spPr>
      </p:sp>
      <p:sp>
        <p:nvSpPr>
          <p:cNvPr id="8" name="Shape 6"/>
          <p:cNvSpPr/>
          <p:nvPr/>
        </p:nvSpPr>
        <p:spPr>
          <a:xfrm>
            <a:off x="1524000" y="4700588"/>
            <a:ext cx="95250" cy="95250"/>
          </a:xfrm>
          <a:prstGeom prst="ellipse">
            <a:avLst/>
          </a:prstGeom>
          <a:solidFill>
            <a:srgbClr val="DC2626"/>
          </a:solidFill>
          <a:ln/>
        </p:spPr>
      </p:sp>
      <p:sp>
        <p:nvSpPr>
          <p:cNvPr id="9" name="Text 7"/>
          <p:cNvSpPr/>
          <p:nvPr/>
        </p:nvSpPr>
        <p:spPr>
          <a:xfrm>
            <a:off x="1847850" y="4605338"/>
            <a:ext cx="7889376" cy="466725"/>
          </a:xfrm>
          <a:prstGeom prst="rect">
            <a:avLst/>
          </a:prstGeom>
          <a:noFill/>
          <a:ln/>
        </p:spPr>
        <p:txBody>
          <a:bodyPr wrap="square" lIns="25400" tIns="25400" rIns="25400" bIns="25400" rtlCol="0" anchor="t">
            <a:normAutofit/>
          </a:bodyPr>
          <a:lstStyle/>
          <a:p>
            <a:pPr algn="l" indent="0" marL="0">
              <a:lnSpc>
                <a:spcPct val="150000"/>
              </a:lnSpc>
              <a:buNone/>
            </a:pPr>
            <a:r>
              <a:rPr lang="en-US" sz="2250" dirty="0">
                <a:solidFill>
                  <a:srgbClr val="000099"/>
                </a:solidFill>
                <a:latin typeface="Verdana" pitchFamily="34" charset="0"/>
                <a:ea typeface="Verdana" pitchFamily="34" charset="-122"/>
                <a:cs typeface="Verdana" pitchFamily="34" charset="-120"/>
              </a:rPr>
              <a:t>Only adjectives changed; nouns and verbs left alone.</a:t>
            </a:r>
            <a:endParaRPr lang="en-US" sz="2250" dirty="0"/>
          </a:p>
        </p:txBody>
      </p:sp>
      <p:sp>
        <p:nvSpPr>
          <p:cNvPr id="10" name="Shape 8"/>
          <p:cNvSpPr/>
          <p:nvPr/>
        </p:nvSpPr>
        <p:spPr>
          <a:xfrm>
            <a:off x="1524000" y="5986463"/>
            <a:ext cx="15240000" cy="9525"/>
          </a:xfrm>
          <a:prstGeom prst="rect">
            <a:avLst/>
          </a:prstGeom>
          <a:solidFill>
            <a:srgbClr val="000099">
              <a:alpha val="7000"/>
            </a:srgbClr>
          </a:solidFill>
          <a:ln/>
        </p:spPr>
      </p:sp>
      <p:sp>
        <p:nvSpPr>
          <p:cNvPr id="11" name="Shape 9"/>
          <p:cNvSpPr/>
          <p:nvPr/>
        </p:nvSpPr>
        <p:spPr>
          <a:xfrm>
            <a:off x="1524000" y="5481638"/>
            <a:ext cx="95250" cy="95250"/>
          </a:xfrm>
          <a:prstGeom prst="ellipse">
            <a:avLst/>
          </a:prstGeom>
          <a:solidFill>
            <a:srgbClr val="DC2626"/>
          </a:solidFill>
          <a:ln/>
        </p:spPr>
      </p:sp>
      <p:sp>
        <p:nvSpPr>
          <p:cNvPr id="12" name="Text 10"/>
          <p:cNvSpPr/>
          <p:nvPr/>
        </p:nvSpPr>
        <p:spPr>
          <a:xfrm>
            <a:off x="1847850" y="5386388"/>
            <a:ext cx="5202457" cy="466725"/>
          </a:xfrm>
          <a:prstGeom prst="rect">
            <a:avLst/>
          </a:prstGeom>
          <a:noFill/>
          <a:ln/>
        </p:spPr>
        <p:txBody>
          <a:bodyPr wrap="square" lIns="25400" tIns="25400" rIns="25400" bIns="25400" rtlCol="0" anchor="t">
            <a:normAutofit/>
          </a:bodyPr>
          <a:lstStyle/>
          <a:p>
            <a:pPr algn="l" indent="0" marL="0">
              <a:lnSpc>
                <a:spcPct val="150000"/>
              </a:lnSpc>
              <a:buNone/>
            </a:pPr>
            <a:r>
              <a:rPr lang="en-US" sz="2250" dirty="0">
                <a:solidFill>
                  <a:srgbClr val="000099"/>
                </a:solidFill>
                <a:latin typeface="Verdana" pitchFamily="34" charset="0"/>
                <a:ea typeface="Verdana" pitchFamily="34" charset="-122"/>
                <a:cs typeface="Verdana" pitchFamily="34" charset="-120"/>
              </a:rPr>
              <a:t>Same sentence shape, same order.</a:t>
            </a:r>
            <a:endParaRPr lang="en-US" sz="2250" dirty="0"/>
          </a:p>
        </p:txBody>
      </p:sp>
      <p:sp>
        <p:nvSpPr>
          <p:cNvPr id="13" name="Shape 11"/>
          <p:cNvSpPr/>
          <p:nvPr/>
        </p:nvSpPr>
        <p:spPr>
          <a:xfrm>
            <a:off x="1524000" y="6262688"/>
            <a:ext cx="95250" cy="95250"/>
          </a:xfrm>
          <a:prstGeom prst="ellipse">
            <a:avLst/>
          </a:prstGeom>
          <a:solidFill>
            <a:srgbClr val="DC2626"/>
          </a:solidFill>
          <a:ln/>
        </p:spPr>
      </p:sp>
      <p:sp>
        <p:nvSpPr>
          <p:cNvPr id="14" name="Text 12"/>
          <p:cNvSpPr/>
          <p:nvPr/>
        </p:nvSpPr>
        <p:spPr>
          <a:xfrm>
            <a:off x="1847850" y="6167438"/>
            <a:ext cx="1724620" cy="466725"/>
          </a:xfrm>
          <a:prstGeom prst="rect">
            <a:avLst/>
          </a:prstGeom>
          <a:noFill/>
          <a:ln/>
        </p:spPr>
        <p:txBody>
          <a:bodyPr wrap="square" lIns="25400" tIns="25400" rIns="25400" bIns="25400" rtlCol="0" anchor="t">
            <a:normAutofit/>
          </a:bodyPr>
          <a:lstStyle/>
          <a:p>
            <a:pPr algn="l" indent="0" marL="0">
              <a:lnSpc>
                <a:spcPct val="150000"/>
              </a:lnSpc>
              <a:buNone/>
            </a:pPr>
            <a:r>
              <a:rPr lang="en-US" sz="2250" dirty="0">
                <a:solidFill>
                  <a:srgbClr val="000099"/>
                </a:solidFill>
                <a:latin typeface="Verdana" pitchFamily="34" charset="0"/>
                <a:ea typeface="Verdana" pitchFamily="34" charset="-122"/>
                <a:cs typeface="Verdana" pitchFamily="34" charset="-120"/>
              </a:rPr>
              <a:t>No citation.</a:t>
            </a:r>
            <a:endParaRPr lang="en-US" sz="2250" dirty="0"/>
          </a:p>
        </p:txBody>
      </p:sp>
      <p:sp>
        <p:nvSpPr>
          <p:cNvPr id="15" name="Shape 13"/>
          <p:cNvSpPr/>
          <p:nvPr/>
        </p:nvSpPr>
        <p:spPr>
          <a:xfrm>
            <a:off x="1524000" y="7110413"/>
            <a:ext cx="15240000" cy="981075"/>
          </a:xfrm>
          <a:prstGeom prst="roundRect">
            <a:avLst>
              <a:gd name="adj" fmla="val 5825"/>
            </a:avLst>
          </a:prstGeom>
          <a:solidFill>
            <a:srgbClr val="FEF2F2"/>
          </a:solidFill>
          <a:ln w="9525">
            <a:solidFill>
              <a:srgbClr val="FECACA"/>
            </a:solidFill>
            <a:prstDash val="solid"/>
          </a:ln>
        </p:spPr>
      </p:sp>
      <p:sp>
        <p:nvSpPr>
          <p:cNvPr id="16" name="Text 14"/>
          <p:cNvSpPr/>
          <p:nvPr/>
        </p:nvSpPr>
        <p:spPr>
          <a:xfrm>
            <a:off x="1876425" y="7386638"/>
            <a:ext cx="14992350" cy="466725"/>
          </a:xfrm>
          <a:prstGeom prst="rect">
            <a:avLst/>
          </a:prstGeom>
          <a:noFill/>
          <a:ln/>
        </p:spPr>
        <p:txBody>
          <a:bodyPr wrap="square" lIns="25400" tIns="25400" rIns="25400" bIns="25400" rtlCol="0" anchor="t">
            <a:normAutofit/>
          </a:bodyPr>
          <a:lstStyle/>
          <a:p>
            <a:pPr algn="l" indent="0" marL="0">
              <a:lnSpc>
                <a:spcPct val="150000"/>
              </a:lnSpc>
              <a:buNone/>
            </a:pPr>
            <a:r>
              <a:rPr lang="en-US" sz="2250" b="1" dirty="0">
                <a:solidFill>
                  <a:srgbClr val="DC2626"/>
                </a:solidFill>
                <a:latin typeface="Verdana" pitchFamily="34" charset="0"/>
                <a:ea typeface="Verdana" pitchFamily="34" charset="-122"/>
                <a:cs typeface="Verdana" pitchFamily="34" charset="-120"/>
              </a:rPr>
              <a:t>Any one of these → plagiarism, even by accident. Even if the AI did it for you.</a:t>
            </a:r>
            <a:endParaRPr lang="en-US" sz="22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1524000" y="857250"/>
            <a:ext cx="533400" cy="28575"/>
          </a:xfrm>
          <a:prstGeom prst="roundRect">
            <a:avLst>
              <a:gd name="adj" fmla="val 50000"/>
            </a:avLst>
          </a:prstGeom>
          <a:solidFill>
            <a:srgbClr val="2563EB"/>
          </a:solidFill>
          <a:ln/>
        </p:spPr>
      </p:sp>
      <p:sp>
        <p:nvSpPr>
          <p:cNvPr id="3" name="Text 1"/>
          <p:cNvSpPr/>
          <p:nvPr/>
        </p:nvSpPr>
        <p:spPr>
          <a:xfrm>
            <a:off x="1524000" y="1228725"/>
            <a:ext cx="15697200" cy="666750"/>
          </a:xfrm>
          <a:prstGeom prst="rect">
            <a:avLst/>
          </a:prstGeom>
          <a:noFill/>
          <a:ln/>
        </p:spPr>
        <p:txBody>
          <a:bodyPr wrap="square" lIns="25400" tIns="25400" rIns="25400" bIns="25400" rtlCol="0" anchor="t">
            <a:normAutofit/>
          </a:bodyPr>
          <a:lstStyle/>
          <a:p>
            <a:pPr algn="l" indent="0" marL="0">
              <a:lnSpc>
                <a:spcPct val="110000"/>
              </a:lnSpc>
              <a:buNone/>
            </a:pPr>
            <a:r>
              <a:rPr lang="en-US" sz="4500" b="1" spc="-90" kern="0" dirty="0">
                <a:solidFill>
                  <a:srgbClr val="000099"/>
                </a:solidFill>
                <a:latin typeface="Verdana" pitchFamily="34" charset="0"/>
                <a:ea typeface="Verdana" pitchFamily="34" charset="-122"/>
                <a:cs typeface="Verdana" pitchFamily="34" charset="-120"/>
              </a:rPr>
              <a:t>Paraphrasing English sayings</a:t>
            </a:r>
            <a:endParaRPr lang="en-US" sz="4500" dirty="0"/>
          </a:p>
        </p:txBody>
      </p:sp>
      <p:sp>
        <p:nvSpPr>
          <p:cNvPr id="4" name="Shape 2"/>
          <p:cNvSpPr/>
          <p:nvPr/>
        </p:nvSpPr>
        <p:spPr>
          <a:xfrm>
            <a:off x="1524000" y="2752725"/>
            <a:ext cx="7486650" cy="28575"/>
          </a:xfrm>
          <a:prstGeom prst="rect">
            <a:avLst/>
          </a:prstGeom>
          <a:solidFill>
            <a:srgbClr val="2563EB"/>
          </a:solidFill>
          <a:ln/>
        </p:spPr>
      </p:sp>
      <p:sp>
        <p:nvSpPr>
          <p:cNvPr id="5" name="Text 3"/>
          <p:cNvSpPr/>
          <p:nvPr/>
        </p:nvSpPr>
        <p:spPr>
          <a:xfrm>
            <a:off x="1524000" y="2314575"/>
            <a:ext cx="7711250" cy="361950"/>
          </a:xfrm>
          <a:prstGeom prst="rect">
            <a:avLst/>
          </a:prstGeom>
          <a:noFill/>
          <a:ln/>
        </p:spPr>
        <p:txBody>
          <a:bodyPr wrap="square" lIns="25400" tIns="25400" rIns="25400" bIns="25400" rtlCol="0" anchor="t">
            <a:normAutofit/>
          </a:bodyPr>
          <a:lstStyle/>
          <a:p>
            <a:pPr algn="l" indent="0" marL="0">
              <a:buNone/>
            </a:pPr>
            <a:r>
              <a:rPr lang="en-US" sz="2100" b="1" dirty="0">
                <a:solidFill>
                  <a:srgbClr val="000099"/>
                </a:solidFill>
                <a:latin typeface="Verdana" pitchFamily="34" charset="0"/>
                <a:ea typeface="Verdana" pitchFamily="34" charset="-122"/>
                <a:cs typeface="Verdana" pitchFamily="34" charset="-120"/>
              </a:rPr>
              <a:t>An apple a day keeps the doctor away</a:t>
            </a:r>
            <a:endParaRPr lang="en-US" sz="2100" dirty="0"/>
          </a:p>
        </p:txBody>
      </p:sp>
      <p:sp>
        <p:nvSpPr>
          <p:cNvPr id="6" name="Shape 4"/>
          <p:cNvSpPr/>
          <p:nvPr/>
        </p:nvSpPr>
        <p:spPr>
          <a:xfrm>
            <a:off x="1524000" y="3776662"/>
            <a:ext cx="7486650" cy="9525"/>
          </a:xfrm>
          <a:prstGeom prst="rect">
            <a:avLst/>
          </a:prstGeom>
          <a:solidFill>
            <a:srgbClr val="000099">
              <a:alpha val="7000"/>
            </a:srgbClr>
          </a:solidFill>
          <a:ln/>
        </p:spPr>
      </p:sp>
      <p:sp>
        <p:nvSpPr>
          <p:cNvPr id="7" name="Shape 5"/>
          <p:cNvSpPr/>
          <p:nvPr/>
        </p:nvSpPr>
        <p:spPr>
          <a:xfrm>
            <a:off x="1524000" y="3314700"/>
            <a:ext cx="95250" cy="95250"/>
          </a:xfrm>
          <a:prstGeom prst="ellipse">
            <a:avLst/>
          </a:prstGeom>
          <a:solidFill>
            <a:srgbClr val="DC2626"/>
          </a:solidFill>
          <a:ln/>
        </p:spPr>
      </p:sp>
      <p:sp>
        <p:nvSpPr>
          <p:cNvPr id="8" name="Text 6"/>
          <p:cNvSpPr/>
          <p:nvPr/>
        </p:nvSpPr>
        <p:spPr>
          <a:xfrm>
            <a:off x="1847850" y="3219450"/>
            <a:ext cx="3480057" cy="423863"/>
          </a:xfrm>
          <a:prstGeom prst="rect">
            <a:avLst/>
          </a:prstGeom>
          <a:noFill/>
          <a:ln/>
        </p:spPr>
        <p:txBody>
          <a:bodyPr wrap="square" lIns="25400" tIns="25400" rIns="25400" bIns="25400" rtlCol="0" anchor="t">
            <a:normAutofit/>
          </a:bodyPr>
          <a:lstStyle/>
          <a:p>
            <a:pPr algn="l" indent="0" marL="0">
              <a:lnSpc>
                <a:spcPct val="150000"/>
              </a:lnSpc>
              <a:buNone/>
            </a:pPr>
            <a:r>
              <a:rPr lang="en-US" sz="2025" dirty="0">
                <a:solidFill>
                  <a:srgbClr val="000099"/>
                </a:solidFill>
                <a:latin typeface="Verdana" pitchFamily="34" charset="0"/>
                <a:ea typeface="Verdana" pitchFamily="34" charset="-122"/>
                <a:cs typeface="Verdana" pitchFamily="34" charset="-120"/>
              </a:rPr>
              <a:t>Doctors are afraid of fruit.</a:t>
            </a:r>
            <a:endParaRPr lang="en-US" sz="2025" dirty="0"/>
          </a:p>
        </p:txBody>
      </p:sp>
      <p:sp>
        <p:nvSpPr>
          <p:cNvPr id="9" name="Shape 7"/>
          <p:cNvSpPr/>
          <p:nvPr/>
        </p:nvSpPr>
        <p:spPr>
          <a:xfrm>
            <a:off x="1524000" y="4514850"/>
            <a:ext cx="7486650" cy="9525"/>
          </a:xfrm>
          <a:prstGeom prst="rect">
            <a:avLst/>
          </a:prstGeom>
          <a:solidFill>
            <a:srgbClr val="000099">
              <a:alpha val="7000"/>
            </a:srgbClr>
          </a:solidFill>
          <a:ln/>
        </p:spPr>
      </p:sp>
      <p:sp>
        <p:nvSpPr>
          <p:cNvPr id="10" name="Shape 8"/>
          <p:cNvSpPr/>
          <p:nvPr/>
        </p:nvSpPr>
        <p:spPr>
          <a:xfrm>
            <a:off x="1524000" y="4052888"/>
            <a:ext cx="95250" cy="95250"/>
          </a:xfrm>
          <a:prstGeom prst="ellipse">
            <a:avLst/>
          </a:prstGeom>
          <a:solidFill>
            <a:srgbClr val="F59E0B"/>
          </a:solidFill>
          <a:ln/>
        </p:spPr>
      </p:sp>
      <p:sp>
        <p:nvSpPr>
          <p:cNvPr id="11" name="Text 9"/>
          <p:cNvSpPr/>
          <p:nvPr/>
        </p:nvSpPr>
        <p:spPr>
          <a:xfrm>
            <a:off x="1847850" y="3957638"/>
            <a:ext cx="4844211" cy="423863"/>
          </a:xfrm>
          <a:prstGeom prst="rect">
            <a:avLst/>
          </a:prstGeom>
          <a:noFill/>
          <a:ln/>
        </p:spPr>
        <p:txBody>
          <a:bodyPr wrap="square" lIns="25400" tIns="25400" rIns="25400" bIns="25400" rtlCol="0" anchor="t">
            <a:normAutofit/>
          </a:bodyPr>
          <a:lstStyle/>
          <a:p>
            <a:pPr algn="l" indent="0" marL="0">
              <a:lnSpc>
                <a:spcPct val="150000"/>
              </a:lnSpc>
              <a:buNone/>
            </a:pPr>
            <a:r>
              <a:rPr lang="en-US" sz="2025" dirty="0">
                <a:solidFill>
                  <a:srgbClr val="000099"/>
                </a:solidFill>
                <a:latin typeface="Verdana" pitchFamily="34" charset="0"/>
                <a:ea typeface="Verdana" pitchFamily="34" charset="-122"/>
                <a:cs typeface="Verdana" pitchFamily="34" charset="-120"/>
              </a:rPr>
              <a:t>Eating good food keeps you healthy.</a:t>
            </a:r>
            <a:endParaRPr lang="en-US" sz="2025" dirty="0"/>
          </a:p>
        </p:txBody>
      </p:sp>
      <p:sp>
        <p:nvSpPr>
          <p:cNvPr id="12" name="Shape 10"/>
          <p:cNvSpPr/>
          <p:nvPr/>
        </p:nvSpPr>
        <p:spPr>
          <a:xfrm>
            <a:off x="1524000" y="4791075"/>
            <a:ext cx="95250" cy="95250"/>
          </a:xfrm>
          <a:prstGeom prst="ellipse">
            <a:avLst/>
          </a:prstGeom>
          <a:solidFill>
            <a:srgbClr val="2563EB"/>
          </a:solidFill>
          <a:ln/>
        </p:spPr>
      </p:sp>
      <p:sp>
        <p:nvSpPr>
          <p:cNvPr id="13" name="Text 11"/>
          <p:cNvSpPr/>
          <p:nvPr/>
        </p:nvSpPr>
        <p:spPr>
          <a:xfrm>
            <a:off x="1847850" y="4695825"/>
            <a:ext cx="7377684" cy="809625"/>
          </a:xfrm>
          <a:prstGeom prst="rect">
            <a:avLst/>
          </a:prstGeom>
          <a:noFill/>
          <a:ln/>
        </p:spPr>
        <p:txBody>
          <a:bodyPr wrap="square" lIns="25400" tIns="25400" rIns="25400" bIns="25400" rtlCol="0" anchor="t">
            <a:normAutofit/>
          </a:bodyPr>
          <a:lstStyle/>
          <a:p>
            <a:pPr algn="l" indent="0" marL="0">
              <a:lnSpc>
                <a:spcPct val="150000"/>
              </a:lnSpc>
              <a:buNone/>
            </a:pPr>
            <a:r>
              <a:rPr lang="en-US" sz="2025" dirty="0">
                <a:solidFill>
                  <a:srgbClr val="000099"/>
                </a:solidFill>
                <a:latin typeface="Verdana" pitchFamily="34" charset="0"/>
                <a:ea typeface="Verdana" pitchFamily="34" charset="-122"/>
                <a:cs typeface="Verdana" pitchFamily="34" charset="-120"/>
              </a:rPr>
              <a:t>One of the best ways to stay out of the hospital is simply to eat nutritious food.</a:t>
            </a:r>
            <a:endParaRPr lang="en-US" sz="2025" dirty="0"/>
          </a:p>
        </p:txBody>
      </p:sp>
      <p:sp>
        <p:nvSpPr>
          <p:cNvPr id="14" name="Shape 12"/>
          <p:cNvSpPr/>
          <p:nvPr/>
        </p:nvSpPr>
        <p:spPr>
          <a:xfrm>
            <a:off x="9277350" y="2752725"/>
            <a:ext cx="7486650" cy="28575"/>
          </a:xfrm>
          <a:prstGeom prst="rect">
            <a:avLst/>
          </a:prstGeom>
          <a:solidFill>
            <a:srgbClr val="2563EB"/>
          </a:solidFill>
          <a:ln/>
        </p:spPr>
      </p:sp>
      <p:sp>
        <p:nvSpPr>
          <p:cNvPr id="15" name="Text 13"/>
          <p:cNvSpPr/>
          <p:nvPr/>
        </p:nvSpPr>
        <p:spPr>
          <a:xfrm>
            <a:off x="9277350" y="2314575"/>
            <a:ext cx="7711250" cy="361950"/>
          </a:xfrm>
          <a:prstGeom prst="rect">
            <a:avLst/>
          </a:prstGeom>
          <a:noFill/>
          <a:ln/>
        </p:spPr>
        <p:txBody>
          <a:bodyPr wrap="square" lIns="25400" tIns="25400" rIns="25400" bIns="25400" rtlCol="0" anchor="t">
            <a:normAutofit/>
          </a:bodyPr>
          <a:lstStyle/>
          <a:p>
            <a:pPr algn="l" indent="0" marL="0">
              <a:buNone/>
            </a:pPr>
            <a:r>
              <a:rPr lang="en-US" sz="2100" b="1" dirty="0">
                <a:solidFill>
                  <a:srgbClr val="000099"/>
                </a:solidFill>
                <a:latin typeface="Verdana" pitchFamily="34" charset="0"/>
                <a:ea typeface="Verdana" pitchFamily="34" charset="-122"/>
                <a:cs typeface="Verdana" pitchFamily="34" charset="-120"/>
              </a:rPr>
              <a:t>When in Rome, do as the Romans do</a:t>
            </a:r>
            <a:endParaRPr lang="en-US" sz="2100" dirty="0"/>
          </a:p>
        </p:txBody>
      </p:sp>
      <p:sp>
        <p:nvSpPr>
          <p:cNvPr id="16" name="Shape 14"/>
          <p:cNvSpPr/>
          <p:nvPr/>
        </p:nvSpPr>
        <p:spPr>
          <a:xfrm>
            <a:off x="9277350" y="4162425"/>
            <a:ext cx="7486650" cy="9525"/>
          </a:xfrm>
          <a:prstGeom prst="rect">
            <a:avLst/>
          </a:prstGeom>
          <a:solidFill>
            <a:srgbClr val="000099">
              <a:alpha val="7000"/>
            </a:srgbClr>
          </a:solidFill>
          <a:ln/>
        </p:spPr>
      </p:sp>
      <p:sp>
        <p:nvSpPr>
          <p:cNvPr id="17" name="Shape 15"/>
          <p:cNvSpPr/>
          <p:nvPr/>
        </p:nvSpPr>
        <p:spPr>
          <a:xfrm>
            <a:off x="9277350" y="3314700"/>
            <a:ext cx="95250" cy="95250"/>
          </a:xfrm>
          <a:prstGeom prst="ellipse">
            <a:avLst/>
          </a:prstGeom>
          <a:solidFill>
            <a:srgbClr val="DC2626"/>
          </a:solidFill>
          <a:ln/>
        </p:spPr>
      </p:sp>
      <p:sp>
        <p:nvSpPr>
          <p:cNvPr id="18" name="Text 16"/>
          <p:cNvSpPr/>
          <p:nvPr/>
        </p:nvSpPr>
        <p:spPr>
          <a:xfrm>
            <a:off x="9601200" y="3219450"/>
            <a:ext cx="7377684" cy="809625"/>
          </a:xfrm>
          <a:prstGeom prst="rect">
            <a:avLst/>
          </a:prstGeom>
          <a:noFill/>
          <a:ln/>
        </p:spPr>
        <p:txBody>
          <a:bodyPr wrap="square" lIns="25400" tIns="25400" rIns="25400" bIns="25400" rtlCol="0" anchor="t">
            <a:normAutofit/>
          </a:bodyPr>
          <a:lstStyle/>
          <a:p>
            <a:pPr algn="l" indent="0" marL="0">
              <a:lnSpc>
                <a:spcPct val="150000"/>
              </a:lnSpc>
              <a:buNone/>
            </a:pPr>
            <a:r>
              <a:rPr lang="en-US" sz="2025" dirty="0">
                <a:solidFill>
                  <a:srgbClr val="000099"/>
                </a:solidFill>
                <a:latin typeface="Verdana" pitchFamily="34" charset="0"/>
                <a:ea typeface="Verdana" pitchFamily="34" charset="-122"/>
                <a:cs typeface="Verdana" pitchFamily="34" charset="-120"/>
              </a:rPr>
              <a:t>Rome has some confusing customs, so just copy what the locals are doing.</a:t>
            </a:r>
            <a:endParaRPr lang="en-US" sz="2025" dirty="0"/>
          </a:p>
        </p:txBody>
      </p:sp>
      <p:sp>
        <p:nvSpPr>
          <p:cNvPr id="19" name="Shape 17"/>
          <p:cNvSpPr/>
          <p:nvPr/>
        </p:nvSpPr>
        <p:spPr>
          <a:xfrm>
            <a:off x="9277350" y="5286375"/>
            <a:ext cx="7486650" cy="9525"/>
          </a:xfrm>
          <a:prstGeom prst="rect">
            <a:avLst/>
          </a:prstGeom>
          <a:solidFill>
            <a:srgbClr val="000099">
              <a:alpha val="7000"/>
            </a:srgbClr>
          </a:solidFill>
          <a:ln/>
        </p:spPr>
      </p:sp>
      <p:sp>
        <p:nvSpPr>
          <p:cNvPr id="20" name="Shape 18"/>
          <p:cNvSpPr/>
          <p:nvPr/>
        </p:nvSpPr>
        <p:spPr>
          <a:xfrm>
            <a:off x="9277350" y="4438650"/>
            <a:ext cx="95250" cy="95250"/>
          </a:xfrm>
          <a:prstGeom prst="ellipse">
            <a:avLst/>
          </a:prstGeom>
          <a:solidFill>
            <a:srgbClr val="F59E0B"/>
          </a:solidFill>
          <a:ln/>
        </p:spPr>
      </p:sp>
      <p:sp>
        <p:nvSpPr>
          <p:cNvPr id="21" name="Text 19"/>
          <p:cNvSpPr/>
          <p:nvPr/>
        </p:nvSpPr>
        <p:spPr>
          <a:xfrm>
            <a:off x="9601200" y="4343400"/>
            <a:ext cx="7377684" cy="809625"/>
          </a:xfrm>
          <a:prstGeom prst="rect">
            <a:avLst/>
          </a:prstGeom>
          <a:noFill/>
          <a:ln/>
        </p:spPr>
        <p:txBody>
          <a:bodyPr wrap="square" lIns="25400" tIns="25400" rIns="25400" bIns="25400" rtlCol="0" anchor="t">
            <a:normAutofit/>
          </a:bodyPr>
          <a:lstStyle/>
          <a:p>
            <a:pPr algn="l" indent="0" marL="0">
              <a:lnSpc>
                <a:spcPct val="150000"/>
              </a:lnSpc>
              <a:buNone/>
            </a:pPr>
            <a:r>
              <a:rPr lang="en-US" sz="2025" dirty="0">
                <a:solidFill>
                  <a:srgbClr val="000099"/>
                </a:solidFill>
                <a:latin typeface="Verdana" pitchFamily="34" charset="0"/>
                <a:ea typeface="Verdana" pitchFamily="34" charset="-122"/>
                <a:cs typeface="Verdana" pitchFamily="34" charset="-120"/>
              </a:rPr>
              <a:t>When you go to Rome, do what the Roman people there do.</a:t>
            </a:r>
            <a:endParaRPr lang="en-US" sz="2025" dirty="0"/>
          </a:p>
        </p:txBody>
      </p:sp>
      <p:sp>
        <p:nvSpPr>
          <p:cNvPr id="22" name="Shape 20"/>
          <p:cNvSpPr/>
          <p:nvPr/>
        </p:nvSpPr>
        <p:spPr>
          <a:xfrm>
            <a:off x="9277350" y="5562600"/>
            <a:ext cx="95250" cy="95250"/>
          </a:xfrm>
          <a:prstGeom prst="ellipse">
            <a:avLst/>
          </a:prstGeom>
          <a:solidFill>
            <a:srgbClr val="2563EB"/>
          </a:solidFill>
          <a:ln/>
        </p:spPr>
      </p:sp>
      <p:sp>
        <p:nvSpPr>
          <p:cNvPr id="23" name="Text 21"/>
          <p:cNvSpPr/>
          <p:nvPr/>
        </p:nvSpPr>
        <p:spPr>
          <a:xfrm>
            <a:off x="9601200" y="5467350"/>
            <a:ext cx="7377684" cy="809625"/>
          </a:xfrm>
          <a:prstGeom prst="rect">
            <a:avLst/>
          </a:prstGeom>
          <a:noFill/>
          <a:ln/>
        </p:spPr>
        <p:txBody>
          <a:bodyPr wrap="square" lIns="25400" tIns="25400" rIns="25400" bIns="25400" rtlCol="0" anchor="t">
            <a:normAutofit/>
          </a:bodyPr>
          <a:lstStyle/>
          <a:p>
            <a:pPr algn="l" indent="0" marL="0">
              <a:lnSpc>
                <a:spcPct val="150000"/>
              </a:lnSpc>
              <a:buNone/>
            </a:pPr>
            <a:r>
              <a:rPr lang="en-US" sz="2025" dirty="0">
                <a:solidFill>
                  <a:srgbClr val="000099"/>
                </a:solidFill>
                <a:latin typeface="Verdana" pitchFamily="34" charset="0"/>
                <a:ea typeface="Verdana" pitchFamily="34" charset="-122"/>
                <a:cs typeface="Verdana" pitchFamily="34" charset="-120"/>
              </a:rPr>
              <a:t>It's important to respect local customs when you travel.</a:t>
            </a:r>
            <a:endParaRPr lang="en-US" sz="2025"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1524000" y="3433763"/>
            <a:ext cx="533400" cy="28575"/>
          </a:xfrm>
          <a:prstGeom prst="roundRect">
            <a:avLst>
              <a:gd name="adj" fmla="val 50000"/>
            </a:avLst>
          </a:prstGeom>
          <a:solidFill>
            <a:srgbClr val="2563EB"/>
          </a:solidFill>
          <a:ln/>
        </p:spPr>
      </p:sp>
      <p:sp>
        <p:nvSpPr>
          <p:cNvPr id="3" name="Text 1"/>
          <p:cNvSpPr/>
          <p:nvPr/>
        </p:nvSpPr>
        <p:spPr>
          <a:xfrm>
            <a:off x="1524000" y="3805237"/>
            <a:ext cx="15697200" cy="666750"/>
          </a:xfrm>
          <a:prstGeom prst="rect">
            <a:avLst/>
          </a:prstGeom>
          <a:noFill/>
          <a:ln/>
        </p:spPr>
        <p:txBody>
          <a:bodyPr wrap="square" lIns="25400" tIns="25400" rIns="25400" bIns="25400" rtlCol="0" anchor="t">
            <a:normAutofit/>
          </a:bodyPr>
          <a:lstStyle/>
          <a:p>
            <a:pPr algn="l" indent="0" marL="0">
              <a:lnSpc>
                <a:spcPct val="110000"/>
              </a:lnSpc>
              <a:buNone/>
            </a:pPr>
            <a:r>
              <a:rPr lang="en-US" sz="4500" b="1" spc="-90" kern="0" dirty="0">
                <a:solidFill>
                  <a:srgbClr val="000099"/>
                </a:solidFill>
                <a:latin typeface="Verdana" pitchFamily="34" charset="0"/>
                <a:ea typeface="Verdana" pitchFamily="34" charset="-122"/>
                <a:cs typeface="Verdana" pitchFamily="34" charset="-120"/>
              </a:rPr>
              <a:t>Why paraphrase?</a:t>
            </a:r>
            <a:endParaRPr lang="en-US" sz="4500" dirty="0"/>
          </a:p>
        </p:txBody>
      </p:sp>
      <p:sp>
        <p:nvSpPr>
          <p:cNvPr id="4" name="Shape 2"/>
          <p:cNvSpPr/>
          <p:nvPr/>
        </p:nvSpPr>
        <p:spPr>
          <a:xfrm>
            <a:off x="1524000" y="4967288"/>
            <a:ext cx="7486650" cy="1885950"/>
          </a:xfrm>
          <a:prstGeom prst="roundRect">
            <a:avLst>
              <a:gd name="adj" fmla="val 3030"/>
            </a:avLst>
          </a:prstGeom>
          <a:solidFill>
            <a:srgbClr val="F8FAFC"/>
          </a:solidFill>
          <a:ln/>
        </p:spPr>
      </p:sp>
      <p:sp>
        <p:nvSpPr>
          <p:cNvPr id="5" name="Shape 3"/>
          <p:cNvSpPr/>
          <p:nvPr/>
        </p:nvSpPr>
        <p:spPr>
          <a:xfrm>
            <a:off x="1524000" y="6843713"/>
            <a:ext cx="7486650" cy="9525"/>
          </a:xfrm>
          <a:prstGeom prst="rect">
            <a:avLst/>
          </a:prstGeom>
          <a:solidFill>
            <a:srgbClr val="BFDBFE"/>
          </a:solidFill>
          <a:ln/>
        </p:spPr>
      </p:sp>
      <p:sp>
        <p:nvSpPr>
          <p:cNvPr id="6" name="Shape 4"/>
          <p:cNvSpPr/>
          <p:nvPr/>
        </p:nvSpPr>
        <p:spPr>
          <a:xfrm>
            <a:off x="1524000" y="4967288"/>
            <a:ext cx="7486650" cy="9525"/>
          </a:xfrm>
          <a:prstGeom prst="rect">
            <a:avLst/>
          </a:prstGeom>
          <a:solidFill>
            <a:srgbClr val="BFDBFE"/>
          </a:solidFill>
          <a:ln/>
        </p:spPr>
      </p:sp>
      <p:sp>
        <p:nvSpPr>
          <p:cNvPr id="7" name="Shape 5"/>
          <p:cNvSpPr/>
          <p:nvPr/>
        </p:nvSpPr>
        <p:spPr>
          <a:xfrm>
            <a:off x="1524000" y="4967288"/>
            <a:ext cx="38100" cy="1885950"/>
          </a:xfrm>
          <a:prstGeom prst="rect">
            <a:avLst/>
          </a:prstGeom>
          <a:solidFill>
            <a:srgbClr val="2563EB"/>
          </a:solidFill>
          <a:ln/>
        </p:spPr>
      </p:sp>
      <p:sp>
        <p:nvSpPr>
          <p:cNvPr id="8" name="Shape 6"/>
          <p:cNvSpPr/>
          <p:nvPr/>
        </p:nvSpPr>
        <p:spPr>
          <a:xfrm>
            <a:off x="9001125" y="4967288"/>
            <a:ext cx="9525" cy="1885950"/>
          </a:xfrm>
          <a:prstGeom prst="rect">
            <a:avLst/>
          </a:prstGeom>
          <a:solidFill>
            <a:srgbClr val="BFDBFE"/>
          </a:solidFill>
          <a:ln/>
        </p:spPr>
      </p:sp>
      <p:sp>
        <p:nvSpPr>
          <p:cNvPr id="9" name="Text 7"/>
          <p:cNvSpPr/>
          <p:nvPr/>
        </p:nvSpPr>
        <p:spPr>
          <a:xfrm>
            <a:off x="1905000" y="5243513"/>
            <a:ext cx="6955822" cy="361950"/>
          </a:xfrm>
          <a:prstGeom prst="rect">
            <a:avLst/>
          </a:prstGeom>
          <a:noFill/>
          <a:ln/>
        </p:spPr>
        <p:txBody>
          <a:bodyPr wrap="square" lIns="25400" tIns="25400" rIns="25400" bIns="25400" rtlCol="0" anchor="t">
            <a:normAutofit/>
          </a:bodyPr>
          <a:lstStyle/>
          <a:p>
            <a:pPr algn="l" indent="0" marL="0">
              <a:buNone/>
            </a:pPr>
            <a:r>
              <a:rPr lang="en-US" sz="2100" b="1" spc="105" kern="0" dirty="0">
                <a:solidFill>
                  <a:srgbClr val="2563EB"/>
                </a:solidFill>
                <a:latin typeface="Verdana" pitchFamily="34" charset="0"/>
                <a:ea typeface="Verdana" pitchFamily="34" charset="-122"/>
                <a:cs typeface="Verdana" pitchFamily="34" charset="-120"/>
              </a:rPr>
              <a:t>UNDERGRADUATES</a:t>
            </a:r>
            <a:endParaRPr lang="en-US" sz="2100" dirty="0"/>
          </a:p>
        </p:txBody>
      </p:sp>
      <p:sp>
        <p:nvSpPr>
          <p:cNvPr id="10" name="Text 8"/>
          <p:cNvSpPr/>
          <p:nvPr/>
        </p:nvSpPr>
        <p:spPr>
          <a:xfrm>
            <a:off x="1905000" y="5719763"/>
            <a:ext cx="6955822" cy="895350"/>
          </a:xfrm>
          <a:prstGeom prst="rect">
            <a:avLst/>
          </a:prstGeom>
          <a:noFill/>
          <a:ln/>
        </p:spPr>
        <p:txBody>
          <a:bodyPr wrap="square" lIns="25400" tIns="25400" rIns="25400" bIns="25400" rtlCol="0" anchor="t">
            <a:normAutofit/>
          </a:bodyPr>
          <a:lstStyle/>
          <a:p>
            <a:pPr algn="l" indent="0" marL="0">
              <a:lnSpc>
                <a:spcPct val="150000"/>
              </a:lnSpc>
              <a:buNone/>
            </a:pPr>
            <a:r>
              <a:rPr lang="en-US" sz="2250" dirty="0">
                <a:solidFill>
                  <a:srgbClr val="000099"/>
                </a:solidFill>
                <a:latin typeface="Verdana" pitchFamily="34" charset="0"/>
                <a:ea typeface="Verdana" pitchFamily="34" charset="-122"/>
                <a:cs typeface="Verdana" pitchFamily="34" charset="-120"/>
              </a:rPr>
              <a:t>Show your instructor you understood the source.</a:t>
            </a:r>
            <a:endParaRPr lang="en-US" sz="2250" dirty="0"/>
          </a:p>
        </p:txBody>
      </p:sp>
      <p:sp>
        <p:nvSpPr>
          <p:cNvPr id="11" name="Shape 9"/>
          <p:cNvSpPr/>
          <p:nvPr/>
        </p:nvSpPr>
        <p:spPr>
          <a:xfrm>
            <a:off x="9277350" y="4967288"/>
            <a:ext cx="7486650" cy="1885950"/>
          </a:xfrm>
          <a:prstGeom prst="roundRect">
            <a:avLst>
              <a:gd name="adj" fmla="val 3030"/>
            </a:avLst>
          </a:prstGeom>
          <a:solidFill>
            <a:srgbClr val="F8FAFC"/>
          </a:solidFill>
          <a:ln/>
        </p:spPr>
      </p:sp>
      <p:sp>
        <p:nvSpPr>
          <p:cNvPr id="12" name="Shape 10"/>
          <p:cNvSpPr/>
          <p:nvPr/>
        </p:nvSpPr>
        <p:spPr>
          <a:xfrm>
            <a:off x="9277350" y="6843713"/>
            <a:ext cx="7486650" cy="9525"/>
          </a:xfrm>
          <a:prstGeom prst="rect">
            <a:avLst/>
          </a:prstGeom>
          <a:solidFill>
            <a:srgbClr val="BFDBFE"/>
          </a:solidFill>
          <a:ln/>
        </p:spPr>
      </p:sp>
      <p:sp>
        <p:nvSpPr>
          <p:cNvPr id="13" name="Shape 11"/>
          <p:cNvSpPr/>
          <p:nvPr/>
        </p:nvSpPr>
        <p:spPr>
          <a:xfrm>
            <a:off x="9277350" y="4967288"/>
            <a:ext cx="7486650" cy="9525"/>
          </a:xfrm>
          <a:prstGeom prst="rect">
            <a:avLst/>
          </a:prstGeom>
          <a:solidFill>
            <a:srgbClr val="BFDBFE"/>
          </a:solidFill>
          <a:ln/>
        </p:spPr>
      </p:sp>
      <p:sp>
        <p:nvSpPr>
          <p:cNvPr id="14" name="Shape 12"/>
          <p:cNvSpPr/>
          <p:nvPr/>
        </p:nvSpPr>
        <p:spPr>
          <a:xfrm>
            <a:off x="9277350" y="4967288"/>
            <a:ext cx="9525" cy="1885950"/>
          </a:xfrm>
          <a:prstGeom prst="rect">
            <a:avLst/>
          </a:prstGeom>
          <a:solidFill>
            <a:srgbClr val="F59E0B"/>
          </a:solidFill>
          <a:ln/>
        </p:spPr>
      </p:sp>
      <p:sp>
        <p:nvSpPr>
          <p:cNvPr id="15" name="Shape 13"/>
          <p:cNvSpPr/>
          <p:nvPr/>
        </p:nvSpPr>
        <p:spPr>
          <a:xfrm>
            <a:off x="16754475" y="4967288"/>
            <a:ext cx="9525" cy="1885950"/>
          </a:xfrm>
          <a:prstGeom prst="rect">
            <a:avLst/>
          </a:prstGeom>
          <a:solidFill>
            <a:srgbClr val="BFDBFE"/>
          </a:solidFill>
          <a:ln/>
        </p:spPr>
      </p:sp>
      <p:sp>
        <p:nvSpPr>
          <p:cNvPr id="16" name="Text 14"/>
          <p:cNvSpPr/>
          <p:nvPr/>
        </p:nvSpPr>
        <p:spPr>
          <a:xfrm>
            <a:off x="9629775" y="5243513"/>
            <a:ext cx="6985254" cy="361950"/>
          </a:xfrm>
          <a:prstGeom prst="rect">
            <a:avLst/>
          </a:prstGeom>
          <a:noFill/>
          <a:ln/>
        </p:spPr>
        <p:txBody>
          <a:bodyPr wrap="square" lIns="25400" tIns="25400" rIns="25400" bIns="25400" rtlCol="0" anchor="t">
            <a:normAutofit/>
          </a:bodyPr>
          <a:lstStyle/>
          <a:p>
            <a:pPr algn="l" indent="0" marL="0">
              <a:buNone/>
            </a:pPr>
            <a:r>
              <a:rPr lang="en-US" sz="2100" b="1" spc="105" kern="0" dirty="0">
                <a:solidFill>
                  <a:srgbClr val="F59E0B"/>
                </a:solidFill>
                <a:latin typeface="Verdana" pitchFamily="34" charset="0"/>
                <a:ea typeface="Verdana" pitchFamily="34" charset="-122"/>
                <a:cs typeface="Verdana" pitchFamily="34" charset="-120"/>
              </a:rPr>
              <a:t>GRADUATES</a:t>
            </a:r>
            <a:endParaRPr lang="en-US" sz="2100" dirty="0"/>
          </a:p>
        </p:txBody>
      </p:sp>
      <p:sp>
        <p:nvSpPr>
          <p:cNvPr id="17" name="Text 15"/>
          <p:cNvSpPr/>
          <p:nvPr/>
        </p:nvSpPr>
        <p:spPr>
          <a:xfrm>
            <a:off x="9629775" y="5719763"/>
            <a:ext cx="6985254" cy="895350"/>
          </a:xfrm>
          <a:prstGeom prst="rect">
            <a:avLst/>
          </a:prstGeom>
          <a:noFill/>
          <a:ln/>
        </p:spPr>
        <p:txBody>
          <a:bodyPr wrap="square" lIns="25400" tIns="25400" rIns="25400" bIns="25400" rtlCol="0" anchor="t">
            <a:normAutofit/>
          </a:bodyPr>
          <a:lstStyle/>
          <a:p>
            <a:pPr algn="l" indent="0" marL="0">
              <a:lnSpc>
                <a:spcPct val="150000"/>
              </a:lnSpc>
              <a:buNone/>
            </a:pPr>
            <a:r>
              <a:rPr lang="en-US" sz="2250" dirty="0">
                <a:solidFill>
                  <a:srgbClr val="000099"/>
                </a:solidFill>
                <a:latin typeface="Verdana" pitchFamily="34" charset="0"/>
                <a:ea typeface="Verdana" pitchFamily="34" charset="-122"/>
                <a:cs typeface="Verdana" pitchFamily="34" charset="-120"/>
              </a:rPr>
              <a:t>Use other people's ideas to build your own argument.</a:t>
            </a:r>
            <a:endParaRPr lang="en-US" sz="225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1524000" y="1460450"/>
            <a:ext cx="533400" cy="28575"/>
          </a:xfrm>
          <a:prstGeom prst="roundRect">
            <a:avLst>
              <a:gd name="adj" fmla="val 50000"/>
            </a:avLst>
          </a:prstGeom>
          <a:solidFill>
            <a:srgbClr val="2563EB"/>
          </a:solidFill>
          <a:ln/>
        </p:spPr>
      </p:sp>
      <p:sp>
        <p:nvSpPr>
          <p:cNvPr id="3" name="Text 1"/>
          <p:cNvSpPr/>
          <p:nvPr/>
        </p:nvSpPr>
        <p:spPr>
          <a:xfrm>
            <a:off x="1524000" y="1831925"/>
            <a:ext cx="15697200" cy="666750"/>
          </a:xfrm>
          <a:prstGeom prst="rect">
            <a:avLst/>
          </a:prstGeom>
          <a:noFill/>
          <a:ln/>
        </p:spPr>
        <p:txBody>
          <a:bodyPr wrap="square" lIns="25400" tIns="25400" rIns="25400" bIns="25400" rtlCol="0" anchor="t">
            <a:normAutofit/>
          </a:bodyPr>
          <a:lstStyle/>
          <a:p>
            <a:pPr algn="l" indent="0" marL="0">
              <a:lnSpc>
                <a:spcPct val="110000"/>
              </a:lnSpc>
              <a:buNone/>
            </a:pPr>
            <a:r>
              <a:rPr lang="en-US" sz="4500" b="1" spc="-90" kern="0" dirty="0">
                <a:solidFill>
                  <a:srgbClr val="000099"/>
                </a:solidFill>
                <a:latin typeface="Verdana" pitchFamily="34" charset="0"/>
                <a:ea typeface="Verdana" pitchFamily="34" charset="-122"/>
                <a:cs typeface="Verdana" pitchFamily="34" charset="-120"/>
              </a:rPr>
              <a:t>Citation styles</a:t>
            </a:r>
            <a:endParaRPr lang="en-US" sz="4500" dirty="0"/>
          </a:p>
        </p:txBody>
      </p:sp>
      <p:sp>
        <p:nvSpPr>
          <p:cNvPr id="4" name="Text 2"/>
          <p:cNvSpPr/>
          <p:nvPr/>
        </p:nvSpPr>
        <p:spPr>
          <a:xfrm>
            <a:off x="1524000" y="2917775"/>
            <a:ext cx="15697200" cy="361950"/>
          </a:xfrm>
          <a:prstGeom prst="rect">
            <a:avLst/>
          </a:prstGeom>
          <a:noFill/>
          <a:ln/>
        </p:spPr>
        <p:txBody>
          <a:bodyPr wrap="square" lIns="25400" tIns="25400" rIns="25400" bIns="25400" rtlCol="0" anchor="t">
            <a:normAutofit/>
          </a:bodyPr>
          <a:lstStyle/>
          <a:p>
            <a:pPr algn="l" indent="0" marL="0">
              <a:buNone/>
            </a:pPr>
            <a:r>
              <a:rPr lang="en-US" sz="2100" dirty="0">
                <a:solidFill>
                  <a:srgbClr val="4A5568"/>
                </a:solidFill>
                <a:latin typeface="Verdana" pitchFamily="34" charset="0"/>
                <a:ea typeface="Verdana" pitchFamily="34" charset="-122"/>
                <a:cs typeface="Verdana" pitchFamily="34" charset="-120"/>
              </a:rPr>
              <a:t>Your department chooses the style. You follow it.</a:t>
            </a:r>
            <a:endParaRPr lang="en-US" sz="2100" dirty="0"/>
          </a:p>
        </p:txBody>
      </p:sp>
      <p:sp>
        <p:nvSpPr>
          <p:cNvPr id="5" name="Shape 3"/>
          <p:cNvSpPr/>
          <p:nvPr/>
        </p:nvSpPr>
        <p:spPr>
          <a:xfrm>
            <a:off x="1524000" y="3546425"/>
            <a:ext cx="1905000" cy="586680"/>
          </a:xfrm>
          <a:prstGeom prst="roundRect">
            <a:avLst>
              <a:gd name="adj" fmla="val 9741"/>
            </a:avLst>
          </a:prstGeom>
          <a:solidFill>
            <a:srgbClr val="000099"/>
          </a:solidFill>
          <a:ln/>
        </p:spPr>
      </p:sp>
      <p:sp>
        <p:nvSpPr>
          <p:cNvPr id="6" name="Text 4"/>
          <p:cNvSpPr/>
          <p:nvPr/>
        </p:nvSpPr>
        <p:spPr>
          <a:xfrm>
            <a:off x="1714500" y="3679775"/>
            <a:ext cx="1600200" cy="358080"/>
          </a:xfrm>
          <a:prstGeom prst="rect">
            <a:avLst/>
          </a:prstGeom>
          <a:noFill/>
          <a:ln/>
        </p:spPr>
        <p:txBody>
          <a:bodyPr wrap="square" lIns="25400" tIns="25400" rIns="25400" bIns="25400" rtlCol="0" anchor="ctr">
            <a:normAutofit/>
          </a:bodyPr>
          <a:lstStyle/>
          <a:p>
            <a:pPr algn="l" indent="0" marL="0">
              <a:lnSpc>
                <a:spcPct val="140000"/>
              </a:lnSpc>
              <a:buNone/>
            </a:pPr>
            <a:r>
              <a:rPr lang="en-US" sz="1800" b="1" spc="36" kern="0" dirty="0">
                <a:solidFill>
                  <a:srgbClr val="FFFFFF"/>
                </a:solidFill>
                <a:latin typeface="Verdana" pitchFamily="34" charset="0"/>
                <a:ea typeface="Verdana" pitchFamily="34" charset="-122"/>
                <a:cs typeface="Verdana" pitchFamily="34" charset="-120"/>
              </a:rPr>
              <a:t>Style</a:t>
            </a:r>
            <a:endParaRPr lang="en-US" sz="1800" dirty="0"/>
          </a:p>
        </p:txBody>
      </p:sp>
      <p:sp>
        <p:nvSpPr>
          <p:cNvPr id="7" name="Shape 5"/>
          <p:cNvSpPr/>
          <p:nvPr/>
        </p:nvSpPr>
        <p:spPr>
          <a:xfrm>
            <a:off x="3429000" y="3546425"/>
            <a:ext cx="2476500" cy="586680"/>
          </a:xfrm>
          <a:prstGeom prst="rect">
            <a:avLst/>
          </a:prstGeom>
          <a:solidFill>
            <a:srgbClr val="000099"/>
          </a:solidFill>
          <a:ln/>
        </p:spPr>
      </p:sp>
      <p:sp>
        <p:nvSpPr>
          <p:cNvPr id="8" name="Text 6"/>
          <p:cNvSpPr/>
          <p:nvPr/>
        </p:nvSpPr>
        <p:spPr>
          <a:xfrm>
            <a:off x="3619500" y="3679775"/>
            <a:ext cx="2171700" cy="358080"/>
          </a:xfrm>
          <a:prstGeom prst="rect">
            <a:avLst/>
          </a:prstGeom>
          <a:noFill/>
          <a:ln/>
        </p:spPr>
        <p:txBody>
          <a:bodyPr wrap="square" lIns="25400" tIns="25400" rIns="25400" bIns="25400" rtlCol="0" anchor="ctr">
            <a:normAutofit/>
          </a:bodyPr>
          <a:lstStyle/>
          <a:p>
            <a:pPr algn="l" indent="0" marL="0">
              <a:lnSpc>
                <a:spcPct val="140000"/>
              </a:lnSpc>
              <a:buNone/>
            </a:pPr>
            <a:r>
              <a:rPr lang="en-US" sz="1800" b="1" spc="36" kern="0" dirty="0">
                <a:solidFill>
                  <a:srgbClr val="FFFFFF"/>
                </a:solidFill>
                <a:latin typeface="Verdana" pitchFamily="34" charset="0"/>
                <a:ea typeface="Verdana" pitchFamily="34" charset="-122"/>
                <a:cs typeface="Verdana" pitchFamily="34" charset="-120"/>
              </a:rPr>
              <a:t>Example</a:t>
            </a:r>
            <a:endParaRPr lang="en-US" sz="1800" dirty="0"/>
          </a:p>
        </p:txBody>
      </p:sp>
      <p:sp>
        <p:nvSpPr>
          <p:cNvPr id="9" name="Shape 7"/>
          <p:cNvSpPr/>
          <p:nvPr/>
        </p:nvSpPr>
        <p:spPr>
          <a:xfrm>
            <a:off x="5905500" y="3546425"/>
            <a:ext cx="10858500" cy="586680"/>
          </a:xfrm>
          <a:prstGeom prst="rect">
            <a:avLst/>
          </a:prstGeom>
          <a:solidFill>
            <a:srgbClr val="000099"/>
          </a:solidFill>
          <a:ln/>
        </p:spPr>
      </p:sp>
      <p:sp>
        <p:nvSpPr>
          <p:cNvPr id="10" name="Text 8"/>
          <p:cNvSpPr/>
          <p:nvPr/>
        </p:nvSpPr>
        <p:spPr>
          <a:xfrm>
            <a:off x="6096000" y="3679775"/>
            <a:ext cx="10803255" cy="358080"/>
          </a:xfrm>
          <a:prstGeom prst="rect">
            <a:avLst/>
          </a:prstGeom>
          <a:noFill/>
          <a:ln/>
        </p:spPr>
        <p:txBody>
          <a:bodyPr wrap="square" lIns="25400" tIns="25400" rIns="25400" bIns="25400" rtlCol="0" anchor="ctr">
            <a:normAutofit/>
          </a:bodyPr>
          <a:lstStyle/>
          <a:p>
            <a:pPr algn="l" indent="0" marL="0">
              <a:lnSpc>
                <a:spcPct val="140000"/>
              </a:lnSpc>
              <a:buNone/>
            </a:pPr>
            <a:r>
              <a:rPr lang="en-US" sz="1800" b="1" spc="36" kern="0" dirty="0">
                <a:solidFill>
                  <a:srgbClr val="FFFFFF"/>
                </a:solidFill>
                <a:latin typeface="Verdana" pitchFamily="34" charset="0"/>
                <a:ea typeface="Verdana" pitchFamily="34" charset="-122"/>
                <a:cs typeface="Verdana" pitchFamily="34" charset="-120"/>
              </a:rPr>
              <a:t>Used in</a:t>
            </a:r>
            <a:endParaRPr lang="en-US" sz="1800" dirty="0"/>
          </a:p>
        </p:txBody>
      </p:sp>
      <p:sp>
        <p:nvSpPr>
          <p:cNvPr id="11" name="Shape 9"/>
          <p:cNvSpPr/>
          <p:nvPr/>
        </p:nvSpPr>
        <p:spPr>
          <a:xfrm>
            <a:off x="1524000" y="5050185"/>
            <a:ext cx="1905000" cy="9525"/>
          </a:xfrm>
          <a:prstGeom prst="rect">
            <a:avLst/>
          </a:prstGeom>
          <a:solidFill>
            <a:srgbClr val="BFDBFE"/>
          </a:solidFill>
          <a:ln/>
        </p:spPr>
      </p:sp>
      <p:sp>
        <p:nvSpPr>
          <p:cNvPr id="12" name="Text 10"/>
          <p:cNvSpPr/>
          <p:nvPr/>
        </p:nvSpPr>
        <p:spPr>
          <a:xfrm>
            <a:off x="1714500" y="4247406"/>
            <a:ext cx="1600200" cy="726579"/>
          </a:xfrm>
          <a:prstGeom prst="rect">
            <a:avLst/>
          </a:prstGeom>
          <a:noFill/>
          <a:ln/>
        </p:spPr>
        <p:txBody>
          <a:bodyPr wrap="square" lIns="25400" tIns="25400" rIns="25400" bIns="25400" rtlCol="0" anchor="t">
            <a:normAutofit/>
          </a:bodyPr>
          <a:lstStyle/>
          <a:p>
            <a:pPr algn="l" indent="0" marL="0">
              <a:lnSpc>
                <a:spcPct val="140000"/>
              </a:lnSpc>
              <a:buNone/>
            </a:pPr>
            <a:r>
              <a:rPr lang="en-US" sz="1950" b="1" dirty="0">
                <a:solidFill>
                  <a:srgbClr val="000099"/>
                </a:solidFill>
                <a:latin typeface="Verdana" pitchFamily="34" charset="0"/>
                <a:ea typeface="Verdana" pitchFamily="34" charset="-122"/>
                <a:cs typeface="Verdana" pitchFamily="34" charset="-120"/>
              </a:rPr>
              <a:t>APA</a:t>
            </a:r>
            <a:endParaRPr lang="en-US" sz="1950" dirty="0"/>
          </a:p>
        </p:txBody>
      </p:sp>
      <p:sp>
        <p:nvSpPr>
          <p:cNvPr id="13" name="Shape 11"/>
          <p:cNvSpPr/>
          <p:nvPr/>
        </p:nvSpPr>
        <p:spPr>
          <a:xfrm>
            <a:off x="3429000" y="5050185"/>
            <a:ext cx="2476500" cy="9525"/>
          </a:xfrm>
          <a:prstGeom prst="rect">
            <a:avLst/>
          </a:prstGeom>
          <a:solidFill>
            <a:srgbClr val="BFDBFE"/>
          </a:solidFill>
          <a:ln/>
        </p:spPr>
      </p:sp>
      <p:sp>
        <p:nvSpPr>
          <p:cNvPr id="14" name="Text 12"/>
          <p:cNvSpPr/>
          <p:nvPr/>
        </p:nvSpPr>
        <p:spPr>
          <a:xfrm>
            <a:off x="3619500" y="4247406"/>
            <a:ext cx="2171700" cy="726579"/>
          </a:xfrm>
          <a:prstGeom prst="rect">
            <a:avLst/>
          </a:prstGeom>
          <a:noFill/>
          <a:ln/>
        </p:spPr>
        <p:txBody>
          <a:bodyPr wrap="square" lIns="25400" tIns="25400" rIns="25400" bIns="25400" rtlCol="0" anchor="t">
            <a:normAutofit/>
          </a:bodyPr>
          <a:lstStyle/>
          <a:p>
            <a:pPr algn="l" indent="0" marL="0">
              <a:lnSpc>
                <a:spcPct val="140000"/>
              </a:lnSpc>
              <a:buNone/>
            </a:pPr>
            <a:r>
              <a:rPr lang="en-US" sz="1950" dirty="0">
                <a:solidFill>
                  <a:srgbClr val="000099"/>
                </a:solidFill>
                <a:latin typeface="Verdana" pitchFamily="34" charset="0"/>
                <a:ea typeface="Verdana" pitchFamily="34" charset="-122"/>
                <a:cs typeface="Verdana" pitchFamily="34" charset="-120"/>
              </a:rPr>
              <a:t>(Mill, 1859, p. 12)</a:t>
            </a:r>
            <a:endParaRPr lang="en-US" sz="1950" dirty="0"/>
          </a:p>
        </p:txBody>
      </p:sp>
      <p:sp>
        <p:nvSpPr>
          <p:cNvPr id="15" name="Shape 13"/>
          <p:cNvSpPr/>
          <p:nvPr/>
        </p:nvSpPr>
        <p:spPr>
          <a:xfrm>
            <a:off x="5905500" y="5050185"/>
            <a:ext cx="10858500" cy="9525"/>
          </a:xfrm>
          <a:prstGeom prst="rect">
            <a:avLst/>
          </a:prstGeom>
          <a:solidFill>
            <a:srgbClr val="BFDBFE"/>
          </a:solidFill>
          <a:ln/>
        </p:spPr>
      </p:sp>
      <p:sp>
        <p:nvSpPr>
          <p:cNvPr id="16" name="Text 14"/>
          <p:cNvSpPr/>
          <p:nvPr/>
        </p:nvSpPr>
        <p:spPr>
          <a:xfrm>
            <a:off x="6096000" y="4247406"/>
            <a:ext cx="10803255" cy="726579"/>
          </a:xfrm>
          <a:prstGeom prst="rect">
            <a:avLst/>
          </a:prstGeom>
          <a:noFill/>
          <a:ln/>
        </p:spPr>
        <p:txBody>
          <a:bodyPr wrap="square" lIns="25400" tIns="25400" rIns="25400" bIns="25400" rtlCol="0" anchor="t">
            <a:normAutofit/>
          </a:bodyPr>
          <a:lstStyle/>
          <a:p>
            <a:pPr algn="l" indent="0" marL="0">
              <a:lnSpc>
                <a:spcPct val="140000"/>
              </a:lnSpc>
              <a:buNone/>
            </a:pPr>
            <a:r>
              <a:rPr lang="en-US" sz="1950" dirty="0">
                <a:solidFill>
                  <a:srgbClr val="000099"/>
                </a:solidFill>
                <a:latin typeface="Verdana" pitchFamily="34" charset="0"/>
                <a:ea typeface="Verdana" pitchFamily="34" charset="-122"/>
                <a:cs typeface="Verdana" pitchFamily="34" charset="-120"/>
              </a:rPr>
              <a:t>Science, social science, psychology</a:t>
            </a:r>
            <a:endParaRPr lang="en-US" sz="1950" dirty="0"/>
          </a:p>
        </p:txBody>
      </p:sp>
      <p:sp>
        <p:nvSpPr>
          <p:cNvPr id="17" name="Shape 15"/>
          <p:cNvSpPr/>
          <p:nvPr/>
        </p:nvSpPr>
        <p:spPr>
          <a:xfrm>
            <a:off x="1524000" y="5059710"/>
            <a:ext cx="1905000" cy="584746"/>
          </a:xfrm>
          <a:prstGeom prst="rect">
            <a:avLst/>
          </a:prstGeom>
          <a:solidFill>
            <a:srgbClr val="F8FAFC"/>
          </a:solidFill>
          <a:ln/>
        </p:spPr>
      </p:sp>
      <p:sp>
        <p:nvSpPr>
          <p:cNvPr id="18" name="Shape 16"/>
          <p:cNvSpPr/>
          <p:nvPr/>
        </p:nvSpPr>
        <p:spPr>
          <a:xfrm>
            <a:off x="1524000" y="5634930"/>
            <a:ext cx="1905000" cy="9525"/>
          </a:xfrm>
          <a:prstGeom prst="rect">
            <a:avLst/>
          </a:prstGeom>
          <a:solidFill>
            <a:srgbClr val="BFDBFE"/>
          </a:solidFill>
          <a:ln/>
        </p:spPr>
      </p:sp>
      <p:sp>
        <p:nvSpPr>
          <p:cNvPr id="19" name="Text 17"/>
          <p:cNvSpPr/>
          <p:nvPr/>
        </p:nvSpPr>
        <p:spPr>
          <a:xfrm>
            <a:off x="1714500" y="5174010"/>
            <a:ext cx="1600200" cy="384721"/>
          </a:xfrm>
          <a:prstGeom prst="rect">
            <a:avLst/>
          </a:prstGeom>
          <a:noFill/>
          <a:ln/>
        </p:spPr>
        <p:txBody>
          <a:bodyPr wrap="square" lIns="25400" tIns="25400" rIns="25400" bIns="25400" rtlCol="0" anchor="t">
            <a:normAutofit/>
          </a:bodyPr>
          <a:lstStyle/>
          <a:p>
            <a:pPr algn="l" indent="0" marL="0">
              <a:lnSpc>
                <a:spcPct val="140000"/>
              </a:lnSpc>
              <a:buNone/>
            </a:pPr>
            <a:r>
              <a:rPr lang="en-US" sz="1950" b="1" dirty="0">
                <a:solidFill>
                  <a:srgbClr val="000099"/>
                </a:solidFill>
                <a:latin typeface="Verdana" pitchFamily="34" charset="0"/>
                <a:ea typeface="Verdana" pitchFamily="34" charset="-122"/>
                <a:cs typeface="Verdana" pitchFamily="34" charset="-120"/>
              </a:rPr>
              <a:t>MLA</a:t>
            </a:r>
            <a:endParaRPr lang="en-US" sz="1950" dirty="0"/>
          </a:p>
        </p:txBody>
      </p:sp>
      <p:sp>
        <p:nvSpPr>
          <p:cNvPr id="20" name="Shape 18"/>
          <p:cNvSpPr/>
          <p:nvPr/>
        </p:nvSpPr>
        <p:spPr>
          <a:xfrm>
            <a:off x="3429000" y="5059710"/>
            <a:ext cx="2476500" cy="584746"/>
          </a:xfrm>
          <a:prstGeom prst="rect">
            <a:avLst/>
          </a:prstGeom>
          <a:solidFill>
            <a:srgbClr val="F8FAFC"/>
          </a:solidFill>
          <a:ln/>
        </p:spPr>
      </p:sp>
      <p:sp>
        <p:nvSpPr>
          <p:cNvPr id="21" name="Shape 19"/>
          <p:cNvSpPr/>
          <p:nvPr/>
        </p:nvSpPr>
        <p:spPr>
          <a:xfrm>
            <a:off x="3429000" y="5634930"/>
            <a:ext cx="2476500" cy="9525"/>
          </a:xfrm>
          <a:prstGeom prst="rect">
            <a:avLst/>
          </a:prstGeom>
          <a:solidFill>
            <a:srgbClr val="BFDBFE"/>
          </a:solidFill>
          <a:ln/>
        </p:spPr>
      </p:sp>
      <p:sp>
        <p:nvSpPr>
          <p:cNvPr id="22" name="Text 20"/>
          <p:cNvSpPr/>
          <p:nvPr/>
        </p:nvSpPr>
        <p:spPr>
          <a:xfrm>
            <a:off x="3619500" y="5174010"/>
            <a:ext cx="2171700" cy="384721"/>
          </a:xfrm>
          <a:prstGeom prst="rect">
            <a:avLst/>
          </a:prstGeom>
          <a:noFill/>
          <a:ln/>
        </p:spPr>
        <p:txBody>
          <a:bodyPr wrap="square" lIns="25400" tIns="25400" rIns="25400" bIns="25400" rtlCol="0" anchor="t">
            <a:normAutofit/>
          </a:bodyPr>
          <a:lstStyle/>
          <a:p>
            <a:pPr algn="l" indent="0" marL="0">
              <a:lnSpc>
                <a:spcPct val="140000"/>
              </a:lnSpc>
              <a:buNone/>
            </a:pPr>
            <a:r>
              <a:rPr lang="en-US" sz="1950" dirty="0">
                <a:solidFill>
                  <a:srgbClr val="000099"/>
                </a:solidFill>
                <a:latin typeface="Verdana" pitchFamily="34" charset="0"/>
                <a:ea typeface="Verdana" pitchFamily="34" charset="-122"/>
                <a:cs typeface="Verdana" pitchFamily="34" charset="-120"/>
              </a:rPr>
              <a:t>(Mill 12)</a:t>
            </a:r>
            <a:endParaRPr lang="en-US" sz="1950" dirty="0"/>
          </a:p>
        </p:txBody>
      </p:sp>
      <p:sp>
        <p:nvSpPr>
          <p:cNvPr id="23" name="Shape 21"/>
          <p:cNvSpPr/>
          <p:nvPr/>
        </p:nvSpPr>
        <p:spPr>
          <a:xfrm>
            <a:off x="5905500" y="5059710"/>
            <a:ext cx="10858500" cy="584746"/>
          </a:xfrm>
          <a:prstGeom prst="rect">
            <a:avLst/>
          </a:prstGeom>
          <a:solidFill>
            <a:srgbClr val="F8FAFC"/>
          </a:solidFill>
          <a:ln/>
        </p:spPr>
      </p:sp>
      <p:sp>
        <p:nvSpPr>
          <p:cNvPr id="24" name="Shape 22"/>
          <p:cNvSpPr/>
          <p:nvPr/>
        </p:nvSpPr>
        <p:spPr>
          <a:xfrm>
            <a:off x="5905500" y="5634930"/>
            <a:ext cx="10858500" cy="9525"/>
          </a:xfrm>
          <a:prstGeom prst="rect">
            <a:avLst/>
          </a:prstGeom>
          <a:solidFill>
            <a:srgbClr val="BFDBFE"/>
          </a:solidFill>
          <a:ln/>
        </p:spPr>
      </p:sp>
      <p:sp>
        <p:nvSpPr>
          <p:cNvPr id="25" name="Text 23"/>
          <p:cNvSpPr/>
          <p:nvPr/>
        </p:nvSpPr>
        <p:spPr>
          <a:xfrm>
            <a:off x="6096000" y="5174010"/>
            <a:ext cx="10803255" cy="384721"/>
          </a:xfrm>
          <a:prstGeom prst="rect">
            <a:avLst/>
          </a:prstGeom>
          <a:noFill/>
          <a:ln/>
        </p:spPr>
        <p:txBody>
          <a:bodyPr wrap="square" lIns="25400" tIns="25400" rIns="25400" bIns="25400" rtlCol="0" anchor="t">
            <a:normAutofit/>
          </a:bodyPr>
          <a:lstStyle/>
          <a:p>
            <a:pPr algn="l" indent="0" marL="0">
              <a:lnSpc>
                <a:spcPct val="140000"/>
              </a:lnSpc>
              <a:buNone/>
            </a:pPr>
            <a:r>
              <a:rPr lang="en-US" sz="1950" dirty="0">
                <a:solidFill>
                  <a:srgbClr val="000099"/>
                </a:solidFill>
                <a:latin typeface="Verdana" pitchFamily="34" charset="0"/>
                <a:ea typeface="Verdana" pitchFamily="34" charset="-122"/>
                <a:cs typeface="Verdana" pitchFamily="34" charset="-120"/>
              </a:rPr>
              <a:t>Literature, languages</a:t>
            </a:r>
            <a:endParaRPr lang="en-US" sz="1950" dirty="0"/>
          </a:p>
        </p:txBody>
      </p:sp>
      <p:sp>
        <p:nvSpPr>
          <p:cNvPr id="26" name="Shape 24"/>
          <p:cNvSpPr/>
          <p:nvPr/>
        </p:nvSpPr>
        <p:spPr>
          <a:xfrm>
            <a:off x="1524000" y="6566297"/>
            <a:ext cx="1905000" cy="9525"/>
          </a:xfrm>
          <a:prstGeom prst="rect">
            <a:avLst/>
          </a:prstGeom>
          <a:solidFill>
            <a:srgbClr val="BFDBFE"/>
          </a:solidFill>
          <a:ln/>
        </p:spPr>
      </p:sp>
      <p:sp>
        <p:nvSpPr>
          <p:cNvPr id="27" name="Text 25"/>
          <p:cNvSpPr/>
          <p:nvPr/>
        </p:nvSpPr>
        <p:spPr>
          <a:xfrm>
            <a:off x="1714500" y="5758755"/>
            <a:ext cx="1600200" cy="731341"/>
          </a:xfrm>
          <a:prstGeom prst="rect">
            <a:avLst/>
          </a:prstGeom>
          <a:noFill/>
          <a:ln/>
        </p:spPr>
        <p:txBody>
          <a:bodyPr wrap="square" lIns="25400" tIns="25400" rIns="25400" bIns="25400" rtlCol="0" anchor="t">
            <a:normAutofit/>
          </a:bodyPr>
          <a:lstStyle/>
          <a:p>
            <a:pPr algn="l" indent="0" marL="0">
              <a:lnSpc>
                <a:spcPct val="140000"/>
              </a:lnSpc>
              <a:buNone/>
            </a:pPr>
            <a:r>
              <a:rPr lang="en-US" sz="1950" b="1" dirty="0">
                <a:solidFill>
                  <a:srgbClr val="000099"/>
                </a:solidFill>
                <a:latin typeface="Verdana" pitchFamily="34" charset="0"/>
                <a:ea typeface="Verdana" pitchFamily="34" charset="-122"/>
                <a:cs typeface="Verdana" pitchFamily="34" charset="-120"/>
              </a:rPr>
              <a:t>Chicago (footnote)</a:t>
            </a:r>
            <a:endParaRPr lang="en-US" sz="1950" dirty="0"/>
          </a:p>
        </p:txBody>
      </p:sp>
      <p:sp>
        <p:nvSpPr>
          <p:cNvPr id="28" name="Shape 26"/>
          <p:cNvSpPr/>
          <p:nvPr/>
        </p:nvSpPr>
        <p:spPr>
          <a:xfrm>
            <a:off x="3429000" y="6566297"/>
            <a:ext cx="2476500" cy="9525"/>
          </a:xfrm>
          <a:prstGeom prst="rect">
            <a:avLst/>
          </a:prstGeom>
          <a:solidFill>
            <a:srgbClr val="BFDBFE"/>
          </a:solidFill>
          <a:ln/>
        </p:spPr>
      </p:sp>
      <p:sp>
        <p:nvSpPr>
          <p:cNvPr id="29" name="Text 27"/>
          <p:cNvSpPr/>
          <p:nvPr/>
        </p:nvSpPr>
        <p:spPr>
          <a:xfrm>
            <a:off x="3619500" y="5758755"/>
            <a:ext cx="2171700" cy="731341"/>
          </a:xfrm>
          <a:prstGeom prst="rect">
            <a:avLst/>
          </a:prstGeom>
          <a:noFill/>
          <a:ln/>
        </p:spPr>
        <p:txBody>
          <a:bodyPr wrap="square" lIns="25400" tIns="25400" rIns="25400" bIns="25400" rtlCol="0" anchor="t">
            <a:normAutofit/>
          </a:bodyPr>
          <a:lstStyle/>
          <a:p>
            <a:pPr algn="l" indent="0" marL="0">
              <a:lnSpc>
                <a:spcPct val="140000"/>
              </a:lnSpc>
              <a:buNone/>
            </a:pPr>
            <a:r>
              <a:rPr lang="en-US" sz="1950" dirty="0">
                <a:solidFill>
                  <a:srgbClr val="000099"/>
                </a:solidFill>
                <a:latin typeface="Verdana" pitchFamily="34" charset="0"/>
                <a:ea typeface="Verdana" pitchFamily="34" charset="-122"/>
                <a:cs typeface="Verdana" pitchFamily="34" charset="-120"/>
              </a:rPr>
              <a:t>¹ J. S. Mill, </a:t>
            </a:r>
            <a:pPr algn="l" indent="0" marL="0">
              <a:lnSpc>
                <a:spcPct val="140000"/>
              </a:lnSpc>
              <a:buNone/>
            </a:pPr>
            <a:r>
              <a:rPr lang="en-US" sz="1950" i="1" dirty="0">
                <a:solidFill>
                  <a:srgbClr val="000099"/>
                </a:solidFill>
                <a:latin typeface="Verdana" pitchFamily="34" charset="0"/>
                <a:ea typeface="Verdana" pitchFamily="34" charset="-122"/>
                <a:cs typeface="Verdana" pitchFamily="34" charset="-120"/>
              </a:rPr>
              <a:t>On Liberty </a:t>
            </a:r>
            <a:pPr algn="l" indent="0" marL="0">
              <a:lnSpc>
                <a:spcPct val="140000"/>
              </a:lnSpc>
              <a:buNone/>
            </a:pPr>
            <a:r>
              <a:rPr lang="en-US" sz="1950" dirty="0">
                <a:solidFill>
                  <a:srgbClr val="000099"/>
                </a:solidFill>
                <a:latin typeface="Verdana" pitchFamily="34" charset="0"/>
                <a:ea typeface="Verdana" pitchFamily="34" charset="-122"/>
                <a:cs typeface="Verdana" pitchFamily="34" charset="-120"/>
              </a:rPr>
              <a:t>…</a:t>
            </a:r>
            <a:endParaRPr lang="en-US" sz="1950" dirty="0"/>
          </a:p>
        </p:txBody>
      </p:sp>
      <p:sp>
        <p:nvSpPr>
          <p:cNvPr id="30" name="Shape 28"/>
          <p:cNvSpPr/>
          <p:nvPr/>
        </p:nvSpPr>
        <p:spPr>
          <a:xfrm>
            <a:off x="5905500" y="6566297"/>
            <a:ext cx="10858500" cy="9525"/>
          </a:xfrm>
          <a:prstGeom prst="rect">
            <a:avLst/>
          </a:prstGeom>
          <a:solidFill>
            <a:srgbClr val="BFDBFE"/>
          </a:solidFill>
          <a:ln/>
        </p:spPr>
      </p:sp>
      <p:sp>
        <p:nvSpPr>
          <p:cNvPr id="31" name="Text 29"/>
          <p:cNvSpPr/>
          <p:nvPr/>
        </p:nvSpPr>
        <p:spPr>
          <a:xfrm>
            <a:off x="6096000" y="5758755"/>
            <a:ext cx="10803255" cy="731341"/>
          </a:xfrm>
          <a:prstGeom prst="rect">
            <a:avLst/>
          </a:prstGeom>
          <a:noFill/>
          <a:ln/>
        </p:spPr>
        <p:txBody>
          <a:bodyPr wrap="square" lIns="25400" tIns="25400" rIns="25400" bIns="25400" rtlCol="0" anchor="t">
            <a:normAutofit/>
          </a:bodyPr>
          <a:lstStyle/>
          <a:p>
            <a:pPr algn="l" indent="0" marL="0">
              <a:lnSpc>
                <a:spcPct val="140000"/>
              </a:lnSpc>
              <a:buNone/>
            </a:pPr>
            <a:r>
              <a:rPr lang="en-US" sz="1950" dirty="0">
                <a:solidFill>
                  <a:srgbClr val="000099"/>
                </a:solidFill>
                <a:latin typeface="Verdana" pitchFamily="34" charset="0"/>
                <a:ea typeface="Verdana" pitchFamily="34" charset="-122"/>
                <a:cs typeface="Verdana" pitchFamily="34" charset="-120"/>
              </a:rPr>
              <a:t>History</a:t>
            </a:r>
            <a:endParaRPr lang="en-US" sz="1950" dirty="0"/>
          </a:p>
        </p:txBody>
      </p:sp>
      <p:sp>
        <p:nvSpPr>
          <p:cNvPr id="32" name="Shape 30"/>
          <p:cNvSpPr/>
          <p:nvPr/>
        </p:nvSpPr>
        <p:spPr>
          <a:xfrm>
            <a:off x="1524000" y="6575822"/>
            <a:ext cx="1905000" cy="584746"/>
          </a:xfrm>
          <a:prstGeom prst="rect">
            <a:avLst/>
          </a:prstGeom>
          <a:solidFill>
            <a:srgbClr val="F8FAFC"/>
          </a:solidFill>
          <a:ln/>
        </p:spPr>
      </p:sp>
      <p:sp>
        <p:nvSpPr>
          <p:cNvPr id="33" name="Shape 31"/>
          <p:cNvSpPr/>
          <p:nvPr/>
        </p:nvSpPr>
        <p:spPr>
          <a:xfrm>
            <a:off x="1524000" y="7151043"/>
            <a:ext cx="1905000" cy="9525"/>
          </a:xfrm>
          <a:prstGeom prst="rect">
            <a:avLst/>
          </a:prstGeom>
          <a:solidFill>
            <a:srgbClr val="BFDBFE"/>
          </a:solidFill>
          <a:ln/>
        </p:spPr>
      </p:sp>
      <p:sp>
        <p:nvSpPr>
          <p:cNvPr id="34" name="Text 32"/>
          <p:cNvSpPr/>
          <p:nvPr/>
        </p:nvSpPr>
        <p:spPr>
          <a:xfrm>
            <a:off x="1714500" y="6690122"/>
            <a:ext cx="1600200" cy="384721"/>
          </a:xfrm>
          <a:prstGeom prst="rect">
            <a:avLst/>
          </a:prstGeom>
          <a:noFill/>
          <a:ln/>
        </p:spPr>
        <p:txBody>
          <a:bodyPr wrap="square" lIns="25400" tIns="25400" rIns="25400" bIns="25400" rtlCol="0" anchor="t">
            <a:normAutofit/>
          </a:bodyPr>
          <a:lstStyle/>
          <a:p>
            <a:pPr algn="l" indent="0" marL="0">
              <a:lnSpc>
                <a:spcPct val="140000"/>
              </a:lnSpc>
              <a:buNone/>
            </a:pPr>
            <a:r>
              <a:rPr lang="en-US" sz="1950" b="1" dirty="0">
                <a:solidFill>
                  <a:srgbClr val="000099"/>
                </a:solidFill>
                <a:latin typeface="Verdana" pitchFamily="34" charset="0"/>
                <a:ea typeface="Verdana" pitchFamily="34" charset="-122"/>
                <a:cs typeface="Verdana" pitchFamily="34" charset="-120"/>
              </a:rPr>
              <a:t>Harvard</a:t>
            </a:r>
            <a:endParaRPr lang="en-US" sz="1950" dirty="0"/>
          </a:p>
        </p:txBody>
      </p:sp>
      <p:sp>
        <p:nvSpPr>
          <p:cNvPr id="35" name="Shape 33"/>
          <p:cNvSpPr/>
          <p:nvPr/>
        </p:nvSpPr>
        <p:spPr>
          <a:xfrm>
            <a:off x="3429000" y="6575822"/>
            <a:ext cx="2476500" cy="584746"/>
          </a:xfrm>
          <a:prstGeom prst="rect">
            <a:avLst/>
          </a:prstGeom>
          <a:solidFill>
            <a:srgbClr val="F8FAFC"/>
          </a:solidFill>
          <a:ln/>
        </p:spPr>
      </p:sp>
      <p:sp>
        <p:nvSpPr>
          <p:cNvPr id="36" name="Shape 34"/>
          <p:cNvSpPr/>
          <p:nvPr/>
        </p:nvSpPr>
        <p:spPr>
          <a:xfrm>
            <a:off x="3429000" y="7151043"/>
            <a:ext cx="2476500" cy="9525"/>
          </a:xfrm>
          <a:prstGeom prst="rect">
            <a:avLst/>
          </a:prstGeom>
          <a:solidFill>
            <a:srgbClr val="BFDBFE"/>
          </a:solidFill>
          <a:ln/>
        </p:spPr>
      </p:sp>
      <p:sp>
        <p:nvSpPr>
          <p:cNvPr id="37" name="Text 35"/>
          <p:cNvSpPr/>
          <p:nvPr/>
        </p:nvSpPr>
        <p:spPr>
          <a:xfrm>
            <a:off x="3619500" y="6690122"/>
            <a:ext cx="2171700" cy="384721"/>
          </a:xfrm>
          <a:prstGeom prst="rect">
            <a:avLst/>
          </a:prstGeom>
          <a:noFill/>
          <a:ln/>
        </p:spPr>
        <p:txBody>
          <a:bodyPr wrap="square" lIns="25400" tIns="25400" rIns="25400" bIns="25400" rtlCol="0" anchor="t">
            <a:normAutofit/>
          </a:bodyPr>
          <a:lstStyle/>
          <a:p>
            <a:pPr algn="l" indent="0" marL="0">
              <a:lnSpc>
                <a:spcPct val="140000"/>
              </a:lnSpc>
              <a:buNone/>
            </a:pPr>
            <a:r>
              <a:rPr lang="en-US" sz="1950" dirty="0">
                <a:solidFill>
                  <a:srgbClr val="000099"/>
                </a:solidFill>
                <a:latin typeface="Verdana" pitchFamily="34" charset="0"/>
                <a:ea typeface="Verdana" pitchFamily="34" charset="-122"/>
                <a:cs typeface="Verdana" pitchFamily="34" charset="-120"/>
              </a:rPr>
              <a:t>(Mill 1859: 12)</a:t>
            </a:r>
            <a:endParaRPr lang="en-US" sz="1950" dirty="0"/>
          </a:p>
        </p:txBody>
      </p:sp>
      <p:sp>
        <p:nvSpPr>
          <p:cNvPr id="38" name="Shape 36"/>
          <p:cNvSpPr/>
          <p:nvPr/>
        </p:nvSpPr>
        <p:spPr>
          <a:xfrm>
            <a:off x="5905500" y="6575822"/>
            <a:ext cx="10858500" cy="584746"/>
          </a:xfrm>
          <a:prstGeom prst="rect">
            <a:avLst/>
          </a:prstGeom>
          <a:solidFill>
            <a:srgbClr val="F8FAFC"/>
          </a:solidFill>
          <a:ln/>
        </p:spPr>
      </p:sp>
      <p:sp>
        <p:nvSpPr>
          <p:cNvPr id="39" name="Shape 37"/>
          <p:cNvSpPr/>
          <p:nvPr/>
        </p:nvSpPr>
        <p:spPr>
          <a:xfrm>
            <a:off x="5905500" y="7151043"/>
            <a:ext cx="10858500" cy="9525"/>
          </a:xfrm>
          <a:prstGeom prst="rect">
            <a:avLst/>
          </a:prstGeom>
          <a:solidFill>
            <a:srgbClr val="BFDBFE"/>
          </a:solidFill>
          <a:ln/>
        </p:spPr>
      </p:sp>
      <p:sp>
        <p:nvSpPr>
          <p:cNvPr id="40" name="Text 38"/>
          <p:cNvSpPr/>
          <p:nvPr/>
        </p:nvSpPr>
        <p:spPr>
          <a:xfrm>
            <a:off x="6096000" y="6690122"/>
            <a:ext cx="10803255" cy="384721"/>
          </a:xfrm>
          <a:prstGeom prst="rect">
            <a:avLst/>
          </a:prstGeom>
          <a:noFill/>
          <a:ln/>
        </p:spPr>
        <p:txBody>
          <a:bodyPr wrap="square" lIns="25400" tIns="25400" rIns="25400" bIns="25400" rtlCol="0" anchor="t">
            <a:normAutofit/>
          </a:bodyPr>
          <a:lstStyle/>
          <a:p>
            <a:pPr algn="l" indent="0" marL="0">
              <a:lnSpc>
                <a:spcPct val="140000"/>
              </a:lnSpc>
              <a:buNone/>
            </a:pPr>
            <a:r>
              <a:rPr lang="en-US" sz="1950" dirty="0">
                <a:solidFill>
                  <a:srgbClr val="000099"/>
                </a:solidFill>
                <a:latin typeface="Verdana" pitchFamily="34" charset="0"/>
                <a:ea typeface="Verdana" pitchFamily="34" charset="-122"/>
                <a:cs typeface="Verdana" pitchFamily="34" charset="-120"/>
              </a:rPr>
              <a:t>Business, some social sciences</a:t>
            </a:r>
            <a:endParaRPr lang="en-US" sz="1950" dirty="0"/>
          </a:p>
        </p:txBody>
      </p:sp>
      <p:sp>
        <p:nvSpPr>
          <p:cNvPr id="41" name="Shape 39"/>
          <p:cNvSpPr/>
          <p:nvPr/>
        </p:nvSpPr>
        <p:spPr>
          <a:xfrm>
            <a:off x="1524000" y="7735788"/>
            <a:ext cx="1905000" cy="9525"/>
          </a:xfrm>
          <a:prstGeom prst="rect">
            <a:avLst/>
          </a:prstGeom>
          <a:solidFill>
            <a:srgbClr val="BFDBFE"/>
          </a:solidFill>
          <a:ln/>
        </p:spPr>
      </p:sp>
      <p:sp>
        <p:nvSpPr>
          <p:cNvPr id="42" name="Text 40"/>
          <p:cNvSpPr/>
          <p:nvPr/>
        </p:nvSpPr>
        <p:spPr>
          <a:xfrm>
            <a:off x="1714500" y="7274868"/>
            <a:ext cx="1600200" cy="384721"/>
          </a:xfrm>
          <a:prstGeom prst="rect">
            <a:avLst/>
          </a:prstGeom>
          <a:noFill/>
          <a:ln/>
        </p:spPr>
        <p:txBody>
          <a:bodyPr wrap="square" lIns="25400" tIns="25400" rIns="25400" bIns="25400" rtlCol="0" anchor="t">
            <a:normAutofit/>
          </a:bodyPr>
          <a:lstStyle/>
          <a:p>
            <a:pPr algn="l" indent="0" marL="0">
              <a:lnSpc>
                <a:spcPct val="140000"/>
              </a:lnSpc>
              <a:buNone/>
            </a:pPr>
            <a:r>
              <a:rPr lang="en-US" sz="1950" b="1" dirty="0">
                <a:solidFill>
                  <a:srgbClr val="000099"/>
                </a:solidFill>
                <a:latin typeface="Verdana" pitchFamily="34" charset="0"/>
                <a:ea typeface="Verdana" pitchFamily="34" charset="-122"/>
                <a:cs typeface="Verdana" pitchFamily="34" charset="-120"/>
              </a:rPr>
              <a:t>Vancouver</a:t>
            </a:r>
            <a:endParaRPr lang="en-US" sz="1950" dirty="0"/>
          </a:p>
        </p:txBody>
      </p:sp>
      <p:sp>
        <p:nvSpPr>
          <p:cNvPr id="43" name="Shape 41"/>
          <p:cNvSpPr/>
          <p:nvPr/>
        </p:nvSpPr>
        <p:spPr>
          <a:xfrm>
            <a:off x="3429000" y="7735788"/>
            <a:ext cx="2476500" cy="9525"/>
          </a:xfrm>
          <a:prstGeom prst="rect">
            <a:avLst/>
          </a:prstGeom>
          <a:solidFill>
            <a:srgbClr val="BFDBFE"/>
          </a:solidFill>
          <a:ln/>
        </p:spPr>
      </p:sp>
      <p:sp>
        <p:nvSpPr>
          <p:cNvPr id="44" name="Text 42"/>
          <p:cNvSpPr/>
          <p:nvPr/>
        </p:nvSpPr>
        <p:spPr>
          <a:xfrm>
            <a:off x="3619500" y="7274868"/>
            <a:ext cx="2171700" cy="384721"/>
          </a:xfrm>
          <a:prstGeom prst="rect">
            <a:avLst/>
          </a:prstGeom>
          <a:noFill/>
          <a:ln/>
        </p:spPr>
        <p:txBody>
          <a:bodyPr wrap="square" lIns="25400" tIns="25400" rIns="25400" bIns="25400" rtlCol="0" anchor="t">
            <a:normAutofit/>
          </a:bodyPr>
          <a:lstStyle/>
          <a:p>
            <a:pPr algn="l" indent="0" marL="0">
              <a:lnSpc>
                <a:spcPct val="140000"/>
              </a:lnSpc>
              <a:buNone/>
            </a:pPr>
            <a:r>
              <a:rPr lang="en-US" sz="1950" dirty="0">
                <a:solidFill>
                  <a:srgbClr val="000099"/>
                </a:solidFill>
                <a:latin typeface="Verdana" pitchFamily="34" charset="0"/>
                <a:ea typeface="Verdana" pitchFamily="34" charset="-122"/>
                <a:cs typeface="Verdana" pitchFamily="34" charset="-120"/>
              </a:rPr>
              <a:t>(1)</a:t>
            </a:r>
            <a:endParaRPr lang="en-US" sz="1950" dirty="0"/>
          </a:p>
        </p:txBody>
      </p:sp>
      <p:sp>
        <p:nvSpPr>
          <p:cNvPr id="45" name="Shape 43"/>
          <p:cNvSpPr/>
          <p:nvPr/>
        </p:nvSpPr>
        <p:spPr>
          <a:xfrm>
            <a:off x="5905500" y="7735788"/>
            <a:ext cx="10858500" cy="9525"/>
          </a:xfrm>
          <a:prstGeom prst="rect">
            <a:avLst/>
          </a:prstGeom>
          <a:solidFill>
            <a:srgbClr val="BFDBFE"/>
          </a:solidFill>
          <a:ln/>
        </p:spPr>
      </p:sp>
      <p:sp>
        <p:nvSpPr>
          <p:cNvPr id="46" name="Text 44"/>
          <p:cNvSpPr/>
          <p:nvPr/>
        </p:nvSpPr>
        <p:spPr>
          <a:xfrm>
            <a:off x="6096000" y="7274868"/>
            <a:ext cx="10803255" cy="384721"/>
          </a:xfrm>
          <a:prstGeom prst="rect">
            <a:avLst/>
          </a:prstGeom>
          <a:noFill/>
          <a:ln/>
        </p:spPr>
        <p:txBody>
          <a:bodyPr wrap="square" lIns="25400" tIns="25400" rIns="25400" bIns="25400" rtlCol="0" anchor="t">
            <a:normAutofit/>
          </a:bodyPr>
          <a:lstStyle/>
          <a:p>
            <a:pPr algn="l" indent="0" marL="0">
              <a:lnSpc>
                <a:spcPct val="140000"/>
              </a:lnSpc>
              <a:buNone/>
            </a:pPr>
            <a:r>
              <a:rPr lang="en-US" sz="1950" dirty="0">
                <a:solidFill>
                  <a:srgbClr val="000099"/>
                </a:solidFill>
                <a:latin typeface="Verdana" pitchFamily="34" charset="0"/>
                <a:ea typeface="Verdana" pitchFamily="34" charset="-122"/>
                <a:cs typeface="Verdana" pitchFamily="34" charset="-120"/>
              </a:rPr>
              <a:t>Medicine, life sciences</a:t>
            </a:r>
            <a:endParaRPr lang="en-US" sz="1950" dirty="0"/>
          </a:p>
        </p:txBody>
      </p:sp>
      <p:sp>
        <p:nvSpPr>
          <p:cNvPr id="47" name="Shape 45"/>
          <p:cNvSpPr/>
          <p:nvPr/>
        </p:nvSpPr>
        <p:spPr>
          <a:xfrm>
            <a:off x="1524000" y="7978676"/>
            <a:ext cx="15240000" cy="847725"/>
          </a:xfrm>
          <a:prstGeom prst="roundRect">
            <a:avLst>
              <a:gd name="adj" fmla="val 6742"/>
            </a:avLst>
          </a:prstGeom>
          <a:solidFill>
            <a:srgbClr val="F8FAFC"/>
          </a:solidFill>
          <a:ln/>
        </p:spPr>
      </p:sp>
      <p:sp>
        <p:nvSpPr>
          <p:cNvPr id="48" name="Shape 46"/>
          <p:cNvSpPr/>
          <p:nvPr/>
        </p:nvSpPr>
        <p:spPr>
          <a:xfrm>
            <a:off x="1524000" y="8816876"/>
            <a:ext cx="15240000" cy="9525"/>
          </a:xfrm>
          <a:prstGeom prst="rect">
            <a:avLst/>
          </a:prstGeom>
          <a:solidFill>
            <a:srgbClr val="BFDBFE"/>
          </a:solidFill>
          <a:ln/>
        </p:spPr>
      </p:sp>
      <p:sp>
        <p:nvSpPr>
          <p:cNvPr id="49" name="Shape 47"/>
          <p:cNvSpPr/>
          <p:nvPr/>
        </p:nvSpPr>
        <p:spPr>
          <a:xfrm>
            <a:off x="1524000" y="7978676"/>
            <a:ext cx="15240000" cy="9525"/>
          </a:xfrm>
          <a:prstGeom prst="rect">
            <a:avLst/>
          </a:prstGeom>
          <a:solidFill>
            <a:srgbClr val="BFDBFE"/>
          </a:solidFill>
          <a:ln/>
        </p:spPr>
      </p:sp>
      <p:sp>
        <p:nvSpPr>
          <p:cNvPr id="50" name="Shape 48"/>
          <p:cNvSpPr/>
          <p:nvPr/>
        </p:nvSpPr>
        <p:spPr>
          <a:xfrm>
            <a:off x="1524000" y="7978676"/>
            <a:ext cx="38100" cy="847725"/>
          </a:xfrm>
          <a:prstGeom prst="rect">
            <a:avLst/>
          </a:prstGeom>
          <a:solidFill>
            <a:srgbClr val="2563EB"/>
          </a:solidFill>
          <a:ln/>
        </p:spPr>
      </p:sp>
      <p:sp>
        <p:nvSpPr>
          <p:cNvPr id="51" name="Shape 49"/>
          <p:cNvSpPr/>
          <p:nvPr/>
        </p:nvSpPr>
        <p:spPr>
          <a:xfrm>
            <a:off x="16754475" y="7978676"/>
            <a:ext cx="9525" cy="847725"/>
          </a:xfrm>
          <a:prstGeom prst="rect">
            <a:avLst/>
          </a:prstGeom>
          <a:solidFill>
            <a:srgbClr val="BFDBFE"/>
          </a:solidFill>
          <a:ln/>
        </p:spPr>
      </p:sp>
      <p:sp>
        <p:nvSpPr>
          <p:cNvPr id="52" name="Text 50"/>
          <p:cNvSpPr/>
          <p:nvPr/>
        </p:nvSpPr>
        <p:spPr>
          <a:xfrm>
            <a:off x="1905000" y="8254901"/>
            <a:ext cx="14963775" cy="333375"/>
          </a:xfrm>
          <a:prstGeom prst="rect">
            <a:avLst/>
          </a:prstGeom>
          <a:noFill/>
          <a:ln/>
        </p:spPr>
        <p:txBody>
          <a:bodyPr wrap="square" lIns="25400" tIns="25400" rIns="25400" bIns="25400" rtlCol="0" anchor="t">
            <a:normAutofit/>
          </a:bodyPr>
          <a:lstStyle/>
          <a:p>
            <a:pPr algn="l" indent="0" marL="0">
              <a:buNone/>
            </a:pPr>
            <a:r>
              <a:rPr lang="en-US" sz="1950" dirty="0">
                <a:solidFill>
                  <a:srgbClr val="4A5568"/>
                </a:solidFill>
                <a:latin typeface="Verdana" pitchFamily="34" charset="0"/>
                <a:ea typeface="Verdana" pitchFamily="34" charset="-122"/>
                <a:cs typeface="Verdana" pitchFamily="34" charset="-120"/>
              </a:rPr>
              <a:t>Table 6 in your handout has examples. Finding your department's rule is homework.</a:t>
            </a:r>
            <a:endParaRPr lang="en-US" sz="195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000099"/>
        </a:solidFill>
      </p:bgPr>
    </p:bg>
    <p:spTree>
      <p:nvGrpSpPr>
        <p:cNvPr id="1" name=""/>
        <p:cNvGrpSpPr/>
        <p:nvPr/>
      </p:nvGrpSpPr>
      <p:grpSpPr>
        <a:xfrm>
          <a:off x="0" y="0"/>
          <a:ext cx="0" cy="0"/>
          <a:chOff x="0" y="0"/>
          <a:chExt cx="0" cy="0"/>
        </a:xfrm>
      </p:grpSpPr>
      <p:sp>
        <p:nvSpPr>
          <p:cNvPr id="2" name="Text 0"/>
          <p:cNvSpPr/>
          <p:nvPr/>
        </p:nvSpPr>
        <p:spPr>
          <a:xfrm>
            <a:off x="1905000" y="3771007"/>
            <a:ext cx="1792635" cy="314325"/>
          </a:xfrm>
          <a:prstGeom prst="rect">
            <a:avLst/>
          </a:prstGeom>
          <a:noFill/>
          <a:ln/>
        </p:spPr>
        <p:txBody>
          <a:bodyPr wrap="square" lIns="25400" tIns="25400" rIns="25400" bIns="25400" rtlCol="0" anchor="t">
            <a:normAutofit/>
          </a:bodyPr>
          <a:lstStyle/>
          <a:p>
            <a:pPr algn="l" indent="0" marL="0">
              <a:buNone/>
            </a:pPr>
            <a:r>
              <a:rPr lang="en-US" sz="1800" b="1" spc="180" kern="0" dirty="0">
                <a:solidFill>
                  <a:srgbClr val="F59E0B"/>
                </a:solidFill>
                <a:latin typeface="Verdana" pitchFamily="34" charset="0"/>
                <a:ea typeface="Verdana" pitchFamily="34" charset="-122"/>
                <a:cs typeface="Verdana" pitchFamily="34" charset="-120"/>
              </a:rPr>
              <a:t>ACTIVITY 1</a:t>
            </a:r>
            <a:endParaRPr lang="en-US" sz="1800" dirty="0"/>
          </a:p>
        </p:txBody>
      </p:sp>
      <p:sp>
        <p:nvSpPr>
          <p:cNvPr id="3" name="Text 1"/>
          <p:cNvSpPr/>
          <p:nvPr/>
        </p:nvSpPr>
        <p:spPr>
          <a:xfrm>
            <a:off x="1905000" y="4313932"/>
            <a:ext cx="8781081" cy="1478161"/>
          </a:xfrm>
          <a:prstGeom prst="rect">
            <a:avLst/>
          </a:prstGeom>
          <a:noFill/>
          <a:ln/>
        </p:spPr>
        <p:txBody>
          <a:bodyPr wrap="square" lIns="25400" tIns="25400" rIns="25400" bIns="25400" rtlCol="0" anchor="t">
            <a:normAutofit/>
          </a:bodyPr>
          <a:lstStyle/>
          <a:p>
            <a:pPr algn="l" indent="0" marL="0">
              <a:lnSpc>
                <a:spcPct val="105000"/>
              </a:lnSpc>
              <a:buNone/>
            </a:pPr>
            <a:r>
              <a:rPr lang="en-US" sz="5400" b="1" spc="-108" kern="0" dirty="0">
                <a:solidFill>
                  <a:srgbClr val="FFFFFF"/>
                </a:solidFill>
                <a:latin typeface="Verdana" pitchFamily="34" charset="0"/>
                <a:ea typeface="Verdana" pitchFamily="34" charset="-122"/>
                <a:cs typeface="Verdana" pitchFamily="34" charset="-120"/>
              </a:rPr>
              <a:t>Paraphrasing and reviewing paraphrases</a:t>
            </a:r>
            <a:endParaRPr lang="en-US" sz="5400" dirty="0"/>
          </a:p>
        </p:txBody>
      </p:sp>
      <p:sp>
        <p:nvSpPr>
          <p:cNvPr id="4" name="Text 2"/>
          <p:cNvSpPr/>
          <p:nvPr/>
        </p:nvSpPr>
        <p:spPr>
          <a:xfrm>
            <a:off x="1905000" y="6058793"/>
            <a:ext cx="12082552" cy="495300"/>
          </a:xfrm>
          <a:prstGeom prst="rect">
            <a:avLst/>
          </a:prstGeom>
          <a:noFill/>
          <a:ln/>
        </p:spPr>
        <p:txBody>
          <a:bodyPr wrap="square" lIns="25400" tIns="25400" rIns="25400" bIns="25400" rtlCol="0" anchor="t">
            <a:normAutofit/>
          </a:bodyPr>
          <a:lstStyle/>
          <a:p>
            <a:pPr algn="l" indent="0" marL="0">
              <a:lnSpc>
                <a:spcPct val="150000"/>
              </a:lnSpc>
              <a:buNone/>
            </a:pPr>
            <a:r>
              <a:rPr lang="en-US" sz="2400" dirty="0">
                <a:solidFill>
                  <a:srgbClr val="FFFFFF">
                    <a:alpha val="70000"/>
                  </a:srgbClr>
                </a:solidFill>
                <a:latin typeface="Verdana" pitchFamily="34" charset="0"/>
                <a:ea typeface="Verdana" pitchFamily="34" charset="-122"/>
                <a:cs typeface="Verdana" pitchFamily="34" charset="-120"/>
              </a:rPr>
              <a:t>Use the four techniques. Swap with a partner and check against the criteria.</a:t>
            </a:r>
            <a:endParaRPr lang="en-US" sz="24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1524000" y="2390775"/>
            <a:ext cx="533400" cy="28575"/>
          </a:xfrm>
          <a:prstGeom prst="roundRect">
            <a:avLst>
              <a:gd name="adj" fmla="val 50000"/>
            </a:avLst>
          </a:prstGeom>
          <a:solidFill>
            <a:srgbClr val="DC2626"/>
          </a:solidFill>
          <a:ln/>
        </p:spPr>
      </p:sp>
      <p:sp>
        <p:nvSpPr>
          <p:cNvPr id="3" name="Text 1"/>
          <p:cNvSpPr/>
          <p:nvPr/>
        </p:nvSpPr>
        <p:spPr>
          <a:xfrm>
            <a:off x="1524000" y="2762250"/>
            <a:ext cx="15697200" cy="666750"/>
          </a:xfrm>
          <a:prstGeom prst="rect">
            <a:avLst/>
          </a:prstGeom>
          <a:noFill/>
          <a:ln/>
        </p:spPr>
        <p:txBody>
          <a:bodyPr wrap="square" lIns="25400" tIns="25400" rIns="25400" bIns="25400" rtlCol="0" anchor="t">
            <a:normAutofit/>
          </a:bodyPr>
          <a:lstStyle/>
          <a:p>
            <a:pPr algn="l" indent="0" marL="0">
              <a:lnSpc>
                <a:spcPct val="110000"/>
              </a:lnSpc>
              <a:buNone/>
            </a:pPr>
            <a:r>
              <a:rPr lang="en-US" sz="4500" b="1" spc="-90" kern="0" dirty="0">
                <a:solidFill>
                  <a:srgbClr val="000099"/>
                </a:solidFill>
                <a:latin typeface="Verdana" pitchFamily="34" charset="0"/>
                <a:ea typeface="Verdana" pitchFamily="34" charset="-122"/>
                <a:cs typeface="Verdana" pitchFamily="34" charset="-120"/>
              </a:rPr>
              <a:t>Plagiarism consequences</a:t>
            </a:r>
            <a:endParaRPr lang="en-US" sz="4500" dirty="0"/>
          </a:p>
        </p:txBody>
      </p:sp>
      <p:sp>
        <p:nvSpPr>
          <p:cNvPr id="4" name="Text 2"/>
          <p:cNvSpPr/>
          <p:nvPr/>
        </p:nvSpPr>
        <p:spPr>
          <a:xfrm>
            <a:off x="1524000" y="3848100"/>
            <a:ext cx="15697200" cy="361950"/>
          </a:xfrm>
          <a:prstGeom prst="rect">
            <a:avLst/>
          </a:prstGeom>
          <a:noFill/>
          <a:ln/>
        </p:spPr>
        <p:txBody>
          <a:bodyPr wrap="square" lIns="25400" tIns="25400" rIns="25400" bIns="25400" rtlCol="0" anchor="t">
            <a:normAutofit/>
          </a:bodyPr>
          <a:lstStyle/>
          <a:p>
            <a:pPr algn="l" indent="0" marL="0">
              <a:buNone/>
            </a:pPr>
            <a:r>
              <a:rPr lang="en-US" sz="2100" dirty="0">
                <a:solidFill>
                  <a:srgbClr val="4A5568"/>
                </a:solidFill>
                <a:latin typeface="Verdana" pitchFamily="34" charset="0"/>
                <a:ea typeface="Verdana" pitchFamily="34" charset="-122"/>
                <a:cs typeface="Verdana" pitchFamily="34" charset="-120"/>
              </a:rPr>
              <a:t>A student caught plagiarising may face:</a:t>
            </a:r>
            <a:endParaRPr lang="en-US" sz="2100" dirty="0"/>
          </a:p>
        </p:txBody>
      </p:sp>
      <p:sp>
        <p:nvSpPr>
          <p:cNvPr id="5" name="Shape 3"/>
          <p:cNvSpPr/>
          <p:nvPr/>
        </p:nvSpPr>
        <p:spPr>
          <a:xfrm>
            <a:off x="1524000" y="4400550"/>
            <a:ext cx="7543800" cy="876300"/>
          </a:xfrm>
          <a:prstGeom prst="roundRect">
            <a:avLst>
              <a:gd name="adj" fmla="val 6522"/>
            </a:avLst>
          </a:prstGeom>
          <a:solidFill>
            <a:srgbClr val="FEF2F2"/>
          </a:solidFill>
          <a:ln w="9525">
            <a:solidFill>
              <a:srgbClr val="FECACA"/>
            </a:solidFill>
            <a:prstDash val="solid"/>
          </a:ln>
        </p:spPr>
      </p:sp>
      <p:sp>
        <p:nvSpPr>
          <p:cNvPr id="6" name="Text 4"/>
          <p:cNvSpPr/>
          <p:nvPr/>
        </p:nvSpPr>
        <p:spPr>
          <a:xfrm>
            <a:off x="1876425" y="4676775"/>
            <a:ext cx="7065264" cy="361950"/>
          </a:xfrm>
          <a:prstGeom prst="rect">
            <a:avLst/>
          </a:prstGeom>
          <a:noFill/>
          <a:ln/>
        </p:spPr>
        <p:txBody>
          <a:bodyPr wrap="square" lIns="25400" tIns="25400" rIns="25400" bIns="25400" rtlCol="0" anchor="t">
            <a:normAutofit/>
          </a:bodyPr>
          <a:lstStyle/>
          <a:p>
            <a:pPr algn="l" indent="0" marL="0">
              <a:buNone/>
            </a:pPr>
            <a:r>
              <a:rPr lang="en-US" sz="2100" dirty="0">
                <a:solidFill>
                  <a:srgbClr val="000099"/>
                </a:solidFill>
                <a:latin typeface="Verdana" pitchFamily="34" charset="0"/>
                <a:ea typeface="Verdana" pitchFamily="34" charset="-122"/>
                <a:cs typeface="Verdana" pitchFamily="34" charset="-120"/>
              </a:rPr>
              <a:t>A failing grade on the assignment</a:t>
            </a:r>
            <a:endParaRPr lang="en-US" sz="2100" dirty="0"/>
          </a:p>
        </p:txBody>
      </p:sp>
      <p:sp>
        <p:nvSpPr>
          <p:cNvPr id="7" name="Shape 5"/>
          <p:cNvSpPr/>
          <p:nvPr/>
        </p:nvSpPr>
        <p:spPr>
          <a:xfrm>
            <a:off x="9220200" y="4400550"/>
            <a:ext cx="7543800" cy="876300"/>
          </a:xfrm>
          <a:prstGeom prst="roundRect">
            <a:avLst>
              <a:gd name="adj" fmla="val 6522"/>
            </a:avLst>
          </a:prstGeom>
          <a:solidFill>
            <a:srgbClr val="FEF2F2"/>
          </a:solidFill>
          <a:ln w="9525">
            <a:solidFill>
              <a:srgbClr val="FECACA"/>
            </a:solidFill>
            <a:prstDash val="solid"/>
          </a:ln>
        </p:spPr>
      </p:sp>
      <p:sp>
        <p:nvSpPr>
          <p:cNvPr id="8" name="Text 6"/>
          <p:cNvSpPr/>
          <p:nvPr/>
        </p:nvSpPr>
        <p:spPr>
          <a:xfrm>
            <a:off x="9572625" y="4676775"/>
            <a:ext cx="7065264" cy="361950"/>
          </a:xfrm>
          <a:prstGeom prst="rect">
            <a:avLst/>
          </a:prstGeom>
          <a:noFill/>
          <a:ln/>
        </p:spPr>
        <p:txBody>
          <a:bodyPr wrap="square" lIns="25400" tIns="25400" rIns="25400" bIns="25400" rtlCol="0" anchor="t">
            <a:normAutofit/>
          </a:bodyPr>
          <a:lstStyle/>
          <a:p>
            <a:pPr algn="l" indent="0" marL="0">
              <a:buNone/>
            </a:pPr>
            <a:r>
              <a:rPr lang="en-US" sz="2100" dirty="0">
                <a:solidFill>
                  <a:srgbClr val="000099"/>
                </a:solidFill>
                <a:latin typeface="Verdana" pitchFamily="34" charset="0"/>
                <a:ea typeface="Verdana" pitchFamily="34" charset="-122"/>
                <a:cs typeface="Verdana" pitchFamily="34" charset="-120"/>
              </a:rPr>
              <a:t>Academic probation</a:t>
            </a:r>
            <a:endParaRPr lang="en-US" sz="2100" dirty="0"/>
          </a:p>
        </p:txBody>
      </p:sp>
      <p:sp>
        <p:nvSpPr>
          <p:cNvPr id="9" name="Shape 7"/>
          <p:cNvSpPr/>
          <p:nvPr/>
        </p:nvSpPr>
        <p:spPr>
          <a:xfrm>
            <a:off x="1524000" y="5429250"/>
            <a:ext cx="7543800" cy="876300"/>
          </a:xfrm>
          <a:prstGeom prst="roundRect">
            <a:avLst>
              <a:gd name="adj" fmla="val 6522"/>
            </a:avLst>
          </a:prstGeom>
          <a:solidFill>
            <a:srgbClr val="FEF2F2"/>
          </a:solidFill>
          <a:ln w="9525">
            <a:solidFill>
              <a:srgbClr val="FECACA"/>
            </a:solidFill>
            <a:prstDash val="solid"/>
          </a:ln>
        </p:spPr>
      </p:sp>
      <p:sp>
        <p:nvSpPr>
          <p:cNvPr id="10" name="Text 8"/>
          <p:cNvSpPr/>
          <p:nvPr/>
        </p:nvSpPr>
        <p:spPr>
          <a:xfrm>
            <a:off x="1876425" y="5705475"/>
            <a:ext cx="7065264" cy="361950"/>
          </a:xfrm>
          <a:prstGeom prst="rect">
            <a:avLst/>
          </a:prstGeom>
          <a:noFill/>
          <a:ln/>
        </p:spPr>
        <p:txBody>
          <a:bodyPr wrap="square" lIns="25400" tIns="25400" rIns="25400" bIns="25400" rtlCol="0" anchor="t">
            <a:normAutofit/>
          </a:bodyPr>
          <a:lstStyle/>
          <a:p>
            <a:pPr algn="l" indent="0" marL="0">
              <a:buNone/>
            </a:pPr>
            <a:r>
              <a:rPr lang="en-US" sz="2100" dirty="0">
                <a:solidFill>
                  <a:srgbClr val="000099"/>
                </a:solidFill>
                <a:latin typeface="Verdana" pitchFamily="34" charset="0"/>
                <a:ea typeface="Verdana" pitchFamily="34" charset="-122"/>
                <a:cs typeface="Verdana" pitchFamily="34" charset="-120"/>
              </a:rPr>
              <a:t>A failing grade for the course</a:t>
            </a:r>
            <a:endParaRPr lang="en-US" sz="2100" dirty="0"/>
          </a:p>
        </p:txBody>
      </p:sp>
      <p:sp>
        <p:nvSpPr>
          <p:cNvPr id="11" name="Shape 9"/>
          <p:cNvSpPr/>
          <p:nvPr/>
        </p:nvSpPr>
        <p:spPr>
          <a:xfrm>
            <a:off x="9220200" y="5429250"/>
            <a:ext cx="7543800" cy="876300"/>
          </a:xfrm>
          <a:prstGeom prst="roundRect">
            <a:avLst>
              <a:gd name="adj" fmla="val 6522"/>
            </a:avLst>
          </a:prstGeom>
          <a:solidFill>
            <a:srgbClr val="FEF2F2"/>
          </a:solidFill>
          <a:ln w="9525">
            <a:solidFill>
              <a:srgbClr val="FECACA"/>
            </a:solidFill>
            <a:prstDash val="solid"/>
          </a:ln>
        </p:spPr>
      </p:sp>
      <p:sp>
        <p:nvSpPr>
          <p:cNvPr id="12" name="Text 10"/>
          <p:cNvSpPr/>
          <p:nvPr/>
        </p:nvSpPr>
        <p:spPr>
          <a:xfrm>
            <a:off x="9572625" y="5705475"/>
            <a:ext cx="7065264" cy="361950"/>
          </a:xfrm>
          <a:prstGeom prst="rect">
            <a:avLst/>
          </a:prstGeom>
          <a:noFill/>
          <a:ln/>
        </p:spPr>
        <p:txBody>
          <a:bodyPr wrap="square" lIns="25400" tIns="25400" rIns="25400" bIns="25400" rtlCol="0" anchor="t">
            <a:normAutofit/>
          </a:bodyPr>
          <a:lstStyle/>
          <a:p>
            <a:pPr algn="l" indent="0" marL="0">
              <a:buNone/>
            </a:pPr>
            <a:r>
              <a:rPr lang="en-US" sz="2100" dirty="0">
                <a:solidFill>
                  <a:srgbClr val="000099"/>
                </a:solidFill>
                <a:latin typeface="Verdana" pitchFamily="34" charset="0"/>
                <a:ea typeface="Verdana" pitchFamily="34" charset="-122"/>
                <a:cs typeface="Verdana" pitchFamily="34" charset="-120"/>
              </a:rPr>
              <a:t>Expulsion from the university</a:t>
            </a:r>
            <a:endParaRPr lang="en-US" sz="2100" dirty="0"/>
          </a:p>
        </p:txBody>
      </p:sp>
      <p:sp>
        <p:nvSpPr>
          <p:cNvPr id="13" name="Shape 11"/>
          <p:cNvSpPr/>
          <p:nvPr/>
        </p:nvSpPr>
        <p:spPr>
          <a:xfrm>
            <a:off x="1524000" y="6457950"/>
            <a:ext cx="7543800" cy="876300"/>
          </a:xfrm>
          <a:prstGeom prst="roundRect">
            <a:avLst>
              <a:gd name="adj" fmla="val 6522"/>
            </a:avLst>
          </a:prstGeom>
          <a:solidFill>
            <a:srgbClr val="FEF2F2"/>
          </a:solidFill>
          <a:ln w="9525">
            <a:solidFill>
              <a:srgbClr val="FECACA"/>
            </a:solidFill>
            <a:prstDash val="solid"/>
          </a:ln>
        </p:spPr>
      </p:sp>
      <p:sp>
        <p:nvSpPr>
          <p:cNvPr id="14" name="Text 12"/>
          <p:cNvSpPr/>
          <p:nvPr/>
        </p:nvSpPr>
        <p:spPr>
          <a:xfrm>
            <a:off x="1876425" y="6734175"/>
            <a:ext cx="7065264" cy="361950"/>
          </a:xfrm>
          <a:prstGeom prst="rect">
            <a:avLst/>
          </a:prstGeom>
          <a:noFill/>
          <a:ln/>
        </p:spPr>
        <p:txBody>
          <a:bodyPr wrap="square" lIns="25400" tIns="25400" rIns="25400" bIns="25400" rtlCol="0" anchor="t">
            <a:normAutofit/>
          </a:bodyPr>
          <a:lstStyle/>
          <a:p>
            <a:pPr algn="l" indent="0" marL="0">
              <a:buNone/>
            </a:pPr>
            <a:r>
              <a:rPr lang="en-US" sz="2100" dirty="0">
                <a:solidFill>
                  <a:srgbClr val="000099"/>
                </a:solidFill>
                <a:latin typeface="Verdana" pitchFamily="34" charset="0"/>
                <a:ea typeface="Verdana" pitchFamily="34" charset="-122"/>
                <a:cs typeface="Verdana" pitchFamily="34" charset="-120"/>
              </a:rPr>
              <a:t>Limited career opportunities</a:t>
            </a:r>
            <a:endParaRPr lang="en-US" sz="2100" dirty="0"/>
          </a:p>
        </p:txBody>
      </p:sp>
      <p:sp>
        <p:nvSpPr>
          <p:cNvPr id="15" name="Shape 13"/>
          <p:cNvSpPr/>
          <p:nvPr/>
        </p:nvSpPr>
        <p:spPr>
          <a:xfrm>
            <a:off x="9220200" y="6457950"/>
            <a:ext cx="7543800" cy="876300"/>
          </a:xfrm>
          <a:prstGeom prst="roundRect">
            <a:avLst>
              <a:gd name="adj" fmla="val 6522"/>
            </a:avLst>
          </a:prstGeom>
          <a:solidFill>
            <a:srgbClr val="FEF2F2"/>
          </a:solidFill>
          <a:ln w="9525">
            <a:solidFill>
              <a:srgbClr val="FECACA"/>
            </a:solidFill>
            <a:prstDash val="solid"/>
          </a:ln>
        </p:spPr>
      </p:sp>
      <p:sp>
        <p:nvSpPr>
          <p:cNvPr id="16" name="Text 14"/>
          <p:cNvSpPr/>
          <p:nvPr/>
        </p:nvSpPr>
        <p:spPr>
          <a:xfrm>
            <a:off x="9572625" y="6734175"/>
            <a:ext cx="7065264" cy="361950"/>
          </a:xfrm>
          <a:prstGeom prst="rect">
            <a:avLst/>
          </a:prstGeom>
          <a:noFill/>
          <a:ln/>
        </p:spPr>
        <p:txBody>
          <a:bodyPr wrap="square" lIns="25400" tIns="25400" rIns="25400" bIns="25400" rtlCol="0" anchor="t">
            <a:normAutofit/>
          </a:bodyPr>
          <a:lstStyle/>
          <a:p>
            <a:pPr algn="l" indent="0" marL="0">
              <a:buNone/>
            </a:pPr>
            <a:r>
              <a:rPr lang="en-US" sz="2100" dirty="0">
                <a:solidFill>
                  <a:srgbClr val="000099"/>
                </a:solidFill>
                <a:latin typeface="Verdana" pitchFamily="34" charset="0"/>
                <a:ea typeface="Verdana" pitchFamily="34" charset="-122"/>
                <a:cs typeface="Verdana" pitchFamily="34" charset="-120"/>
              </a:rPr>
              <a:t>A lawsuit</a:t>
            </a:r>
            <a:endParaRPr lang="en-US" sz="2100" dirty="0"/>
          </a:p>
        </p:txBody>
      </p:sp>
      <p:sp>
        <p:nvSpPr>
          <p:cNvPr id="17" name="Text 15"/>
          <p:cNvSpPr/>
          <p:nvPr/>
        </p:nvSpPr>
        <p:spPr>
          <a:xfrm>
            <a:off x="1524000" y="7600950"/>
            <a:ext cx="15697200" cy="333375"/>
          </a:xfrm>
          <a:prstGeom prst="rect">
            <a:avLst/>
          </a:prstGeom>
          <a:noFill/>
          <a:ln/>
        </p:spPr>
        <p:txBody>
          <a:bodyPr wrap="square" lIns="25400" tIns="25400" rIns="25400" bIns="25400" rtlCol="0" anchor="t">
            <a:normAutofit/>
          </a:bodyPr>
          <a:lstStyle/>
          <a:p>
            <a:pPr algn="l" indent="0" marL="0">
              <a:buNone/>
            </a:pPr>
            <a:r>
              <a:rPr lang="en-US" sz="1950" i="1" dirty="0">
                <a:solidFill>
                  <a:srgbClr val="4A5568"/>
                </a:solidFill>
                <a:latin typeface="Verdana" pitchFamily="34" charset="0"/>
                <a:ea typeface="Verdana" pitchFamily="34" charset="-122"/>
                <a:cs typeface="Verdana" pitchFamily="34" charset="-120"/>
              </a:rPr>
              <a:t>Compare with a partner — what else could happen? What is fair?</a:t>
            </a:r>
            <a:endParaRPr lang="en-US" sz="195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1524000" y="857250"/>
            <a:ext cx="533400" cy="28575"/>
          </a:xfrm>
          <a:prstGeom prst="roundRect">
            <a:avLst>
              <a:gd name="adj" fmla="val 50000"/>
            </a:avLst>
          </a:prstGeom>
          <a:solidFill>
            <a:srgbClr val="2563EB"/>
          </a:solidFill>
          <a:ln/>
        </p:spPr>
      </p:sp>
      <p:sp>
        <p:nvSpPr>
          <p:cNvPr id="3" name="Text 1"/>
          <p:cNvSpPr/>
          <p:nvPr/>
        </p:nvSpPr>
        <p:spPr>
          <a:xfrm>
            <a:off x="1524000" y="1228725"/>
            <a:ext cx="15697200" cy="666750"/>
          </a:xfrm>
          <a:prstGeom prst="rect">
            <a:avLst/>
          </a:prstGeom>
          <a:noFill/>
          <a:ln/>
        </p:spPr>
        <p:txBody>
          <a:bodyPr wrap="square" lIns="25400" tIns="25400" rIns="25400" bIns="25400" rtlCol="0" anchor="t">
            <a:normAutofit/>
          </a:bodyPr>
          <a:lstStyle/>
          <a:p>
            <a:pPr algn="l" indent="0" marL="0">
              <a:lnSpc>
                <a:spcPct val="110000"/>
              </a:lnSpc>
              <a:buNone/>
            </a:pPr>
            <a:r>
              <a:rPr lang="en-US" sz="4500" b="1" spc="-90" kern="0" dirty="0">
                <a:solidFill>
                  <a:srgbClr val="000099"/>
                </a:solidFill>
                <a:latin typeface="Verdana" pitchFamily="34" charset="0"/>
                <a:ea typeface="Verdana" pitchFamily="34" charset="-122"/>
                <a:cs typeface="Verdana" pitchFamily="34" charset="-120"/>
              </a:rPr>
              <a:t>What actually happens in different countries</a:t>
            </a:r>
            <a:endParaRPr lang="en-US" sz="4500" dirty="0"/>
          </a:p>
        </p:txBody>
      </p:sp>
      <p:sp>
        <p:nvSpPr>
          <p:cNvPr id="4" name="Text 2"/>
          <p:cNvSpPr/>
          <p:nvPr/>
        </p:nvSpPr>
        <p:spPr>
          <a:xfrm>
            <a:off x="1524000" y="2314575"/>
            <a:ext cx="15697200" cy="314325"/>
          </a:xfrm>
          <a:prstGeom prst="rect">
            <a:avLst/>
          </a:prstGeom>
          <a:noFill/>
          <a:ln/>
        </p:spPr>
        <p:txBody>
          <a:bodyPr wrap="square" lIns="25400" tIns="25400" rIns="25400" bIns="25400" rtlCol="0" anchor="t">
            <a:normAutofit/>
          </a:bodyPr>
          <a:lstStyle/>
          <a:p>
            <a:pPr algn="l" indent="0" marL="0">
              <a:buNone/>
            </a:pPr>
            <a:r>
              <a:rPr lang="en-US" sz="1800" dirty="0">
                <a:solidFill>
                  <a:srgbClr val="4A5568"/>
                </a:solidFill>
                <a:latin typeface="Verdana" pitchFamily="34" charset="0"/>
                <a:ea typeface="Verdana" pitchFamily="34" charset="-122"/>
                <a:cs typeface="Verdana" pitchFamily="34" charset="-120"/>
              </a:rPr>
              <a:t>Zemach pp. 122–123</a:t>
            </a:r>
            <a:endParaRPr lang="en-US" sz="1800" dirty="0"/>
          </a:p>
        </p:txBody>
      </p:sp>
      <p:sp>
        <p:nvSpPr>
          <p:cNvPr id="5" name="Shape 3"/>
          <p:cNvSpPr/>
          <p:nvPr/>
        </p:nvSpPr>
        <p:spPr>
          <a:xfrm>
            <a:off x="1524000" y="2857500"/>
            <a:ext cx="1714500" cy="586680"/>
          </a:xfrm>
          <a:prstGeom prst="roundRect">
            <a:avLst>
              <a:gd name="adj" fmla="val 9741"/>
            </a:avLst>
          </a:prstGeom>
          <a:solidFill>
            <a:srgbClr val="000099"/>
          </a:solidFill>
          <a:ln/>
        </p:spPr>
      </p:sp>
      <p:sp>
        <p:nvSpPr>
          <p:cNvPr id="6" name="Text 4"/>
          <p:cNvSpPr/>
          <p:nvPr/>
        </p:nvSpPr>
        <p:spPr>
          <a:xfrm>
            <a:off x="1714500" y="2990850"/>
            <a:ext cx="1409700" cy="358080"/>
          </a:xfrm>
          <a:prstGeom prst="rect">
            <a:avLst/>
          </a:prstGeom>
          <a:noFill/>
          <a:ln/>
        </p:spPr>
        <p:txBody>
          <a:bodyPr wrap="square" lIns="25400" tIns="25400" rIns="25400" bIns="25400" rtlCol="0" anchor="ctr">
            <a:normAutofit/>
          </a:bodyPr>
          <a:lstStyle/>
          <a:p>
            <a:pPr algn="l" indent="0" marL="0">
              <a:lnSpc>
                <a:spcPct val="140000"/>
              </a:lnSpc>
              <a:buNone/>
            </a:pPr>
            <a:r>
              <a:rPr lang="en-US" sz="1800" b="1" spc="36" kern="0" dirty="0">
                <a:solidFill>
                  <a:srgbClr val="FFFFFF"/>
                </a:solidFill>
                <a:latin typeface="Verdana" pitchFamily="34" charset="0"/>
                <a:ea typeface="Verdana" pitchFamily="34" charset="-122"/>
                <a:cs typeface="Verdana" pitchFamily="34" charset="-120"/>
              </a:rPr>
              <a:t>Country</a:t>
            </a:r>
            <a:endParaRPr lang="en-US" sz="1800" dirty="0"/>
          </a:p>
        </p:txBody>
      </p:sp>
      <p:sp>
        <p:nvSpPr>
          <p:cNvPr id="7" name="Shape 5"/>
          <p:cNvSpPr/>
          <p:nvPr/>
        </p:nvSpPr>
        <p:spPr>
          <a:xfrm>
            <a:off x="3238500" y="2857500"/>
            <a:ext cx="13525500" cy="586680"/>
          </a:xfrm>
          <a:prstGeom prst="rect">
            <a:avLst/>
          </a:prstGeom>
          <a:solidFill>
            <a:srgbClr val="000099"/>
          </a:solidFill>
          <a:ln/>
        </p:spPr>
      </p:sp>
      <p:sp>
        <p:nvSpPr>
          <p:cNvPr id="8" name="Text 6"/>
          <p:cNvSpPr/>
          <p:nvPr/>
        </p:nvSpPr>
        <p:spPr>
          <a:xfrm>
            <a:off x="3429000" y="2990850"/>
            <a:ext cx="13550265" cy="358080"/>
          </a:xfrm>
          <a:prstGeom prst="rect">
            <a:avLst/>
          </a:prstGeom>
          <a:noFill/>
          <a:ln/>
        </p:spPr>
        <p:txBody>
          <a:bodyPr wrap="square" lIns="25400" tIns="25400" rIns="25400" bIns="25400" rtlCol="0" anchor="ctr">
            <a:normAutofit/>
          </a:bodyPr>
          <a:lstStyle/>
          <a:p>
            <a:pPr algn="l" indent="0" marL="0">
              <a:lnSpc>
                <a:spcPct val="140000"/>
              </a:lnSpc>
              <a:buNone/>
            </a:pPr>
            <a:r>
              <a:rPr lang="en-US" sz="1800" b="1" spc="36" kern="0" dirty="0">
                <a:solidFill>
                  <a:srgbClr val="FFFFFF"/>
                </a:solidFill>
                <a:latin typeface="Verdana" pitchFamily="34" charset="0"/>
                <a:ea typeface="Verdana" pitchFamily="34" charset="-122"/>
                <a:cs typeface="Verdana" pitchFamily="34" charset="-120"/>
              </a:rPr>
              <a:t>Typical response</a:t>
            </a:r>
            <a:endParaRPr lang="en-US" sz="1800" dirty="0"/>
          </a:p>
        </p:txBody>
      </p:sp>
      <p:sp>
        <p:nvSpPr>
          <p:cNvPr id="9" name="Shape 7"/>
          <p:cNvSpPr/>
          <p:nvPr/>
        </p:nvSpPr>
        <p:spPr>
          <a:xfrm>
            <a:off x="1524000" y="4014639"/>
            <a:ext cx="1714500" cy="9525"/>
          </a:xfrm>
          <a:prstGeom prst="rect">
            <a:avLst/>
          </a:prstGeom>
          <a:solidFill>
            <a:srgbClr val="BFDBFE"/>
          </a:solidFill>
          <a:ln/>
        </p:spPr>
      </p:sp>
      <p:sp>
        <p:nvSpPr>
          <p:cNvPr id="10" name="Text 8"/>
          <p:cNvSpPr/>
          <p:nvPr/>
        </p:nvSpPr>
        <p:spPr>
          <a:xfrm>
            <a:off x="1714500" y="3558480"/>
            <a:ext cx="1409700" cy="379958"/>
          </a:xfrm>
          <a:prstGeom prst="rect">
            <a:avLst/>
          </a:prstGeom>
          <a:noFill/>
          <a:ln/>
        </p:spPr>
        <p:txBody>
          <a:bodyPr wrap="square" lIns="25400" tIns="25400" rIns="25400" bIns="25400" rtlCol="0" anchor="t">
            <a:normAutofit/>
          </a:bodyPr>
          <a:lstStyle/>
          <a:p>
            <a:pPr algn="l" indent="0" marL="0">
              <a:lnSpc>
                <a:spcPct val="140000"/>
              </a:lnSpc>
              <a:buNone/>
            </a:pPr>
            <a:r>
              <a:rPr lang="en-US" sz="1950" b="1" dirty="0">
                <a:solidFill>
                  <a:srgbClr val="000099"/>
                </a:solidFill>
                <a:latin typeface="Verdana" pitchFamily="34" charset="0"/>
                <a:ea typeface="Verdana" pitchFamily="34" charset="-122"/>
                <a:cs typeface="Verdana" pitchFamily="34" charset="-120"/>
              </a:rPr>
              <a:t>UK</a:t>
            </a:r>
            <a:endParaRPr lang="en-US" sz="1950" dirty="0"/>
          </a:p>
        </p:txBody>
      </p:sp>
      <p:sp>
        <p:nvSpPr>
          <p:cNvPr id="11" name="Shape 9"/>
          <p:cNvSpPr/>
          <p:nvPr/>
        </p:nvSpPr>
        <p:spPr>
          <a:xfrm>
            <a:off x="3238500" y="4014639"/>
            <a:ext cx="13525500" cy="9525"/>
          </a:xfrm>
          <a:prstGeom prst="rect">
            <a:avLst/>
          </a:prstGeom>
          <a:solidFill>
            <a:srgbClr val="BFDBFE"/>
          </a:solidFill>
          <a:ln/>
        </p:spPr>
      </p:sp>
      <p:sp>
        <p:nvSpPr>
          <p:cNvPr id="12" name="Text 10"/>
          <p:cNvSpPr/>
          <p:nvPr/>
        </p:nvSpPr>
        <p:spPr>
          <a:xfrm>
            <a:off x="3429000" y="3558480"/>
            <a:ext cx="13550265" cy="379958"/>
          </a:xfrm>
          <a:prstGeom prst="rect">
            <a:avLst/>
          </a:prstGeom>
          <a:noFill/>
          <a:ln/>
        </p:spPr>
        <p:txBody>
          <a:bodyPr wrap="square" lIns="25400" tIns="25400" rIns="25400" bIns="25400" rtlCol="0" anchor="t">
            <a:normAutofit/>
          </a:bodyPr>
          <a:lstStyle/>
          <a:p>
            <a:pPr algn="l" indent="0" marL="0">
              <a:lnSpc>
                <a:spcPct val="140000"/>
              </a:lnSpc>
              <a:buNone/>
            </a:pPr>
            <a:r>
              <a:rPr lang="en-US" sz="1950" dirty="0">
                <a:solidFill>
                  <a:srgbClr val="000099"/>
                </a:solidFill>
                <a:latin typeface="Verdana" pitchFamily="34" charset="0"/>
                <a:ea typeface="Verdana" pitchFamily="34" charset="-122"/>
                <a:cs typeface="Verdana" pitchFamily="34" charset="-120"/>
              </a:rPr>
              <a:t>0 for the paper, then referral for a hearing</a:t>
            </a:r>
            <a:endParaRPr lang="en-US" sz="1950" dirty="0"/>
          </a:p>
        </p:txBody>
      </p:sp>
      <p:sp>
        <p:nvSpPr>
          <p:cNvPr id="13" name="Shape 11"/>
          <p:cNvSpPr/>
          <p:nvPr/>
        </p:nvSpPr>
        <p:spPr>
          <a:xfrm>
            <a:off x="1524000" y="4024164"/>
            <a:ext cx="1714500" cy="584746"/>
          </a:xfrm>
          <a:prstGeom prst="rect">
            <a:avLst/>
          </a:prstGeom>
          <a:solidFill>
            <a:srgbClr val="F8FAFC"/>
          </a:solidFill>
          <a:ln/>
        </p:spPr>
      </p:sp>
      <p:sp>
        <p:nvSpPr>
          <p:cNvPr id="14" name="Shape 12"/>
          <p:cNvSpPr/>
          <p:nvPr/>
        </p:nvSpPr>
        <p:spPr>
          <a:xfrm>
            <a:off x="1524000" y="4599384"/>
            <a:ext cx="1714500" cy="9525"/>
          </a:xfrm>
          <a:prstGeom prst="rect">
            <a:avLst/>
          </a:prstGeom>
          <a:solidFill>
            <a:srgbClr val="BFDBFE"/>
          </a:solidFill>
          <a:ln/>
        </p:spPr>
      </p:sp>
      <p:sp>
        <p:nvSpPr>
          <p:cNvPr id="15" name="Text 13"/>
          <p:cNvSpPr/>
          <p:nvPr/>
        </p:nvSpPr>
        <p:spPr>
          <a:xfrm>
            <a:off x="1714500" y="4138464"/>
            <a:ext cx="1409700" cy="384721"/>
          </a:xfrm>
          <a:prstGeom prst="rect">
            <a:avLst/>
          </a:prstGeom>
          <a:noFill/>
          <a:ln/>
        </p:spPr>
        <p:txBody>
          <a:bodyPr wrap="square" lIns="25400" tIns="25400" rIns="25400" bIns="25400" rtlCol="0" anchor="t">
            <a:normAutofit/>
          </a:bodyPr>
          <a:lstStyle/>
          <a:p>
            <a:pPr algn="l" indent="0" marL="0">
              <a:lnSpc>
                <a:spcPct val="140000"/>
              </a:lnSpc>
              <a:buNone/>
            </a:pPr>
            <a:r>
              <a:rPr lang="en-US" sz="1950" b="1" dirty="0">
                <a:solidFill>
                  <a:srgbClr val="000099"/>
                </a:solidFill>
                <a:latin typeface="Verdana" pitchFamily="34" charset="0"/>
                <a:ea typeface="Verdana" pitchFamily="34" charset="-122"/>
                <a:cs typeface="Verdana" pitchFamily="34" charset="-120"/>
              </a:rPr>
              <a:t>USA</a:t>
            </a:r>
            <a:endParaRPr lang="en-US" sz="1950" dirty="0"/>
          </a:p>
        </p:txBody>
      </p:sp>
      <p:sp>
        <p:nvSpPr>
          <p:cNvPr id="16" name="Shape 14"/>
          <p:cNvSpPr/>
          <p:nvPr/>
        </p:nvSpPr>
        <p:spPr>
          <a:xfrm>
            <a:off x="3238500" y="4024164"/>
            <a:ext cx="13525500" cy="584746"/>
          </a:xfrm>
          <a:prstGeom prst="rect">
            <a:avLst/>
          </a:prstGeom>
          <a:solidFill>
            <a:srgbClr val="F8FAFC"/>
          </a:solidFill>
          <a:ln/>
        </p:spPr>
      </p:sp>
      <p:sp>
        <p:nvSpPr>
          <p:cNvPr id="17" name="Shape 15"/>
          <p:cNvSpPr/>
          <p:nvPr/>
        </p:nvSpPr>
        <p:spPr>
          <a:xfrm>
            <a:off x="3238500" y="4599384"/>
            <a:ext cx="13525500" cy="9525"/>
          </a:xfrm>
          <a:prstGeom prst="rect">
            <a:avLst/>
          </a:prstGeom>
          <a:solidFill>
            <a:srgbClr val="BFDBFE"/>
          </a:solidFill>
          <a:ln/>
        </p:spPr>
      </p:sp>
      <p:sp>
        <p:nvSpPr>
          <p:cNvPr id="18" name="Text 16"/>
          <p:cNvSpPr/>
          <p:nvPr/>
        </p:nvSpPr>
        <p:spPr>
          <a:xfrm>
            <a:off x="3429000" y="4138464"/>
            <a:ext cx="13550265" cy="384721"/>
          </a:xfrm>
          <a:prstGeom prst="rect">
            <a:avLst/>
          </a:prstGeom>
          <a:noFill/>
          <a:ln/>
        </p:spPr>
        <p:txBody>
          <a:bodyPr wrap="square" lIns="25400" tIns="25400" rIns="25400" bIns="25400" rtlCol="0" anchor="t">
            <a:normAutofit/>
          </a:bodyPr>
          <a:lstStyle/>
          <a:p>
            <a:pPr algn="l" indent="0" marL="0">
              <a:lnSpc>
                <a:spcPct val="140000"/>
              </a:lnSpc>
              <a:buNone/>
            </a:pPr>
            <a:r>
              <a:rPr lang="en-US" sz="1950" dirty="0">
                <a:solidFill>
                  <a:srgbClr val="000099"/>
                </a:solidFill>
                <a:latin typeface="Verdana" pitchFamily="34" charset="0"/>
                <a:ea typeface="Verdana" pitchFamily="34" charset="-122"/>
                <a:cs typeface="Verdana" pitchFamily="34" charset="-120"/>
              </a:rPr>
              <a:t>Range — honour code expulsion, or warning; school-dependent</a:t>
            </a:r>
            <a:endParaRPr lang="en-US" sz="1950" dirty="0"/>
          </a:p>
        </p:txBody>
      </p:sp>
      <p:sp>
        <p:nvSpPr>
          <p:cNvPr id="19" name="Shape 17"/>
          <p:cNvSpPr/>
          <p:nvPr/>
        </p:nvSpPr>
        <p:spPr>
          <a:xfrm>
            <a:off x="1524000" y="5184130"/>
            <a:ext cx="1714500" cy="9525"/>
          </a:xfrm>
          <a:prstGeom prst="rect">
            <a:avLst/>
          </a:prstGeom>
          <a:solidFill>
            <a:srgbClr val="BFDBFE"/>
          </a:solidFill>
          <a:ln/>
        </p:spPr>
      </p:sp>
      <p:sp>
        <p:nvSpPr>
          <p:cNvPr id="20" name="Text 18"/>
          <p:cNvSpPr/>
          <p:nvPr/>
        </p:nvSpPr>
        <p:spPr>
          <a:xfrm>
            <a:off x="1714500" y="4723209"/>
            <a:ext cx="1409700" cy="384721"/>
          </a:xfrm>
          <a:prstGeom prst="rect">
            <a:avLst/>
          </a:prstGeom>
          <a:noFill/>
          <a:ln/>
        </p:spPr>
        <p:txBody>
          <a:bodyPr wrap="square" lIns="25400" tIns="25400" rIns="25400" bIns="25400" rtlCol="0" anchor="t">
            <a:normAutofit/>
          </a:bodyPr>
          <a:lstStyle/>
          <a:p>
            <a:pPr algn="l" indent="0" marL="0">
              <a:lnSpc>
                <a:spcPct val="140000"/>
              </a:lnSpc>
              <a:buNone/>
            </a:pPr>
            <a:r>
              <a:rPr lang="en-US" sz="1950" b="1" dirty="0">
                <a:solidFill>
                  <a:srgbClr val="000099"/>
                </a:solidFill>
                <a:latin typeface="Verdana" pitchFamily="34" charset="0"/>
                <a:ea typeface="Verdana" pitchFamily="34" charset="-122"/>
                <a:cs typeface="Verdana" pitchFamily="34" charset="-120"/>
              </a:rPr>
              <a:t>Australia</a:t>
            </a:r>
            <a:endParaRPr lang="en-US" sz="1950" dirty="0"/>
          </a:p>
        </p:txBody>
      </p:sp>
      <p:sp>
        <p:nvSpPr>
          <p:cNvPr id="21" name="Shape 19"/>
          <p:cNvSpPr/>
          <p:nvPr/>
        </p:nvSpPr>
        <p:spPr>
          <a:xfrm>
            <a:off x="3238500" y="5184130"/>
            <a:ext cx="13525500" cy="9525"/>
          </a:xfrm>
          <a:prstGeom prst="rect">
            <a:avLst/>
          </a:prstGeom>
          <a:solidFill>
            <a:srgbClr val="BFDBFE"/>
          </a:solidFill>
          <a:ln/>
        </p:spPr>
      </p:sp>
      <p:sp>
        <p:nvSpPr>
          <p:cNvPr id="22" name="Text 20"/>
          <p:cNvSpPr/>
          <p:nvPr/>
        </p:nvSpPr>
        <p:spPr>
          <a:xfrm>
            <a:off x="3429000" y="4723209"/>
            <a:ext cx="13550265" cy="384721"/>
          </a:xfrm>
          <a:prstGeom prst="rect">
            <a:avLst/>
          </a:prstGeom>
          <a:noFill/>
          <a:ln/>
        </p:spPr>
        <p:txBody>
          <a:bodyPr wrap="square" lIns="25400" tIns="25400" rIns="25400" bIns="25400" rtlCol="0" anchor="t">
            <a:normAutofit/>
          </a:bodyPr>
          <a:lstStyle/>
          <a:p>
            <a:pPr algn="l" indent="0" marL="0">
              <a:lnSpc>
                <a:spcPct val="140000"/>
              </a:lnSpc>
              <a:buNone/>
            </a:pPr>
            <a:r>
              <a:rPr lang="en-US" sz="1950" dirty="0">
                <a:solidFill>
                  <a:srgbClr val="000099"/>
                </a:solidFill>
                <a:latin typeface="Verdana" pitchFamily="34" charset="0"/>
                <a:ea typeface="Verdana" pitchFamily="34" charset="-122"/>
                <a:cs typeface="Verdana" pitchFamily="34" charset="-120"/>
              </a:rPr>
              <a:t>Formal misconduct process, grade of fail, possible expulsion</a:t>
            </a:r>
            <a:endParaRPr lang="en-US" sz="1950" dirty="0"/>
          </a:p>
        </p:txBody>
      </p:sp>
      <p:sp>
        <p:nvSpPr>
          <p:cNvPr id="23" name="Shape 21"/>
          <p:cNvSpPr/>
          <p:nvPr/>
        </p:nvSpPr>
        <p:spPr>
          <a:xfrm>
            <a:off x="1524000" y="5193655"/>
            <a:ext cx="1714500" cy="584746"/>
          </a:xfrm>
          <a:prstGeom prst="rect">
            <a:avLst/>
          </a:prstGeom>
          <a:solidFill>
            <a:srgbClr val="F8FAFC"/>
          </a:solidFill>
          <a:ln/>
        </p:spPr>
      </p:sp>
      <p:sp>
        <p:nvSpPr>
          <p:cNvPr id="24" name="Shape 22"/>
          <p:cNvSpPr/>
          <p:nvPr/>
        </p:nvSpPr>
        <p:spPr>
          <a:xfrm>
            <a:off x="1524000" y="5768876"/>
            <a:ext cx="1714500" cy="9525"/>
          </a:xfrm>
          <a:prstGeom prst="rect">
            <a:avLst/>
          </a:prstGeom>
          <a:solidFill>
            <a:srgbClr val="BFDBFE"/>
          </a:solidFill>
          <a:ln/>
        </p:spPr>
      </p:sp>
      <p:sp>
        <p:nvSpPr>
          <p:cNvPr id="25" name="Text 23"/>
          <p:cNvSpPr/>
          <p:nvPr/>
        </p:nvSpPr>
        <p:spPr>
          <a:xfrm>
            <a:off x="1714500" y="5307955"/>
            <a:ext cx="1409700" cy="384721"/>
          </a:xfrm>
          <a:prstGeom prst="rect">
            <a:avLst/>
          </a:prstGeom>
          <a:noFill/>
          <a:ln/>
        </p:spPr>
        <p:txBody>
          <a:bodyPr wrap="square" lIns="25400" tIns="25400" rIns="25400" bIns="25400" rtlCol="0" anchor="t">
            <a:normAutofit/>
          </a:bodyPr>
          <a:lstStyle/>
          <a:p>
            <a:pPr algn="l" indent="0" marL="0">
              <a:lnSpc>
                <a:spcPct val="140000"/>
              </a:lnSpc>
              <a:buNone/>
            </a:pPr>
            <a:r>
              <a:rPr lang="en-US" sz="1950" b="1" dirty="0">
                <a:solidFill>
                  <a:srgbClr val="000099"/>
                </a:solidFill>
                <a:latin typeface="Verdana" pitchFamily="34" charset="0"/>
                <a:ea typeface="Verdana" pitchFamily="34" charset="-122"/>
                <a:cs typeface="Verdana" pitchFamily="34" charset="-120"/>
              </a:rPr>
              <a:t>Germany</a:t>
            </a:r>
            <a:endParaRPr lang="en-US" sz="1950" dirty="0"/>
          </a:p>
        </p:txBody>
      </p:sp>
      <p:sp>
        <p:nvSpPr>
          <p:cNvPr id="26" name="Shape 24"/>
          <p:cNvSpPr/>
          <p:nvPr/>
        </p:nvSpPr>
        <p:spPr>
          <a:xfrm>
            <a:off x="3238500" y="5193655"/>
            <a:ext cx="13525500" cy="584746"/>
          </a:xfrm>
          <a:prstGeom prst="rect">
            <a:avLst/>
          </a:prstGeom>
          <a:solidFill>
            <a:srgbClr val="F8FAFC"/>
          </a:solidFill>
          <a:ln/>
        </p:spPr>
      </p:sp>
      <p:sp>
        <p:nvSpPr>
          <p:cNvPr id="27" name="Shape 25"/>
          <p:cNvSpPr/>
          <p:nvPr/>
        </p:nvSpPr>
        <p:spPr>
          <a:xfrm>
            <a:off x="3238500" y="5768876"/>
            <a:ext cx="13525500" cy="9525"/>
          </a:xfrm>
          <a:prstGeom prst="rect">
            <a:avLst/>
          </a:prstGeom>
          <a:solidFill>
            <a:srgbClr val="BFDBFE"/>
          </a:solidFill>
          <a:ln/>
        </p:spPr>
      </p:sp>
      <p:sp>
        <p:nvSpPr>
          <p:cNvPr id="28" name="Text 26"/>
          <p:cNvSpPr/>
          <p:nvPr/>
        </p:nvSpPr>
        <p:spPr>
          <a:xfrm>
            <a:off x="3429000" y="5307955"/>
            <a:ext cx="13550265" cy="384721"/>
          </a:xfrm>
          <a:prstGeom prst="rect">
            <a:avLst/>
          </a:prstGeom>
          <a:noFill/>
          <a:ln/>
        </p:spPr>
        <p:txBody>
          <a:bodyPr wrap="square" lIns="25400" tIns="25400" rIns="25400" bIns="25400" rtlCol="0" anchor="t">
            <a:normAutofit/>
          </a:bodyPr>
          <a:lstStyle/>
          <a:p>
            <a:pPr algn="l" indent="0" marL="0">
              <a:lnSpc>
                <a:spcPct val="140000"/>
              </a:lnSpc>
              <a:buNone/>
            </a:pPr>
            <a:r>
              <a:rPr lang="en-US" sz="1950" dirty="0">
                <a:solidFill>
                  <a:srgbClr val="000099"/>
                </a:solidFill>
                <a:latin typeface="Verdana" pitchFamily="34" charset="0"/>
                <a:ea typeface="Verdana" pitchFamily="34" charset="-122"/>
                <a:cs typeface="Verdana" pitchFamily="34" charset="-120"/>
              </a:rPr>
              <a:t>Depends on the Prüfungsordnung — up to loss of degree</a:t>
            </a:r>
            <a:endParaRPr lang="en-US" sz="1950" dirty="0"/>
          </a:p>
        </p:txBody>
      </p:sp>
      <p:sp>
        <p:nvSpPr>
          <p:cNvPr id="29" name="Shape 27"/>
          <p:cNvSpPr/>
          <p:nvPr/>
        </p:nvSpPr>
        <p:spPr>
          <a:xfrm>
            <a:off x="1524000" y="6049863"/>
            <a:ext cx="15240000" cy="876300"/>
          </a:xfrm>
          <a:prstGeom prst="roundRect">
            <a:avLst>
              <a:gd name="adj" fmla="val 6522"/>
            </a:avLst>
          </a:prstGeom>
          <a:solidFill>
            <a:srgbClr val="F8FAFC"/>
          </a:solidFill>
          <a:ln/>
        </p:spPr>
      </p:sp>
      <p:sp>
        <p:nvSpPr>
          <p:cNvPr id="30" name="Shape 28"/>
          <p:cNvSpPr/>
          <p:nvPr/>
        </p:nvSpPr>
        <p:spPr>
          <a:xfrm>
            <a:off x="1524000" y="6916638"/>
            <a:ext cx="15240000" cy="9525"/>
          </a:xfrm>
          <a:prstGeom prst="rect">
            <a:avLst/>
          </a:prstGeom>
          <a:solidFill>
            <a:srgbClr val="BFDBFE"/>
          </a:solidFill>
          <a:ln/>
        </p:spPr>
      </p:sp>
      <p:sp>
        <p:nvSpPr>
          <p:cNvPr id="31" name="Shape 29"/>
          <p:cNvSpPr/>
          <p:nvPr/>
        </p:nvSpPr>
        <p:spPr>
          <a:xfrm>
            <a:off x="1524000" y="6049863"/>
            <a:ext cx="15240000" cy="9525"/>
          </a:xfrm>
          <a:prstGeom prst="rect">
            <a:avLst/>
          </a:prstGeom>
          <a:solidFill>
            <a:srgbClr val="BFDBFE"/>
          </a:solidFill>
          <a:ln/>
        </p:spPr>
      </p:sp>
      <p:sp>
        <p:nvSpPr>
          <p:cNvPr id="32" name="Shape 30"/>
          <p:cNvSpPr/>
          <p:nvPr/>
        </p:nvSpPr>
        <p:spPr>
          <a:xfrm>
            <a:off x="1524000" y="6049863"/>
            <a:ext cx="9525" cy="876300"/>
          </a:xfrm>
          <a:prstGeom prst="rect">
            <a:avLst/>
          </a:prstGeom>
          <a:solidFill>
            <a:srgbClr val="F59E0B"/>
          </a:solidFill>
          <a:ln/>
        </p:spPr>
      </p:sp>
      <p:sp>
        <p:nvSpPr>
          <p:cNvPr id="33" name="Shape 31"/>
          <p:cNvSpPr/>
          <p:nvPr/>
        </p:nvSpPr>
        <p:spPr>
          <a:xfrm>
            <a:off x="16754475" y="6049863"/>
            <a:ext cx="9525" cy="876300"/>
          </a:xfrm>
          <a:prstGeom prst="rect">
            <a:avLst/>
          </a:prstGeom>
          <a:solidFill>
            <a:srgbClr val="BFDBFE"/>
          </a:solidFill>
          <a:ln/>
        </p:spPr>
      </p:sp>
      <p:sp>
        <p:nvSpPr>
          <p:cNvPr id="34" name="Text 32"/>
          <p:cNvSpPr/>
          <p:nvPr/>
        </p:nvSpPr>
        <p:spPr>
          <a:xfrm>
            <a:off x="1876425" y="6326088"/>
            <a:ext cx="14992350" cy="361950"/>
          </a:xfrm>
          <a:prstGeom prst="rect">
            <a:avLst/>
          </a:prstGeom>
          <a:noFill/>
          <a:ln/>
        </p:spPr>
        <p:txBody>
          <a:bodyPr wrap="square" lIns="25400" tIns="25400" rIns="25400" bIns="25400" rtlCol="0" anchor="t">
            <a:normAutofit/>
          </a:bodyPr>
          <a:lstStyle/>
          <a:p>
            <a:pPr algn="l" indent="0" marL="0">
              <a:buNone/>
            </a:pPr>
            <a:r>
              <a:rPr lang="en-US" sz="2100" dirty="0">
                <a:solidFill>
                  <a:srgbClr val="000099"/>
                </a:solidFill>
                <a:latin typeface="Verdana" pitchFamily="34" charset="0"/>
                <a:ea typeface="Verdana" pitchFamily="34" charset="-122"/>
                <a:cs typeface="Verdana" pitchFamily="34" charset="-120"/>
              </a:rPr>
              <a:t>Which is closest to what you expected?</a:t>
            </a:r>
            <a:endParaRPr lang="en-US" sz="21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1524000" y="857250"/>
            <a:ext cx="533400" cy="28575"/>
          </a:xfrm>
          <a:prstGeom prst="roundRect">
            <a:avLst>
              <a:gd name="adj" fmla="val 50000"/>
            </a:avLst>
          </a:prstGeom>
          <a:solidFill>
            <a:srgbClr val="2563EB"/>
          </a:solidFill>
          <a:ln/>
        </p:spPr>
      </p:sp>
      <p:sp>
        <p:nvSpPr>
          <p:cNvPr id="3" name="Text 1"/>
          <p:cNvSpPr/>
          <p:nvPr/>
        </p:nvSpPr>
        <p:spPr>
          <a:xfrm>
            <a:off x="1524000" y="1228725"/>
            <a:ext cx="15697200" cy="685800"/>
          </a:xfrm>
          <a:prstGeom prst="rect">
            <a:avLst/>
          </a:prstGeom>
          <a:noFill/>
          <a:ln/>
        </p:spPr>
        <p:txBody>
          <a:bodyPr wrap="square" lIns="25400" tIns="25400" rIns="25400" bIns="25400" rtlCol="0" anchor="t">
            <a:normAutofit/>
          </a:bodyPr>
          <a:lstStyle/>
          <a:p>
            <a:pPr algn="l" indent="0" marL="0">
              <a:buNone/>
            </a:pPr>
            <a:r>
              <a:rPr lang="en-US" sz="4200" b="1" spc="-84" kern="0" dirty="0">
                <a:solidFill>
                  <a:srgbClr val="000099"/>
                </a:solidFill>
                <a:latin typeface="Verdana" pitchFamily="34" charset="0"/>
                <a:ea typeface="Verdana" pitchFamily="34" charset="-122"/>
                <a:cs typeface="Verdana" pitchFamily="34" charset="-120"/>
              </a:rPr>
              <a:t>Where will this lead us? </a:t>
            </a:r>
            <a:pPr algn="l" indent="0" marL="0">
              <a:buNone/>
            </a:pPr>
            <a:r>
              <a:rPr lang="en-US" sz="2400" spc="-84" kern="0" dirty="0">
                <a:solidFill>
                  <a:srgbClr val="4A5568"/>
                </a:solidFill>
                <a:latin typeface="Verdana" pitchFamily="34" charset="0"/>
                <a:ea typeface="Verdana" pitchFamily="34" charset="-122"/>
                <a:cs typeface="Verdana" pitchFamily="34" charset="-120"/>
              </a:rPr>
              <a:t>discussion, 10 min</a:t>
            </a:r>
            <a:endParaRPr lang="en-US" sz="4200" dirty="0"/>
          </a:p>
        </p:txBody>
      </p:sp>
      <p:sp>
        <p:nvSpPr>
          <p:cNvPr id="4" name="Shape 2"/>
          <p:cNvSpPr/>
          <p:nvPr/>
        </p:nvSpPr>
        <p:spPr>
          <a:xfrm>
            <a:off x="1524000" y="2333625"/>
            <a:ext cx="15240000" cy="876300"/>
          </a:xfrm>
          <a:prstGeom prst="roundRect">
            <a:avLst>
              <a:gd name="adj" fmla="val 6522"/>
            </a:avLst>
          </a:prstGeom>
          <a:solidFill>
            <a:srgbClr val="F8FAFC"/>
          </a:solidFill>
          <a:ln/>
        </p:spPr>
      </p:sp>
      <p:sp>
        <p:nvSpPr>
          <p:cNvPr id="5" name="Shape 3"/>
          <p:cNvSpPr/>
          <p:nvPr/>
        </p:nvSpPr>
        <p:spPr>
          <a:xfrm>
            <a:off x="1524000" y="3200400"/>
            <a:ext cx="15240000" cy="9525"/>
          </a:xfrm>
          <a:prstGeom prst="rect">
            <a:avLst/>
          </a:prstGeom>
          <a:solidFill>
            <a:srgbClr val="BFDBFE"/>
          </a:solidFill>
          <a:ln/>
        </p:spPr>
      </p:sp>
      <p:sp>
        <p:nvSpPr>
          <p:cNvPr id="6" name="Shape 4"/>
          <p:cNvSpPr/>
          <p:nvPr/>
        </p:nvSpPr>
        <p:spPr>
          <a:xfrm>
            <a:off x="1524000" y="2333625"/>
            <a:ext cx="15240000" cy="9525"/>
          </a:xfrm>
          <a:prstGeom prst="rect">
            <a:avLst/>
          </a:prstGeom>
          <a:solidFill>
            <a:srgbClr val="BFDBFE"/>
          </a:solidFill>
          <a:ln/>
        </p:spPr>
      </p:sp>
      <p:sp>
        <p:nvSpPr>
          <p:cNvPr id="7" name="Shape 5"/>
          <p:cNvSpPr/>
          <p:nvPr/>
        </p:nvSpPr>
        <p:spPr>
          <a:xfrm>
            <a:off x="1524000" y="2333625"/>
            <a:ext cx="38100" cy="876300"/>
          </a:xfrm>
          <a:prstGeom prst="rect">
            <a:avLst/>
          </a:prstGeom>
          <a:solidFill>
            <a:srgbClr val="2563EB"/>
          </a:solidFill>
          <a:ln/>
        </p:spPr>
      </p:sp>
      <p:sp>
        <p:nvSpPr>
          <p:cNvPr id="8" name="Shape 6"/>
          <p:cNvSpPr/>
          <p:nvPr/>
        </p:nvSpPr>
        <p:spPr>
          <a:xfrm>
            <a:off x="16754475" y="2333625"/>
            <a:ext cx="9525" cy="876300"/>
          </a:xfrm>
          <a:prstGeom prst="rect">
            <a:avLst/>
          </a:prstGeom>
          <a:solidFill>
            <a:srgbClr val="BFDBFE"/>
          </a:solidFill>
          <a:ln/>
        </p:spPr>
      </p:sp>
      <p:sp>
        <p:nvSpPr>
          <p:cNvPr id="9" name="Text 7"/>
          <p:cNvSpPr/>
          <p:nvPr/>
        </p:nvSpPr>
        <p:spPr>
          <a:xfrm>
            <a:off x="1905000" y="2600325"/>
            <a:ext cx="381000" cy="381000"/>
          </a:xfrm>
          <a:prstGeom prst="rect">
            <a:avLst/>
          </a:prstGeom>
          <a:noFill/>
          <a:ln/>
        </p:spPr>
        <p:txBody>
          <a:bodyPr wrap="square" lIns="25400" tIns="25400" rIns="25400" bIns="25400" rtlCol="0" anchor="t">
            <a:normAutofit/>
          </a:bodyPr>
          <a:lstStyle/>
          <a:p>
            <a:pPr algn="l" indent="0" marL="0">
              <a:lnSpc>
                <a:spcPct val="150000"/>
              </a:lnSpc>
              <a:buNone/>
            </a:pPr>
            <a:r>
              <a:rPr lang="en-US" sz="1800" b="1" dirty="0">
                <a:solidFill>
                  <a:srgbClr val="2563EB"/>
                </a:solidFill>
                <a:latin typeface="Verdana" pitchFamily="34" charset="0"/>
                <a:ea typeface="Verdana" pitchFamily="34" charset="-122"/>
                <a:cs typeface="Verdana" pitchFamily="34" charset="-120"/>
              </a:rPr>
              <a:t>1</a:t>
            </a:r>
            <a:endParaRPr lang="en-US" sz="1800" dirty="0"/>
          </a:p>
        </p:txBody>
      </p:sp>
      <p:sp>
        <p:nvSpPr>
          <p:cNvPr id="10" name="Text 8"/>
          <p:cNvSpPr/>
          <p:nvPr/>
        </p:nvSpPr>
        <p:spPr>
          <a:xfrm>
            <a:off x="2476500" y="2571750"/>
            <a:ext cx="12309119" cy="438150"/>
          </a:xfrm>
          <a:prstGeom prst="rect">
            <a:avLst/>
          </a:prstGeom>
          <a:noFill/>
          <a:ln/>
        </p:spPr>
        <p:txBody>
          <a:bodyPr wrap="square" lIns="25400" tIns="25400" rIns="25400" bIns="25400" rtlCol="0" anchor="t">
            <a:normAutofit/>
          </a:bodyPr>
          <a:lstStyle/>
          <a:p>
            <a:pPr algn="l" indent="0" marL="0">
              <a:lnSpc>
                <a:spcPct val="150000"/>
              </a:lnSpc>
              <a:buNone/>
            </a:pPr>
            <a:r>
              <a:rPr lang="en-US" sz="2100" dirty="0">
                <a:solidFill>
                  <a:srgbClr val="000099"/>
                </a:solidFill>
                <a:latin typeface="Verdana" pitchFamily="34" charset="0"/>
                <a:ea typeface="Verdana" pitchFamily="34" charset="-122"/>
                <a:cs typeface="Verdana" pitchFamily="34" charset="-120"/>
              </a:rPr>
              <a:t>If a student submits work they did not write, and nobody ever finds out, who is harmed?</a:t>
            </a:r>
            <a:endParaRPr lang="en-US" sz="2100" dirty="0"/>
          </a:p>
        </p:txBody>
      </p:sp>
      <p:sp>
        <p:nvSpPr>
          <p:cNvPr id="11" name="Shape 9"/>
          <p:cNvSpPr/>
          <p:nvPr/>
        </p:nvSpPr>
        <p:spPr>
          <a:xfrm>
            <a:off x="1524000" y="3381375"/>
            <a:ext cx="15240000" cy="876300"/>
          </a:xfrm>
          <a:prstGeom prst="roundRect">
            <a:avLst>
              <a:gd name="adj" fmla="val 6522"/>
            </a:avLst>
          </a:prstGeom>
          <a:solidFill>
            <a:srgbClr val="F8FAFC"/>
          </a:solidFill>
          <a:ln/>
        </p:spPr>
      </p:sp>
      <p:sp>
        <p:nvSpPr>
          <p:cNvPr id="12" name="Shape 10"/>
          <p:cNvSpPr/>
          <p:nvPr/>
        </p:nvSpPr>
        <p:spPr>
          <a:xfrm>
            <a:off x="1524000" y="4248150"/>
            <a:ext cx="15240000" cy="9525"/>
          </a:xfrm>
          <a:prstGeom prst="rect">
            <a:avLst/>
          </a:prstGeom>
          <a:solidFill>
            <a:srgbClr val="BFDBFE"/>
          </a:solidFill>
          <a:ln/>
        </p:spPr>
      </p:sp>
      <p:sp>
        <p:nvSpPr>
          <p:cNvPr id="13" name="Shape 11"/>
          <p:cNvSpPr/>
          <p:nvPr/>
        </p:nvSpPr>
        <p:spPr>
          <a:xfrm>
            <a:off x="1524000" y="3381375"/>
            <a:ext cx="15240000" cy="9525"/>
          </a:xfrm>
          <a:prstGeom prst="rect">
            <a:avLst/>
          </a:prstGeom>
          <a:solidFill>
            <a:srgbClr val="BFDBFE"/>
          </a:solidFill>
          <a:ln/>
        </p:spPr>
      </p:sp>
      <p:sp>
        <p:nvSpPr>
          <p:cNvPr id="14" name="Shape 12"/>
          <p:cNvSpPr/>
          <p:nvPr/>
        </p:nvSpPr>
        <p:spPr>
          <a:xfrm>
            <a:off x="1524000" y="3381375"/>
            <a:ext cx="38100" cy="876300"/>
          </a:xfrm>
          <a:prstGeom prst="rect">
            <a:avLst/>
          </a:prstGeom>
          <a:solidFill>
            <a:srgbClr val="2563EB"/>
          </a:solidFill>
          <a:ln/>
        </p:spPr>
      </p:sp>
      <p:sp>
        <p:nvSpPr>
          <p:cNvPr id="15" name="Shape 13"/>
          <p:cNvSpPr/>
          <p:nvPr/>
        </p:nvSpPr>
        <p:spPr>
          <a:xfrm>
            <a:off x="16754475" y="3381375"/>
            <a:ext cx="9525" cy="876300"/>
          </a:xfrm>
          <a:prstGeom prst="rect">
            <a:avLst/>
          </a:prstGeom>
          <a:solidFill>
            <a:srgbClr val="BFDBFE"/>
          </a:solidFill>
          <a:ln/>
        </p:spPr>
      </p:sp>
      <p:sp>
        <p:nvSpPr>
          <p:cNvPr id="16" name="Text 14"/>
          <p:cNvSpPr/>
          <p:nvPr/>
        </p:nvSpPr>
        <p:spPr>
          <a:xfrm>
            <a:off x="1905000" y="3648075"/>
            <a:ext cx="381000" cy="381000"/>
          </a:xfrm>
          <a:prstGeom prst="rect">
            <a:avLst/>
          </a:prstGeom>
          <a:noFill/>
          <a:ln/>
        </p:spPr>
        <p:txBody>
          <a:bodyPr wrap="square" lIns="25400" tIns="25400" rIns="25400" bIns="25400" rtlCol="0" anchor="t">
            <a:normAutofit/>
          </a:bodyPr>
          <a:lstStyle/>
          <a:p>
            <a:pPr algn="l" indent="0" marL="0">
              <a:lnSpc>
                <a:spcPct val="150000"/>
              </a:lnSpc>
              <a:buNone/>
            </a:pPr>
            <a:r>
              <a:rPr lang="en-US" sz="1800" b="1" dirty="0">
                <a:solidFill>
                  <a:srgbClr val="2563EB"/>
                </a:solidFill>
                <a:latin typeface="Verdana" pitchFamily="34" charset="0"/>
                <a:ea typeface="Verdana" pitchFamily="34" charset="-122"/>
                <a:cs typeface="Verdana" pitchFamily="34" charset="-120"/>
              </a:rPr>
              <a:t>2</a:t>
            </a:r>
            <a:endParaRPr lang="en-US" sz="1800" dirty="0"/>
          </a:p>
        </p:txBody>
      </p:sp>
      <p:sp>
        <p:nvSpPr>
          <p:cNvPr id="17" name="Text 15"/>
          <p:cNvSpPr/>
          <p:nvPr/>
        </p:nvSpPr>
        <p:spPr>
          <a:xfrm>
            <a:off x="2476500" y="3619500"/>
            <a:ext cx="13851553" cy="438150"/>
          </a:xfrm>
          <a:prstGeom prst="rect">
            <a:avLst/>
          </a:prstGeom>
          <a:noFill/>
          <a:ln/>
        </p:spPr>
        <p:txBody>
          <a:bodyPr wrap="square" lIns="25400" tIns="25400" rIns="25400" bIns="25400" rtlCol="0" anchor="t">
            <a:normAutofit/>
          </a:bodyPr>
          <a:lstStyle/>
          <a:p>
            <a:pPr algn="l" indent="0" marL="0">
              <a:lnSpc>
                <a:spcPct val="150000"/>
              </a:lnSpc>
              <a:buNone/>
            </a:pPr>
            <a:r>
              <a:rPr lang="en-US" sz="2100" dirty="0">
                <a:solidFill>
                  <a:srgbClr val="000099"/>
                </a:solidFill>
                <a:latin typeface="Verdana" pitchFamily="34" charset="0"/>
                <a:ea typeface="Verdana" pitchFamily="34" charset="-122"/>
                <a:cs typeface="Verdana" pitchFamily="34" charset="-120"/>
              </a:rPr>
              <a:t>If every student submits AI work and every teacher uses AI to mark it — what is the classroom for?</a:t>
            </a:r>
            <a:endParaRPr lang="en-US" sz="2100" dirty="0"/>
          </a:p>
        </p:txBody>
      </p:sp>
      <p:sp>
        <p:nvSpPr>
          <p:cNvPr id="18" name="Shape 16"/>
          <p:cNvSpPr/>
          <p:nvPr/>
        </p:nvSpPr>
        <p:spPr>
          <a:xfrm>
            <a:off x="1524000" y="4429125"/>
            <a:ext cx="15240000" cy="876300"/>
          </a:xfrm>
          <a:prstGeom prst="roundRect">
            <a:avLst>
              <a:gd name="adj" fmla="val 6522"/>
            </a:avLst>
          </a:prstGeom>
          <a:solidFill>
            <a:srgbClr val="F8FAFC"/>
          </a:solidFill>
          <a:ln/>
        </p:spPr>
      </p:sp>
      <p:sp>
        <p:nvSpPr>
          <p:cNvPr id="19" name="Shape 17"/>
          <p:cNvSpPr/>
          <p:nvPr/>
        </p:nvSpPr>
        <p:spPr>
          <a:xfrm>
            <a:off x="1524000" y="5295900"/>
            <a:ext cx="15240000" cy="9525"/>
          </a:xfrm>
          <a:prstGeom prst="rect">
            <a:avLst/>
          </a:prstGeom>
          <a:solidFill>
            <a:srgbClr val="BFDBFE"/>
          </a:solidFill>
          <a:ln/>
        </p:spPr>
      </p:sp>
      <p:sp>
        <p:nvSpPr>
          <p:cNvPr id="20" name="Shape 18"/>
          <p:cNvSpPr/>
          <p:nvPr/>
        </p:nvSpPr>
        <p:spPr>
          <a:xfrm>
            <a:off x="1524000" y="4429125"/>
            <a:ext cx="15240000" cy="9525"/>
          </a:xfrm>
          <a:prstGeom prst="rect">
            <a:avLst/>
          </a:prstGeom>
          <a:solidFill>
            <a:srgbClr val="BFDBFE"/>
          </a:solidFill>
          <a:ln/>
        </p:spPr>
      </p:sp>
      <p:sp>
        <p:nvSpPr>
          <p:cNvPr id="21" name="Shape 19"/>
          <p:cNvSpPr/>
          <p:nvPr/>
        </p:nvSpPr>
        <p:spPr>
          <a:xfrm>
            <a:off x="1524000" y="4429125"/>
            <a:ext cx="38100" cy="876300"/>
          </a:xfrm>
          <a:prstGeom prst="rect">
            <a:avLst/>
          </a:prstGeom>
          <a:solidFill>
            <a:srgbClr val="2563EB"/>
          </a:solidFill>
          <a:ln/>
        </p:spPr>
      </p:sp>
      <p:sp>
        <p:nvSpPr>
          <p:cNvPr id="22" name="Shape 20"/>
          <p:cNvSpPr/>
          <p:nvPr/>
        </p:nvSpPr>
        <p:spPr>
          <a:xfrm>
            <a:off x="16754475" y="4429125"/>
            <a:ext cx="9525" cy="876300"/>
          </a:xfrm>
          <a:prstGeom prst="rect">
            <a:avLst/>
          </a:prstGeom>
          <a:solidFill>
            <a:srgbClr val="BFDBFE"/>
          </a:solidFill>
          <a:ln/>
        </p:spPr>
      </p:sp>
      <p:sp>
        <p:nvSpPr>
          <p:cNvPr id="23" name="Text 21"/>
          <p:cNvSpPr/>
          <p:nvPr/>
        </p:nvSpPr>
        <p:spPr>
          <a:xfrm>
            <a:off x="1905000" y="4695825"/>
            <a:ext cx="381000" cy="381000"/>
          </a:xfrm>
          <a:prstGeom prst="rect">
            <a:avLst/>
          </a:prstGeom>
          <a:noFill/>
          <a:ln/>
        </p:spPr>
        <p:txBody>
          <a:bodyPr wrap="square" lIns="25400" tIns="25400" rIns="25400" bIns="25400" rtlCol="0" anchor="t">
            <a:normAutofit/>
          </a:bodyPr>
          <a:lstStyle/>
          <a:p>
            <a:pPr algn="l" indent="0" marL="0">
              <a:lnSpc>
                <a:spcPct val="150000"/>
              </a:lnSpc>
              <a:buNone/>
            </a:pPr>
            <a:r>
              <a:rPr lang="en-US" sz="1800" b="1" dirty="0">
                <a:solidFill>
                  <a:srgbClr val="2563EB"/>
                </a:solidFill>
                <a:latin typeface="Verdana" pitchFamily="34" charset="0"/>
                <a:ea typeface="Verdana" pitchFamily="34" charset="-122"/>
                <a:cs typeface="Verdana" pitchFamily="34" charset="-120"/>
              </a:rPr>
              <a:t>3</a:t>
            </a:r>
            <a:endParaRPr lang="en-US" sz="1800" dirty="0"/>
          </a:p>
        </p:txBody>
      </p:sp>
      <p:sp>
        <p:nvSpPr>
          <p:cNvPr id="24" name="Text 22"/>
          <p:cNvSpPr/>
          <p:nvPr/>
        </p:nvSpPr>
        <p:spPr>
          <a:xfrm>
            <a:off x="2476500" y="4667250"/>
            <a:ext cx="9634463" cy="438150"/>
          </a:xfrm>
          <a:prstGeom prst="rect">
            <a:avLst/>
          </a:prstGeom>
          <a:noFill/>
          <a:ln/>
        </p:spPr>
        <p:txBody>
          <a:bodyPr wrap="square" lIns="25400" tIns="25400" rIns="25400" bIns="25400" rtlCol="0" anchor="t">
            <a:normAutofit/>
          </a:bodyPr>
          <a:lstStyle/>
          <a:p>
            <a:pPr algn="l" indent="0" marL="0">
              <a:lnSpc>
                <a:spcPct val="150000"/>
              </a:lnSpc>
              <a:buNone/>
            </a:pPr>
            <a:r>
              <a:rPr lang="en-US" sz="2100" dirty="0">
                <a:solidFill>
                  <a:srgbClr val="000099"/>
                </a:solidFill>
                <a:latin typeface="Verdana" pitchFamily="34" charset="0"/>
                <a:ea typeface="Verdana" pitchFamily="34" charset="-122"/>
                <a:cs typeface="Verdana" pitchFamily="34" charset="-120"/>
              </a:rPr>
              <a:t>Your field, your career: whose voice do you want on your best paper?</a:t>
            </a:r>
            <a:endParaRPr lang="en-US" sz="21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1524000" y="2819400"/>
            <a:ext cx="533400" cy="28575"/>
          </a:xfrm>
          <a:prstGeom prst="roundRect">
            <a:avLst>
              <a:gd name="adj" fmla="val 50000"/>
            </a:avLst>
          </a:prstGeom>
          <a:solidFill>
            <a:srgbClr val="2563EB"/>
          </a:solidFill>
          <a:ln/>
        </p:spPr>
      </p:sp>
      <p:sp>
        <p:nvSpPr>
          <p:cNvPr id="3" name="Text 1"/>
          <p:cNvSpPr/>
          <p:nvPr/>
        </p:nvSpPr>
        <p:spPr>
          <a:xfrm>
            <a:off x="1524000" y="3190875"/>
            <a:ext cx="15697200" cy="666750"/>
          </a:xfrm>
          <a:prstGeom prst="rect">
            <a:avLst/>
          </a:prstGeom>
          <a:noFill/>
          <a:ln/>
        </p:spPr>
        <p:txBody>
          <a:bodyPr wrap="square" lIns="25400" tIns="25400" rIns="25400" bIns="25400" rtlCol="0" anchor="t">
            <a:normAutofit/>
          </a:bodyPr>
          <a:lstStyle/>
          <a:p>
            <a:pPr algn="l" indent="0" marL="0">
              <a:lnSpc>
                <a:spcPct val="110000"/>
              </a:lnSpc>
              <a:buNone/>
            </a:pPr>
            <a:r>
              <a:rPr lang="en-US" sz="4500" b="1" spc="-90" kern="0" dirty="0">
                <a:solidFill>
                  <a:srgbClr val="000099"/>
                </a:solidFill>
                <a:latin typeface="Verdana" pitchFamily="34" charset="0"/>
                <a:ea typeface="Verdana" pitchFamily="34" charset="-122"/>
                <a:cs typeface="Verdana" pitchFamily="34" charset="-120"/>
              </a:rPr>
              <a:t>Voice — a definition for this course</a:t>
            </a:r>
            <a:endParaRPr lang="en-US" sz="4500" dirty="0"/>
          </a:p>
        </p:txBody>
      </p:sp>
      <p:sp>
        <p:nvSpPr>
          <p:cNvPr id="4" name="Shape 2"/>
          <p:cNvSpPr/>
          <p:nvPr/>
        </p:nvSpPr>
        <p:spPr>
          <a:xfrm>
            <a:off x="1524000" y="4276725"/>
            <a:ext cx="15240000" cy="1466850"/>
          </a:xfrm>
          <a:prstGeom prst="roundRect">
            <a:avLst>
              <a:gd name="adj" fmla="val 3896"/>
            </a:avLst>
          </a:prstGeom>
          <a:solidFill>
            <a:srgbClr val="F8FAFC"/>
          </a:solidFill>
          <a:ln/>
        </p:spPr>
      </p:sp>
      <p:sp>
        <p:nvSpPr>
          <p:cNvPr id="5" name="Shape 3"/>
          <p:cNvSpPr/>
          <p:nvPr/>
        </p:nvSpPr>
        <p:spPr>
          <a:xfrm>
            <a:off x="1524000" y="5734050"/>
            <a:ext cx="15240000" cy="9525"/>
          </a:xfrm>
          <a:prstGeom prst="rect">
            <a:avLst/>
          </a:prstGeom>
          <a:solidFill>
            <a:srgbClr val="BFDBFE"/>
          </a:solidFill>
          <a:ln/>
        </p:spPr>
      </p:sp>
      <p:sp>
        <p:nvSpPr>
          <p:cNvPr id="6" name="Shape 4"/>
          <p:cNvSpPr/>
          <p:nvPr/>
        </p:nvSpPr>
        <p:spPr>
          <a:xfrm>
            <a:off x="1524000" y="4276725"/>
            <a:ext cx="15240000" cy="9525"/>
          </a:xfrm>
          <a:prstGeom prst="rect">
            <a:avLst/>
          </a:prstGeom>
          <a:solidFill>
            <a:srgbClr val="BFDBFE"/>
          </a:solidFill>
          <a:ln/>
        </p:spPr>
      </p:sp>
      <p:sp>
        <p:nvSpPr>
          <p:cNvPr id="7" name="Shape 5"/>
          <p:cNvSpPr/>
          <p:nvPr/>
        </p:nvSpPr>
        <p:spPr>
          <a:xfrm>
            <a:off x="1524000" y="4276725"/>
            <a:ext cx="38100" cy="1466850"/>
          </a:xfrm>
          <a:prstGeom prst="rect">
            <a:avLst/>
          </a:prstGeom>
          <a:solidFill>
            <a:srgbClr val="2563EB"/>
          </a:solidFill>
          <a:ln/>
        </p:spPr>
      </p:sp>
      <p:sp>
        <p:nvSpPr>
          <p:cNvPr id="8" name="Shape 6"/>
          <p:cNvSpPr/>
          <p:nvPr/>
        </p:nvSpPr>
        <p:spPr>
          <a:xfrm>
            <a:off x="16754475" y="4276725"/>
            <a:ext cx="9525" cy="1466850"/>
          </a:xfrm>
          <a:prstGeom prst="rect">
            <a:avLst/>
          </a:prstGeom>
          <a:solidFill>
            <a:srgbClr val="BFDBFE"/>
          </a:solidFill>
          <a:ln/>
        </p:spPr>
      </p:sp>
      <p:sp>
        <p:nvSpPr>
          <p:cNvPr id="9" name="Text 7"/>
          <p:cNvSpPr/>
          <p:nvPr/>
        </p:nvSpPr>
        <p:spPr>
          <a:xfrm>
            <a:off x="1905000" y="4552950"/>
            <a:ext cx="14963775" cy="952500"/>
          </a:xfrm>
          <a:prstGeom prst="rect">
            <a:avLst/>
          </a:prstGeom>
          <a:noFill/>
          <a:ln/>
        </p:spPr>
        <p:txBody>
          <a:bodyPr wrap="square" lIns="25400" tIns="25400" rIns="25400" bIns="25400" rtlCol="0" anchor="t">
            <a:normAutofit/>
          </a:bodyPr>
          <a:lstStyle/>
          <a:p>
            <a:pPr algn="l" indent="0" marL="0">
              <a:lnSpc>
                <a:spcPct val="160000"/>
              </a:lnSpc>
              <a:buNone/>
            </a:pPr>
            <a:r>
              <a:rPr lang="en-US" sz="2250" dirty="0">
                <a:solidFill>
                  <a:srgbClr val="000099"/>
                </a:solidFill>
                <a:latin typeface="Verdana" pitchFamily="34" charset="0"/>
                <a:ea typeface="Verdana" pitchFamily="34" charset="-122"/>
                <a:cs typeface="Verdana" pitchFamily="34" charset="-120"/>
              </a:rPr>
              <a:t>The pattern of choices only you make. Which words you prefer. How long your sentences are. Where you put the main verb. Which sources you reach for. How bold or careful you are.</a:t>
            </a:r>
            <a:endParaRPr lang="en-US" sz="2250" dirty="0"/>
          </a:p>
        </p:txBody>
      </p:sp>
      <p:sp>
        <p:nvSpPr>
          <p:cNvPr id="10" name="Text 8"/>
          <p:cNvSpPr/>
          <p:nvPr/>
        </p:nvSpPr>
        <p:spPr>
          <a:xfrm>
            <a:off x="1524000" y="6048375"/>
            <a:ext cx="15697200" cy="438150"/>
          </a:xfrm>
          <a:prstGeom prst="rect">
            <a:avLst/>
          </a:prstGeom>
          <a:noFill/>
          <a:ln/>
        </p:spPr>
        <p:txBody>
          <a:bodyPr wrap="square" lIns="25400" tIns="25400" rIns="25400" bIns="25400" rtlCol="0" anchor="t">
            <a:normAutofit/>
          </a:bodyPr>
          <a:lstStyle/>
          <a:p>
            <a:pPr algn="l" indent="0" marL="0">
              <a:lnSpc>
                <a:spcPct val="150000"/>
              </a:lnSpc>
              <a:buNone/>
            </a:pPr>
            <a:r>
              <a:rPr lang="en-US" sz="2100" dirty="0">
                <a:solidFill>
                  <a:srgbClr val="4A5568"/>
                </a:solidFill>
                <a:latin typeface="Verdana" pitchFamily="34" charset="0"/>
                <a:ea typeface="Verdana" pitchFamily="34" charset="-122"/>
                <a:cs typeface="Verdana" pitchFamily="34" charset="-120"/>
              </a:rPr>
              <a:t>Stock phrases are useful scaffolding. If the whole paper is scaffolding, the reader hears no-one.</a:t>
            </a:r>
            <a:endParaRPr lang="en-US" sz="2100" dirty="0"/>
          </a:p>
        </p:txBody>
      </p:sp>
      <p:sp>
        <p:nvSpPr>
          <p:cNvPr id="11" name="Text 9"/>
          <p:cNvSpPr/>
          <p:nvPr/>
        </p:nvSpPr>
        <p:spPr>
          <a:xfrm>
            <a:off x="1524000" y="6638925"/>
            <a:ext cx="15697200" cy="361950"/>
          </a:xfrm>
          <a:prstGeom prst="rect">
            <a:avLst/>
          </a:prstGeom>
          <a:noFill/>
          <a:ln/>
        </p:spPr>
        <p:txBody>
          <a:bodyPr wrap="square" lIns="25400" tIns="25400" rIns="25400" bIns="25400" rtlCol="0" anchor="t">
            <a:normAutofit/>
          </a:bodyPr>
          <a:lstStyle/>
          <a:p>
            <a:pPr algn="l" indent="0" marL="0">
              <a:buNone/>
            </a:pPr>
            <a:r>
              <a:rPr lang="en-US" sz="2100" i="1" dirty="0">
                <a:solidFill>
                  <a:srgbClr val="000099"/>
                </a:solidFill>
                <a:latin typeface="Verdana" pitchFamily="34" charset="0"/>
                <a:ea typeface="Verdana" pitchFamily="34" charset="-122"/>
                <a:cs typeface="Verdana" pitchFamily="34" charset="-120"/>
              </a:rPr>
              <a:t>Where does your voice come from in a new language?</a:t>
            </a:r>
            <a:endParaRPr lang="en-US" sz="2100" dirty="0"/>
          </a:p>
        </p:txBody>
      </p:sp>
      <p:sp>
        <p:nvSpPr>
          <p:cNvPr id="12" name="Text 10"/>
          <p:cNvSpPr/>
          <p:nvPr/>
        </p:nvSpPr>
        <p:spPr>
          <a:xfrm>
            <a:off x="1524000" y="7191375"/>
            <a:ext cx="15697200" cy="314325"/>
          </a:xfrm>
          <a:prstGeom prst="rect">
            <a:avLst/>
          </a:prstGeom>
          <a:noFill/>
          <a:ln/>
        </p:spPr>
        <p:txBody>
          <a:bodyPr wrap="square" lIns="25400" tIns="25400" rIns="25400" bIns="25400" rtlCol="0" anchor="t">
            <a:normAutofit/>
          </a:bodyPr>
          <a:lstStyle/>
          <a:p>
            <a:pPr algn="l" indent="0" marL="0">
              <a:buNone/>
            </a:pPr>
            <a:r>
              <a:rPr lang="en-US" sz="1800" dirty="0">
                <a:solidFill>
                  <a:srgbClr val="4A5568"/>
                </a:solidFill>
                <a:latin typeface="Verdana" pitchFamily="34" charset="0"/>
                <a:ea typeface="Verdana" pitchFamily="34" charset="-122"/>
                <a:cs typeface="Verdana" pitchFamily="34" charset="-120"/>
              </a:rPr>
              <a:t>Adapted from Swales &amp; Feak, </a:t>
            </a:r>
            <a:pPr algn="l" indent="0" marL="0">
              <a:buNone/>
            </a:pPr>
            <a:r>
              <a:rPr lang="en-US" sz="1800" i="1" dirty="0">
                <a:solidFill>
                  <a:srgbClr val="4A5568"/>
                </a:solidFill>
                <a:latin typeface="Verdana" pitchFamily="34" charset="0"/>
                <a:ea typeface="Verdana" pitchFamily="34" charset="-122"/>
                <a:cs typeface="Verdana" pitchFamily="34" charset="-120"/>
              </a:rPr>
              <a:t>Academic Writing for Graduate Students </a:t>
            </a:r>
            <a:pPr algn="l" indent="0" marL="0">
              <a:buNone/>
            </a:pPr>
            <a:r>
              <a:rPr lang="en-US" sz="1800" dirty="0">
                <a:solidFill>
                  <a:srgbClr val="4A5568"/>
                </a:solidFill>
                <a:latin typeface="Verdana" pitchFamily="34" charset="0"/>
                <a:ea typeface="Verdana" pitchFamily="34" charset="-122"/>
                <a:cs typeface="Verdana" pitchFamily="34" charset="-120"/>
              </a:rPr>
              <a:t>(3rd ed.), pp. 3, 26.</a:t>
            </a:r>
            <a:endParaRPr lang="en-US" sz="1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1524000" y="2562225"/>
            <a:ext cx="533400" cy="28575"/>
          </a:xfrm>
          <a:prstGeom prst="roundRect">
            <a:avLst>
              <a:gd name="adj" fmla="val 50000"/>
            </a:avLst>
          </a:prstGeom>
          <a:solidFill>
            <a:srgbClr val="2563EB"/>
          </a:solidFill>
          <a:ln/>
        </p:spPr>
      </p:sp>
      <p:sp>
        <p:nvSpPr>
          <p:cNvPr id="3" name="Text 1"/>
          <p:cNvSpPr/>
          <p:nvPr/>
        </p:nvSpPr>
        <p:spPr>
          <a:xfrm>
            <a:off x="1524000" y="2933700"/>
            <a:ext cx="15697200" cy="666750"/>
          </a:xfrm>
          <a:prstGeom prst="rect">
            <a:avLst/>
          </a:prstGeom>
          <a:noFill/>
          <a:ln/>
        </p:spPr>
        <p:txBody>
          <a:bodyPr wrap="square" lIns="25400" tIns="25400" rIns="25400" bIns="25400" rtlCol="0" anchor="t">
            <a:normAutofit/>
          </a:bodyPr>
          <a:lstStyle/>
          <a:p>
            <a:pPr algn="l" indent="0" marL="0">
              <a:lnSpc>
                <a:spcPct val="110000"/>
              </a:lnSpc>
              <a:buNone/>
            </a:pPr>
            <a:r>
              <a:rPr lang="en-US" sz="4500" b="1" spc="-90" kern="0" dirty="0">
                <a:solidFill>
                  <a:srgbClr val="000099"/>
                </a:solidFill>
                <a:latin typeface="Verdana" pitchFamily="34" charset="0"/>
                <a:ea typeface="Verdana" pitchFamily="34" charset="-122"/>
                <a:cs typeface="Verdana" pitchFamily="34" charset="-120"/>
              </a:rPr>
              <a:t>Where we are</a:t>
            </a:r>
            <a:endParaRPr lang="en-US" sz="4500" dirty="0"/>
          </a:p>
        </p:txBody>
      </p:sp>
      <p:sp>
        <p:nvSpPr>
          <p:cNvPr id="4" name="Shape 2"/>
          <p:cNvSpPr/>
          <p:nvPr/>
        </p:nvSpPr>
        <p:spPr>
          <a:xfrm>
            <a:off x="1524000" y="4791075"/>
            <a:ext cx="15240000" cy="9525"/>
          </a:xfrm>
          <a:prstGeom prst="rect">
            <a:avLst/>
          </a:prstGeom>
          <a:solidFill>
            <a:srgbClr val="000099">
              <a:alpha val="7000"/>
            </a:srgbClr>
          </a:solidFill>
          <a:ln/>
        </p:spPr>
      </p:sp>
      <p:sp>
        <p:nvSpPr>
          <p:cNvPr id="5" name="Shape 3"/>
          <p:cNvSpPr/>
          <p:nvPr/>
        </p:nvSpPr>
        <p:spPr>
          <a:xfrm>
            <a:off x="1524000" y="4286250"/>
            <a:ext cx="95250" cy="95250"/>
          </a:xfrm>
          <a:prstGeom prst="ellipse">
            <a:avLst/>
          </a:prstGeom>
          <a:solidFill>
            <a:srgbClr val="2563EB"/>
          </a:solidFill>
          <a:ln/>
        </p:spPr>
      </p:sp>
      <p:sp>
        <p:nvSpPr>
          <p:cNvPr id="6" name="Text 4"/>
          <p:cNvSpPr/>
          <p:nvPr/>
        </p:nvSpPr>
        <p:spPr>
          <a:xfrm>
            <a:off x="1847850" y="4191000"/>
            <a:ext cx="7899800" cy="466725"/>
          </a:xfrm>
          <a:prstGeom prst="rect">
            <a:avLst/>
          </a:prstGeom>
          <a:noFill/>
          <a:ln/>
        </p:spPr>
        <p:txBody>
          <a:bodyPr wrap="square" lIns="25400" tIns="25400" rIns="25400" bIns="25400" rtlCol="0" anchor="t">
            <a:normAutofit/>
          </a:bodyPr>
          <a:lstStyle/>
          <a:p>
            <a:pPr algn="l" indent="0" marL="0">
              <a:lnSpc>
                <a:spcPct val="150000"/>
              </a:lnSpc>
              <a:buNone/>
            </a:pPr>
            <a:r>
              <a:rPr lang="en-US" sz="2250" dirty="0">
                <a:solidFill>
                  <a:srgbClr val="000099"/>
                </a:solidFill>
                <a:latin typeface="Verdana" pitchFamily="34" charset="0"/>
                <a:ea typeface="Verdana" pitchFamily="34" charset="-122"/>
                <a:cs typeface="Verdana" pitchFamily="34" charset="-120"/>
              </a:rPr>
              <a:t>Last week: the technology, some terms and concepts</a:t>
            </a:r>
            <a:endParaRPr lang="en-US" sz="2250" dirty="0"/>
          </a:p>
        </p:txBody>
      </p:sp>
      <p:sp>
        <p:nvSpPr>
          <p:cNvPr id="7" name="Shape 5"/>
          <p:cNvSpPr/>
          <p:nvPr/>
        </p:nvSpPr>
        <p:spPr>
          <a:xfrm>
            <a:off x="1524000" y="5572125"/>
            <a:ext cx="15240000" cy="9525"/>
          </a:xfrm>
          <a:prstGeom prst="rect">
            <a:avLst/>
          </a:prstGeom>
          <a:solidFill>
            <a:srgbClr val="000099">
              <a:alpha val="7000"/>
            </a:srgbClr>
          </a:solidFill>
          <a:ln/>
        </p:spPr>
      </p:sp>
      <p:sp>
        <p:nvSpPr>
          <p:cNvPr id="8" name="Shape 6"/>
          <p:cNvSpPr/>
          <p:nvPr/>
        </p:nvSpPr>
        <p:spPr>
          <a:xfrm>
            <a:off x="1524000" y="5067300"/>
            <a:ext cx="95250" cy="95250"/>
          </a:xfrm>
          <a:prstGeom prst="ellipse">
            <a:avLst/>
          </a:prstGeom>
          <a:solidFill>
            <a:srgbClr val="2563EB"/>
          </a:solidFill>
          <a:ln/>
        </p:spPr>
      </p:sp>
      <p:sp>
        <p:nvSpPr>
          <p:cNvPr id="9" name="Text 7"/>
          <p:cNvSpPr/>
          <p:nvPr/>
        </p:nvSpPr>
        <p:spPr>
          <a:xfrm>
            <a:off x="1847850" y="4972050"/>
            <a:ext cx="7092099" cy="466725"/>
          </a:xfrm>
          <a:prstGeom prst="rect">
            <a:avLst/>
          </a:prstGeom>
          <a:noFill/>
          <a:ln/>
        </p:spPr>
        <p:txBody>
          <a:bodyPr wrap="square" lIns="25400" tIns="25400" rIns="25400" bIns="25400" rtlCol="0" anchor="t">
            <a:normAutofit/>
          </a:bodyPr>
          <a:lstStyle/>
          <a:p>
            <a:pPr algn="l" indent="0" marL="0">
              <a:lnSpc>
                <a:spcPct val="150000"/>
              </a:lnSpc>
              <a:buNone/>
            </a:pPr>
            <a:r>
              <a:rPr lang="en-US" sz="2250" dirty="0">
                <a:solidFill>
                  <a:srgbClr val="000099"/>
                </a:solidFill>
                <a:latin typeface="Verdana" pitchFamily="34" charset="0"/>
                <a:ea typeface="Verdana" pitchFamily="34" charset="-122"/>
                <a:cs typeface="Verdana" pitchFamily="34" charset="-120"/>
              </a:rPr>
              <a:t>This week: </a:t>
            </a:r>
            <a:pPr algn="l" indent="0" marL="0">
              <a:lnSpc>
                <a:spcPct val="150000"/>
              </a:lnSpc>
              <a:buNone/>
            </a:pPr>
            <a:r>
              <a:rPr lang="en-US" sz="2250" b="1" dirty="0">
                <a:solidFill>
                  <a:srgbClr val="000099"/>
                </a:solidFill>
                <a:latin typeface="Verdana" pitchFamily="34" charset="0"/>
                <a:ea typeface="Verdana" pitchFamily="34" charset="-122"/>
                <a:cs typeface="Verdana" pitchFamily="34" charset="-120"/>
              </a:rPr>
              <a:t>responsibility and accountability</a:t>
            </a:r>
            <a:endParaRPr lang="en-US" sz="2250" dirty="0"/>
          </a:p>
        </p:txBody>
      </p:sp>
      <p:sp>
        <p:nvSpPr>
          <p:cNvPr id="10" name="Shape 8"/>
          <p:cNvSpPr/>
          <p:nvPr/>
        </p:nvSpPr>
        <p:spPr>
          <a:xfrm>
            <a:off x="1524000" y="5848350"/>
            <a:ext cx="95250" cy="95250"/>
          </a:xfrm>
          <a:prstGeom prst="ellipse">
            <a:avLst/>
          </a:prstGeom>
          <a:solidFill>
            <a:srgbClr val="2563EB"/>
          </a:solidFill>
          <a:ln/>
        </p:spPr>
      </p:sp>
      <p:sp>
        <p:nvSpPr>
          <p:cNvPr id="11" name="Text 9"/>
          <p:cNvSpPr/>
          <p:nvPr/>
        </p:nvSpPr>
        <p:spPr>
          <a:xfrm>
            <a:off x="1847850" y="5753100"/>
            <a:ext cx="9573606" cy="466725"/>
          </a:xfrm>
          <a:prstGeom prst="rect">
            <a:avLst/>
          </a:prstGeom>
          <a:noFill/>
          <a:ln/>
        </p:spPr>
        <p:txBody>
          <a:bodyPr wrap="square" lIns="25400" tIns="25400" rIns="25400" bIns="25400" rtlCol="0" anchor="t">
            <a:normAutofit/>
          </a:bodyPr>
          <a:lstStyle/>
          <a:p>
            <a:pPr algn="l" indent="0" marL="0">
              <a:lnSpc>
                <a:spcPct val="150000"/>
              </a:lnSpc>
              <a:buNone/>
            </a:pPr>
            <a:r>
              <a:rPr lang="en-US" sz="2250" dirty="0">
                <a:solidFill>
                  <a:srgbClr val="000099"/>
                </a:solidFill>
                <a:latin typeface="Verdana" pitchFamily="34" charset="0"/>
                <a:ea typeface="Verdana" pitchFamily="34" charset="-122"/>
                <a:cs typeface="Verdana" pitchFamily="34" charset="-120"/>
              </a:rPr>
              <a:t>A hint of next week: what kind of writing you are trying to make</a:t>
            </a:r>
            <a:endParaRPr lang="en-US" sz="2250" dirty="0"/>
          </a:p>
        </p:txBody>
      </p:sp>
      <p:sp>
        <p:nvSpPr>
          <p:cNvPr id="12" name="Shape 10"/>
          <p:cNvSpPr/>
          <p:nvPr/>
        </p:nvSpPr>
        <p:spPr>
          <a:xfrm>
            <a:off x="1524000" y="6772275"/>
            <a:ext cx="15240000" cy="952500"/>
          </a:xfrm>
          <a:prstGeom prst="roundRect">
            <a:avLst>
              <a:gd name="adj" fmla="val 6000"/>
            </a:avLst>
          </a:prstGeom>
          <a:solidFill>
            <a:srgbClr val="F8FAFC"/>
          </a:solidFill>
          <a:ln/>
        </p:spPr>
      </p:sp>
      <p:sp>
        <p:nvSpPr>
          <p:cNvPr id="13" name="Shape 11"/>
          <p:cNvSpPr/>
          <p:nvPr/>
        </p:nvSpPr>
        <p:spPr>
          <a:xfrm>
            <a:off x="1524000" y="7715250"/>
            <a:ext cx="15240000" cy="9525"/>
          </a:xfrm>
          <a:prstGeom prst="rect">
            <a:avLst/>
          </a:prstGeom>
          <a:solidFill>
            <a:srgbClr val="BFDBFE"/>
          </a:solidFill>
          <a:ln/>
        </p:spPr>
      </p:sp>
      <p:sp>
        <p:nvSpPr>
          <p:cNvPr id="14" name="Shape 12"/>
          <p:cNvSpPr/>
          <p:nvPr/>
        </p:nvSpPr>
        <p:spPr>
          <a:xfrm>
            <a:off x="1524000" y="6772275"/>
            <a:ext cx="15240000" cy="9525"/>
          </a:xfrm>
          <a:prstGeom prst="rect">
            <a:avLst/>
          </a:prstGeom>
          <a:solidFill>
            <a:srgbClr val="BFDBFE"/>
          </a:solidFill>
          <a:ln/>
        </p:spPr>
      </p:sp>
      <p:sp>
        <p:nvSpPr>
          <p:cNvPr id="15" name="Shape 13"/>
          <p:cNvSpPr/>
          <p:nvPr/>
        </p:nvSpPr>
        <p:spPr>
          <a:xfrm>
            <a:off x="1524000" y="6772275"/>
            <a:ext cx="9525" cy="952500"/>
          </a:xfrm>
          <a:prstGeom prst="rect">
            <a:avLst/>
          </a:prstGeom>
          <a:solidFill>
            <a:srgbClr val="F59E0B"/>
          </a:solidFill>
          <a:ln/>
        </p:spPr>
      </p:sp>
      <p:sp>
        <p:nvSpPr>
          <p:cNvPr id="16" name="Shape 14"/>
          <p:cNvSpPr/>
          <p:nvPr/>
        </p:nvSpPr>
        <p:spPr>
          <a:xfrm>
            <a:off x="16754475" y="6772275"/>
            <a:ext cx="9525" cy="952500"/>
          </a:xfrm>
          <a:prstGeom prst="rect">
            <a:avLst/>
          </a:prstGeom>
          <a:solidFill>
            <a:srgbClr val="BFDBFE"/>
          </a:solidFill>
          <a:ln/>
        </p:spPr>
      </p:sp>
      <p:sp>
        <p:nvSpPr>
          <p:cNvPr id="17" name="Text 15"/>
          <p:cNvSpPr/>
          <p:nvPr/>
        </p:nvSpPr>
        <p:spPr>
          <a:xfrm>
            <a:off x="1876425" y="7048500"/>
            <a:ext cx="14992350" cy="438150"/>
          </a:xfrm>
          <a:prstGeom prst="rect">
            <a:avLst/>
          </a:prstGeom>
          <a:noFill/>
          <a:ln/>
        </p:spPr>
        <p:txBody>
          <a:bodyPr wrap="square" lIns="25400" tIns="25400" rIns="25400" bIns="25400" rtlCol="0" anchor="t">
            <a:normAutofit/>
          </a:bodyPr>
          <a:lstStyle/>
          <a:p>
            <a:pPr algn="l" indent="0" marL="0">
              <a:lnSpc>
                <a:spcPct val="150000"/>
              </a:lnSpc>
              <a:buNone/>
            </a:pPr>
            <a:r>
              <a:rPr lang="en-US" sz="2100" dirty="0">
                <a:solidFill>
                  <a:srgbClr val="4A5568"/>
                </a:solidFill>
                <a:latin typeface="Verdana" pitchFamily="34" charset="0"/>
                <a:ea typeface="Verdana" pitchFamily="34" charset="-122"/>
                <a:cs typeface="Verdana" pitchFamily="34" charset="-120"/>
              </a:rPr>
              <a:t>Pre-reading: the definitions in your Lesson 1 handout.</a:t>
            </a:r>
            <a:endParaRPr lang="en-US" sz="21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000099"/>
        </a:solidFill>
      </p:bgPr>
    </p:bg>
    <p:spTree>
      <p:nvGrpSpPr>
        <p:cNvPr id="1" name=""/>
        <p:cNvGrpSpPr/>
        <p:nvPr/>
      </p:nvGrpSpPr>
      <p:grpSpPr>
        <a:xfrm>
          <a:off x="0" y="0"/>
          <a:ext cx="0" cy="0"/>
          <a:chOff x="0" y="0"/>
          <a:chExt cx="0" cy="0"/>
        </a:xfrm>
      </p:grpSpPr>
      <p:sp>
        <p:nvSpPr>
          <p:cNvPr id="2" name="Text 0"/>
          <p:cNvSpPr/>
          <p:nvPr/>
        </p:nvSpPr>
        <p:spPr>
          <a:xfrm>
            <a:off x="1905000" y="4152007"/>
            <a:ext cx="1792635" cy="314325"/>
          </a:xfrm>
          <a:prstGeom prst="rect">
            <a:avLst/>
          </a:prstGeom>
          <a:noFill/>
          <a:ln/>
        </p:spPr>
        <p:txBody>
          <a:bodyPr wrap="square" lIns="25400" tIns="25400" rIns="25400" bIns="25400" rtlCol="0" anchor="t">
            <a:normAutofit/>
          </a:bodyPr>
          <a:lstStyle/>
          <a:p>
            <a:pPr algn="l" indent="0" marL="0">
              <a:buNone/>
            </a:pPr>
            <a:r>
              <a:rPr lang="en-US" sz="1800" b="1" spc="180" kern="0" dirty="0">
                <a:solidFill>
                  <a:srgbClr val="F59E0B"/>
                </a:solidFill>
                <a:latin typeface="Verdana" pitchFamily="34" charset="0"/>
                <a:ea typeface="Verdana" pitchFamily="34" charset="-122"/>
                <a:cs typeface="Verdana" pitchFamily="34" charset="-120"/>
              </a:rPr>
              <a:t>ACTIVITY 2</a:t>
            </a:r>
            <a:endParaRPr lang="en-US" sz="1800" dirty="0"/>
          </a:p>
        </p:txBody>
      </p:sp>
      <p:sp>
        <p:nvSpPr>
          <p:cNvPr id="3" name="Text 1"/>
          <p:cNvSpPr/>
          <p:nvPr/>
        </p:nvSpPr>
        <p:spPr>
          <a:xfrm>
            <a:off x="1905000" y="4694932"/>
            <a:ext cx="7214734" cy="1478161"/>
          </a:xfrm>
          <a:prstGeom prst="rect">
            <a:avLst/>
          </a:prstGeom>
          <a:noFill/>
          <a:ln/>
        </p:spPr>
        <p:txBody>
          <a:bodyPr wrap="square" lIns="25400" tIns="25400" rIns="25400" bIns="25400" rtlCol="0" anchor="t">
            <a:normAutofit/>
          </a:bodyPr>
          <a:lstStyle/>
          <a:p>
            <a:pPr algn="l" indent="0" marL="0">
              <a:lnSpc>
                <a:spcPct val="105000"/>
              </a:lnSpc>
              <a:buNone/>
            </a:pPr>
            <a:r>
              <a:rPr lang="en-US" sz="5400" b="1" spc="-108" kern="0" dirty="0">
                <a:solidFill>
                  <a:srgbClr val="FFFFFF"/>
                </a:solidFill>
                <a:latin typeface="Verdana" pitchFamily="34" charset="0"/>
                <a:ea typeface="Verdana" pitchFamily="34" charset="-122"/>
                <a:cs typeface="Verdana" pitchFamily="34" charset="-120"/>
              </a:rPr>
              <a:t>Matching breaches to sanctions</a:t>
            </a:r>
            <a:endParaRPr lang="en-US" sz="54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name="Slide 21">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1524000" y="857250"/>
            <a:ext cx="533400" cy="28575"/>
          </a:xfrm>
          <a:prstGeom prst="roundRect">
            <a:avLst>
              <a:gd name="adj" fmla="val 50000"/>
            </a:avLst>
          </a:prstGeom>
          <a:solidFill>
            <a:srgbClr val="2563EB"/>
          </a:solidFill>
          <a:ln/>
        </p:spPr>
      </p:sp>
      <p:sp>
        <p:nvSpPr>
          <p:cNvPr id="3" name="Text 1"/>
          <p:cNvSpPr/>
          <p:nvPr/>
        </p:nvSpPr>
        <p:spPr>
          <a:xfrm>
            <a:off x="1524000" y="1228725"/>
            <a:ext cx="15697200" cy="666750"/>
          </a:xfrm>
          <a:prstGeom prst="rect">
            <a:avLst/>
          </a:prstGeom>
          <a:noFill/>
          <a:ln/>
        </p:spPr>
        <p:txBody>
          <a:bodyPr wrap="square" lIns="25400" tIns="25400" rIns="25400" bIns="25400" rtlCol="0" anchor="t">
            <a:normAutofit/>
          </a:bodyPr>
          <a:lstStyle/>
          <a:p>
            <a:pPr algn="l" indent="0" marL="0">
              <a:lnSpc>
                <a:spcPct val="110000"/>
              </a:lnSpc>
              <a:buNone/>
            </a:pPr>
            <a:r>
              <a:rPr lang="en-US" sz="4500" b="1" spc="-90" kern="0" dirty="0">
                <a:solidFill>
                  <a:srgbClr val="000099"/>
                </a:solidFill>
                <a:latin typeface="Verdana" pitchFamily="34" charset="0"/>
                <a:ea typeface="Verdana" pitchFamily="34" charset="-122"/>
                <a:cs typeface="Verdana" pitchFamily="34" charset="-120"/>
              </a:rPr>
              <a:t>Debrief — what did the matching tell us?</a:t>
            </a:r>
            <a:endParaRPr lang="en-US" sz="4500" dirty="0"/>
          </a:p>
        </p:txBody>
      </p:sp>
      <p:sp>
        <p:nvSpPr>
          <p:cNvPr id="4" name="Shape 2"/>
          <p:cNvSpPr/>
          <p:nvPr/>
        </p:nvSpPr>
        <p:spPr>
          <a:xfrm>
            <a:off x="1524000" y="2333625"/>
            <a:ext cx="429220" cy="407640"/>
          </a:xfrm>
          <a:prstGeom prst="roundRect">
            <a:avLst>
              <a:gd name="adj" fmla="val 14020"/>
            </a:avLst>
          </a:prstGeom>
          <a:solidFill>
            <a:srgbClr val="EFF6FF"/>
          </a:solidFill>
          <a:ln/>
        </p:spPr>
      </p:sp>
      <p:sp>
        <p:nvSpPr>
          <p:cNvPr id="5" name="Text 3"/>
          <p:cNvSpPr/>
          <p:nvPr/>
        </p:nvSpPr>
        <p:spPr>
          <a:xfrm>
            <a:off x="1657350" y="2371725"/>
            <a:ext cx="238720" cy="369540"/>
          </a:xfrm>
          <a:prstGeom prst="rect">
            <a:avLst/>
          </a:prstGeom>
          <a:noFill/>
          <a:ln/>
        </p:spPr>
        <p:txBody>
          <a:bodyPr wrap="square" lIns="25400" tIns="25400" rIns="25400" bIns="25400" rtlCol="0" anchor="t">
            <a:normAutofit/>
          </a:bodyPr>
          <a:lstStyle/>
          <a:p>
            <a:pPr algn="l" indent="0" marL="0">
              <a:lnSpc>
                <a:spcPct val="145000"/>
              </a:lnSpc>
              <a:buNone/>
            </a:pPr>
            <a:r>
              <a:rPr lang="en-US" sz="1800" b="1" dirty="0">
                <a:solidFill>
                  <a:srgbClr val="2563EB"/>
                </a:solidFill>
                <a:latin typeface="Verdana" pitchFamily="34" charset="0"/>
                <a:ea typeface="Verdana" pitchFamily="34" charset="-122"/>
                <a:cs typeface="Verdana" pitchFamily="34" charset="-120"/>
              </a:rPr>
              <a:t>1</a:t>
            </a:r>
            <a:endParaRPr lang="en-US" sz="1800" dirty="0"/>
          </a:p>
        </p:txBody>
      </p:sp>
      <p:sp>
        <p:nvSpPr>
          <p:cNvPr id="6" name="Text 4"/>
          <p:cNvSpPr/>
          <p:nvPr/>
        </p:nvSpPr>
        <p:spPr>
          <a:xfrm>
            <a:off x="2181820" y="2314575"/>
            <a:ext cx="15019645" cy="866775"/>
          </a:xfrm>
          <a:prstGeom prst="rect">
            <a:avLst/>
          </a:prstGeom>
          <a:noFill/>
          <a:ln/>
        </p:spPr>
        <p:txBody>
          <a:bodyPr wrap="square" lIns="25400" tIns="25400" rIns="25400" bIns="25400" rtlCol="0" anchor="t">
            <a:normAutofit/>
          </a:bodyPr>
          <a:lstStyle/>
          <a:p>
            <a:pPr algn="l" indent="0" marL="0">
              <a:lnSpc>
                <a:spcPct val="145000"/>
              </a:lnSpc>
              <a:buNone/>
            </a:pPr>
            <a:r>
              <a:rPr lang="en-US" sz="2250" dirty="0">
                <a:solidFill>
                  <a:srgbClr val="000099"/>
                </a:solidFill>
                <a:latin typeface="Verdana" pitchFamily="34" charset="0"/>
                <a:ea typeface="Verdana" pitchFamily="34" charset="-122"/>
                <a:cs typeface="Verdana" pitchFamily="34" charset="-120"/>
              </a:rPr>
              <a:t>The same breach can attract different sanctions depending on the institution, the student's history, and whether it looks intentional.</a:t>
            </a:r>
            <a:endParaRPr lang="en-US" sz="2250" dirty="0"/>
          </a:p>
        </p:txBody>
      </p:sp>
      <p:sp>
        <p:nvSpPr>
          <p:cNvPr id="7" name="Shape 5"/>
          <p:cNvSpPr/>
          <p:nvPr/>
        </p:nvSpPr>
        <p:spPr>
          <a:xfrm>
            <a:off x="1524000" y="3314700"/>
            <a:ext cx="429220" cy="407640"/>
          </a:xfrm>
          <a:prstGeom prst="roundRect">
            <a:avLst>
              <a:gd name="adj" fmla="val 14020"/>
            </a:avLst>
          </a:prstGeom>
          <a:solidFill>
            <a:srgbClr val="EFF6FF"/>
          </a:solidFill>
          <a:ln/>
        </p:spPr>
      </p:sp>
      <p:sp>
        <p:nvSpPr>
          <p:cNvPr id="8" name="Text 6"/>
          <p:cNvSpPr/>
          <p:nvPr/>
        </p:nvSpPr>
        <p:spPr>
          <a:xfrm>
            <a:off x="1657350" y="3352800"/>
            <a:ext cx="238720" cy="369540"/>
          </a:xfrm>
          <a:prstGeom prst="rect">
            <a:avLst/>
          </a:prstGeom>
          <a:noFill/>
          <a:ln/>
        </p:spPr>
        <p:txBody>
          <a:bodyPr wrap="square" lIns="25400" tIns="25400" rIns="25400" bIns="25400" rtlCol="0" anchor="t">
            <a:normAutofit/>
          </a:bodyPr>
          <a:lstStyle/>
          <a:p>
            <a:pPr algn="l" indent="0" marL="0">
              <a:lnSpc>
                <a:spcPct val="145000"/>
              </a:lnSpc>
              <a:buNone/>
            </a:pPr>
            <a:r>
              <a:rPr lang="en-US" sz="1800" b="1" dirty="0">
                <a:solidFill>
                  <a:srgbClr val="2563EB"/>
                </a:solidFill>
                <a:latin typeface="Verdana" pitchFamily="34" charset="0"/>
                <a:ea typeface="Verdana" pitchFamily="34" charset="-122"/>
                <a:cs typeface="Verdana" pitchFamily="34" charset="-120"/>
              </a:rPr>
              <a:t>2</a:t>
            </a:r>
            <a:endParaRPr lang="en-US" sz="1800" dirty="0"/>
          </a:p>
        </p:txBody>
      </p:sp>
      <p:sp>
        <p:nvSpPr>
          <p:cNvPr id="9" name="Text 7"/>
          <p:cNvSpPr/>
          <p:nvPr/>
        </p:nvSpPr>
        <p:spPr>
          <a:xfrm>
            <a:off x="2181820" y="3295650"/>
            <a:ext cx="7729491" cy="452438"/>
          </a:xfrm>
          <a:prstGeom prst="rect">
            <a:avLst/>
          </a:prstGeom>
          <a:noFill/>
          <a:ln/>
        </p:spPr>
        <p:txBody>
          <a:bodyPr wrap="square" lIns="25400" tIns="25400" rIns="25400" bIns="25400" rtlCol="0" anchor="t">
            <a:normAutofit/>
          </a:bodyPr>
          <a:lstStyle/>
          <a:p>
            <a:pPr algn="l" indent="0" marL="0">
              <a:lnSpc>
                <a:spcPct val="145000"/>
              </a:lnSpc>
              <a:buNone/>
            </a:pPr>
            <a:r>
              <a:rPr lang="en-US" sz="2250" dirty="0">
                <a:solidFill>
                  <a:srgbClr val="000099"/>
                </a:solidFill>
                <a:latin typeface="Verdana" pitchFamily="34" charset="0"/>
                <a:ea typeface="Verdana" pitchFamily="34" charset="-122"/>
                <a:cs typeface="Verdana" pitchFamily="34" charset="-120"/>
              </a:rPr>
              <a:t>"Intent" is hard to prove. "Pattern" is easy to prove.</a:t>
            </a:r>
            <a:endParaRPr lang="en-US" sz="2250" dirty="0"/>
          </a:p>
        </p:txBody>
      </p:sp>
      <p:sp>
        <p:nvSpPr>
          <p:cNvPr id="10" name="Shape 8"/>
          <p:cNvSpPr/>
          <p:nvPr/>
        </p:nvSpPr>
        <p:spPr>
          <a:xfrm>
            <a:off x="1524000" y="3893790"/>
            <a:ext cx="429220" cy="407640"/>
          </a:xfrm>
          <a:prstGeom prst="roundRect">
            <a:avLst>
              <a:gd name="adj" fmla="val 14020"/>
            </a:avLst>
          </a:prstGeom>
          <a:solidFill>
            <a:srgbClr val="EFF6FF"/>
          </a:solidFill>
          <a:ln/>
        </p:spPr>
      </p:sp>
      <p:sp>
        <p:nvSpPr>
          <p:cNvPr id="11" name="Text 9"/>
          <p:cNvSpPr/>
          <p:nvPr/>
        </p:nvSpPr>
        <p:spPr>
          <a:xfrm>
            <a:off x="1657350" y="3931890"/>
            <a:ext cx="238720" cy="369540"/>
          </a:xfrm>
          <a:prstGeom prst="rect">
            <a:avLst/>
          </a:prstGeom>
          <a:noFill/>
          <a:ln/>
        </p:spPr>
        <p:txBody>
          <a:bodyPr wrap="square" lIns="25400" tIns="25400" rIns="25400" bIns="25400" rtlCol="0" anchor="t">
            <a:normAutofit/>
          </a:bodyPr>
          <a:lstStyle/>
          <a:p>
            <a:pPr algn="l" indent="0" marL="0">
              <a:lnSpc>
                <a:spcPct val="145000"/>
              </a:lnSpc>
              <a:buNone/>
            </a:pPr>
            <a:r>
              <a:rPr lang="en-US" sz="1800" b="1" dirty="0">
                <a:solidFill>
                  <a:srgbClr val="2563EB"/>
                </a:solidFill>
                <a:latin typeface="Verdana" pitchFamily="34" charset="0"/>
                <a:ea typeface="Verdana" pitchFamily="34" charset="-122"/>
                <a:cs typeface="Verdana" pitchFamily="34" charset="-120"/>
              </a:rPr>
              <a:t>3</a:t>
            </a:r>
            <a:endParaRPr lang="en-US" sz="1800" dirty="0"/>
          </a:p>
        </p:txBody>
      </p:sp>
      <p:sp>
        <p:nvSpPr>
          <p:cNvPr id="12" name="Text 10"/>
          <p:cNvSpPr/>
          <p:nvPr/>
        </p:nvSpPr>
        <p:spPr>
          <a:xfrm>
            <a:off x="2181820" y="3874740"/>
            <a:ext cx="15019645" cy="866775"/>
          </a:xfrm>
          <a:prstGeom prst="rect">
            <a:avLst/>
          </a:prstGeom>
          <a:noFill/>
          <a:ln/>
        </p:spPr>
        <p:txBody>
          <a:bodyPr wrap="square" lIns="25400" tIns="25400" rIns="25400" bIns="25400" rtlCol="0" anchor="t">
            <a:normAutofit/>
          </a:bodyPr>
          <a:lstStyle/>
          <a:p>
            <a:pPr algn="l" indent="0" marL="0">
              <a:lnSpc>
                <a:spcPct val="145000"/>
              </a:lnSpc>
              <a:buNone/>
            </a:pPr>
            <a:r>
              <a:rPr lang="en-US" sz="2250" dirty="0">
                <a:solidFill>
                  <a:srgbClr val="000099"/>
                </a:solidFill>
                <a:latin typeface="Verdana" pitchFamily="34" charset="0"/>
                <a:ea typeface="Verdana" pitchFamily="34" charset="-122"/>
                <a:cs typeface="Verdana" pitchFamily="34" charset="-120"/>
              </a:rPr>
              <a:t>AI has not added new categories of wrongdoing — it has made the old ones easier to do, and easier to detect.</a:t>
            </a:r>
            <a:endParaRPr lang="en-US" sz="225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name="Slide 2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1524000" y="857250"/>
            <a:ext cx="533400" cy="28575"/>
          </a:xfrm>
          <a:prstGeom prst="roundRect">
            <a:avLst>
              <a:gd name="adj" fmla="val 50000"/>
            </a:avLst>
          </a:prstGeom>
          <a:solidFill>
            <a:srgbClr val="F59E0B"/>
          </a:solidFill>
          <a:ln/>
        </p:spPr>
      </p:sp>
      <p:sp>
        <p:nvSpPr>
          <p:cNvPr id="3" name="Text 1"/>
          <p:cNvSpPr/>
          <p:nvPr/>
        </p:nvSpPr>
        <p:spPr>
          <a:xfrm>
            <a:off x="1524000" y="1228725"/>
            <a:ext cx="15697200" cy="314325"/>
          </a:xfrm>
          <a:prstGeom prst="rect">
            <a:avLst/>
          </a:prstGeom>
          <a:noFill/>
          <a:ln/>
        </p:spPr>
        <p:txBody>
          <a:bodyPr wrap="square" lIns="25400" tIns="25400" rIns="25400" bIns="25400" rtlCol="0" anchor="t">
            <a:normAutofit/>
          </a:bodyPr>
          <a:lstStyle/>
          <a:p>
            <a:pPr algn="l" indent="0" marL="0">
              <a:buNone/>
            </a:pPr>
            <a:r>
              <a:rPr lang="en-US" sz="1800" b="1" spc="180" kern="0" dirty="0">
                <a:solidFill>
                  <a:srgbClr val="2563EB"/>
                </a:solidFill>
                <a:latin typeface="Verdana" pitchFamily="34" charset="0"/>
                <a:ea typeface="Verdana" pitchFamily="34" charset="-122"/>
                <a:cs typeface="Verdana" pitchFamily="34" charset="-120"/>
              </a:rPr>
              <a:t>ACTIVITY 3 — COMMON KNOWLEDGE</a:t>
            </a:r>
            <a:endParaRPr lang="en-US" sz="1800" dirty="0"/>
          </a:p>
        </p:txBody>
      </p:sp>
      <p:sp>
        <p:nvSpPr>
          <p:cNvPr id="4" name="Text 2"/>
          <p:cNvSpPr/>
          <p:nvPr/>
        </p:nvSpPr>
        <p:spPr>
          <a:xfrm>
            <a:off x="1524000" y="1771650"/>
            <a:ext cx="15697200" cy="666750"/>
          </a:xfrm>
          <a:prstGeom prst="rect">
            <a:avLst/>
          </a:prstGeom>
          <a:noFill/>
          <a:ln/>
        </p:spPr>
        <p:txBody>
          <a:bodyPr wrap="square" lIns="25400" tIns="25400" rIns="25400" bIns="25400" rtlCol="0" anchor="t">
            <a:normAutofit/>
          </a:bodyPr>
          <a:lstStyle/>
          <a:p>
            <a:pPr algn="l" indent="0" marL="0">
              <a:lnSpc>
                <a:spcPct val="110000"/>
              </a:lnSpc>
              <a:buNone/>
            </a:pPr>
            <a:r>
              <a:rPr lang="en-US" sz="4500" b="1" spc="-90" kern="0" dirty="0">
                <a:solidFill>
                  <a:srgbClr val="000099"/>
                </a:solidFill>
                <a:latin typeface="Verdana" pitchFamily="34" charset="0"/>
                <a:ea typeface="Verdana" pitchFamily="34" charset="-122"/>
                <a:cs typeface="Verdana" pitchFamily="34" charset="-120"/>
              </a:rPr>
              <a:t>Zemach p. 43</a:t>
            </a:r>
            <a:endParaRPr lang="en-US" sz="4500" dirty="0"/>
          </a:p>
        </p:txBody>
      </p:sp>
      <p:sp>
        <p:nvSpPr>
          <p:cNvPr id="5" name="Text 3"/>
          <p:cNvSpPr/>
          <p:nvPr/>
        </p:nvSpPr>
        <p:spPr>
          <a:xfrm>
            <a:off x="1524000" y="2705100"/>
            <a:ext cx="7711250" cy="333375"/>
          </a:xfrm>
          <a:prstGeom prst="rect">
            <a:avLst/>
          </a:prstGeom>
          <a:noFill/>
          <a:ln/>
        </p:spPr>
        <p:txBody>
          <a:bodyPr wrap="square" lIns="25400" tIns="25400" rIns="25400" bIns="25400" rtlCol="0" anchor="t">
            <a:normAutofit/>
          </a:bodyPr>
          <a:lstStyle/>
          <a:p>
            <a:pPr algn="l" indent="0" marL="0">
              <a:buNone/>
            </a:pPr>
            <a:r>
              <a:rPr lang="en-US" sz="1950" b="1" dirty="0">
                <a:solidFill>
                  <a:srgbClr val="4A5568"/>
                </a:solidFill>
                <a:latin typeface="Verdana" pitchFamily="34" charset="0"/>
                <a:ea typeface="Verdana" pitchFamily="34" charset="-122"/>
                <a:cs typeface="Verdana" pitchFamily="34" charset="-120"/>
              </a:rPr>
              <a:t>You do </a:t>
            </a:r>
            <a:pPr algn="l" indent="0" marL="0">
              <a:buNone/>
            </a:pPr>
            <a:r>
              <a:rPr lang="en-US" sz="1950" b="1" dirty="0">
                <a:solidFill>
                  <a:srgbClr val="2563EB"/>
                </a:solidFill>
                <a:latin typeface="Verdana" pitchFamily="34" charset="0"/>
                <a:ea typeface="Verdana" pitchFamily="34" charset="-122"/>
                <a:cs typeface="Verdana" pitchFamily="34" charset="-120"/>
              </a:rPr>
              <a:t>not </a:t>
            </a:r>
            <a:pPr algn="l" indent="0" marL="0">
              <a:buNone/>
            </a:pPr>
            <a:r>
              <a:rPr lang="en-US" sz="1950" b="1" dirty="0">
                <a:solidFill>
                  <a:srgbClr val="4A5568"/>
                </a:solidFill>
                <a:latin typeface="Verdana" pitchFamily="34" charset="0"/>
                <a:ea typeface="Verdana" pitchFamily="34" charset="-122"/>
                <a:cs typeface="Verdana" pitchFamily="34" charset="-120"/>
              </a:rPr>
              <a:t>have to cite:</a:t>
            </a:r>
            <a:endParaRPr lang="en-US" sz="1950" dirty="0"/>
          </a:p>
        </p:txBody>
      </p:sp>
      <p:sp>
        <p:nvSpPr>
          <p:cNvPr id="6" name="Shape 4"/>
          <p:cNvSpPr/>
          <p:nvPr/>
        </p:nvSpPr>
        <p:spPr>
          <a:xfrm>
            <a:off x="1524000" y="3152775"/>
            <a:ext cx="7486650" cy="1740991"/>
          </a:xfrm>
          <a:prstGeom prst="roundRect">
            <a:avLst>
              <a:gd name="adj" fmla="val 3283"/>
            </a:avLst>
          </a:prstGeom>
          <a:solidFill>
            <a:srgbClr val="F8FAFC"/>
          </a:solidFill>
          <a:ln/>
        </p:spPr>
      </p:sp>
      <p:sp>
        <p:nvSpPr>
          <p:cNvPr id="7" name="Shape 5"/>
          <p:cNvSpPr/>
          <p:nvPr/>
        </p:nvSpPr>
        <p:spPr>
          <a:xfrm>
            <a:off x="1524000" y="4884241"/>
            <a:ext cx="7486650" cy="9525"/>
          </a:xfrm>
          <a:prstGeom prst="rect">
            <a:avLst/>
          </a:prstGeom>
          <a:solidFill>
            <a:srgbClr val="BFDBFE"/>
          </a:solidFill>
          <a:ln/>
        </p:spPr>
      </p:sp>
      <p:sp>
        <p:nvSpPr>
          <p:cNvPr id="8" name="Shape 6"/>
          <p:cNvSpPr/>
          <p:nvPr/>
        </p:nvSpPr>
        <p:spPr>
          <a:xfrm>
            <a:off x="1524000" y="3152775"/>
            <a:ext cx="7486650" cy="9525"/>
          </a:xfrm>
          <a:prstGeom prst="rect">
            <a:avLst/>
          </a:prstGeom>
          <a:solidFill>
            <a:srgbClr val="BFDBFE"/>
          </a:solidFill>
          <a:ln/>
        </p:spPr>
      </p:sp>
      <p:sp>
        <p:nvSpPr>
          <p:cNvPr id="9" name="Shape 7"/>
          <p:cNvSpPr/>
          <p:nvPr/>
        </p:nvSpPr>
        <p:spPr>
          <a:xfrm>
            <a:off x="1524000" y="3152775"/>
            <a:ext cx="38100" cy="1740991"/>
          </a:xfrm>
          <a:prstGeom prst="rect">
            <a:avLst/>
          </a:prstGeom>
          <a:solidFill>
            <a:srgbClr val="2563EB"/>
          </a:solidFill>
          <a:ln/>
        </p:spPr>
      </p:sp>
      <p:sp>
        <p:nvSpPr>
          <p:cNvPr id="10" name="Shape 8"/>
          <p:cNvSpPr/>
          <p:nvPr/>
        </p:nvSpPr>
        <p:spPr>
          <a:xfrm>
            <a:off x="9001125" y="3152775"/>
            <a:ext cx="9525" cy="1740991"/>
          </a:xfrm>
          <a:prstGeom prst="rect">
            <a:avLst/>
          </a:prstGeom>
          <a:solidFill>
            <a:srgbClr val="BFDBFE"/>
          </a:solidFill>
          <a:ln/>
        </p:spPr>
      </p:sp>
      <p:sp>
        <p:nvSpPr>
          <p:cNvPr id="11" name="Text 9"/>
          <p:cNvSpPr/>
          <p:nvPr/>
        </p:nvSpPr>
        <p:spPr>
          <a:xfrm>
            <a:off x="1905000" y="3429000"/>
            <a:ext cx="6977825" cy="1226641"/>
          </a:xfrm>
          <a:prstGeom prst="rect">
            <a:avLst/>
          </a:prstGeom>
          <a:noFill/>
          <a:ln/>
        </p:spPr>
        <p:txBody>
          <a:bodyPr wrap="square" lIns="25400" tIns="25400" rIns="25400" bIns="25400" rtlCol="0" anchor="t">
            <a:normAutofit/>
          </a:bodyPr>
          <a:lstStyle/>
          <a:p>
            <a:pPr algn="l" indent="0" marL="0">
              <a:lnSpc>
                <a:spcPct val="160000"/>
              </a:lnSpc>
              <a:buNone/>
            </a:pPr>
            <a:r>
              <a:rPr lang="en-US" sz="1950" dirty="0">
                <a:solidFill>
                  <a:srgbClr val="000099"/>
                </a:solidFill>
                <a:highlight>
                  <a:srgbClr val="F8FAFC"/>
                </a:highlight>
                <a:latin typeface="Verdana" pitchFamily="34" charset="0"/>
                <a:ea typeface="Verdana" pitchFamily="34" charset="-122"/>
                <a:cs typeface="Verdana" pitchFamily="34" charset="-120"/>
              </a:rPr>
              <a:t>Facts that any educated reader in the field already knows. </a:t>
            </a:r>
            <a:pPr algn="l" indent="0" marL="0">
              <a:lnSpc>
                <a:spcPct val="160000"/>
              </a:lnSpc>
              <a:buNone/>
            </a:pPr>
            <a:r>
              <a:rPr lang="en-US" sz="1950" i="1" dirty="0">
                <a:solidFill>
                  <a:srgbClr val="4A5568"/>
                </a:solidFill>
                <a:latin typeface="Verdana" pitchFamily="34" charset="0"/>
                <a:ea typeface="Verdana" pitchFamily="34" charset="-122"/>
                <a:cs typeface="Verdana" pitchFamily="34" charset="-120"/>
              </a:rPr>
              <a:t>Water boils at 100 °C. Goethe wrote Faust.</a:t>
            </a:r>
            <a:endParaRPr lang="en-US" sz="1950" dirty="0"/>
          </a:p>
        </p:txBody>
      </p:sp>
      <p:sp>
        <p:nvSpPr>
          <p:cNvPr id="12" name="Text 10"/>
          <p:cNvSpPr/>
          <p:nvPr/>
        </p:nvSpPr>
        <p:spPr>
          <a:xfrm>
            <a:off x="9277350" y="2705100"/>
            <a:ext cx="7711250" cy="333375"/>
          </a:xfrm>
          <a:prstGeom prst="rect">
            <a:avLst/>
          </a:prstGeom>
          <a:noFill/>
          <a:ln/>
        </p:spPr>
        <p:txBody>
          <a:bodyPr wrap="square" lIns="25400" tIns="25400" rIns="25400" bIns="25400" rtlCol="0" anchor="t">
            <a:normAutofit/>
          </a:bodyPr>
          <a:lstStyle/>
          <a:p>
            <a:pPr algn="l" indent="0" marL="0">
              <a:buNone/>
            </a:pPr>
            <a:r>
              <a:rPr lang="en-US" sz="1950" b="1" dirty="0">
                <a:solidFill>
                  <a:srgbClr val="4A5568"/>
                </a:solidFill>
                <a:latin typeface="Verdana" pitchFamily="34" charset="0"/>
                <a:ea typeface="Verdana" pitchFamily="34" charset="-122"/>
                <a:cs typeface="Verdana" pitchFamily="34" charset="-120"/>
              </a:rPr>
              <a:t>You </a:t>
            </a:r>
            <a:pPr algn="l" indent="0" marL="0">
              <a:buNone/>
            </a:pPr>
            <a:r>
              <a:rPr lang="en-US" sz="1950" b="1" dirty="0">
                <a:solidFill>
                  <a:srgbClr val="DC2626"/>
                </a:solidFill>
                <a:latin typeface="Verdana" pitchFamily="34" charset="0"/>
                <a:ea typeface="Verdana" pitchFamily="34" charset="-122"/>
                <a:cs typeface="Verdana" pitchFamily="34" charset="-120"/>
              </a:rPr>
              <a:t>do </a:t>
            </a:r>
            <a:pPr algn="l" indent="0" marL="0">
              <a:buNone/>
            </a:pPr>
            <a:r>
              <a:rPr lang="en-US" sz="1950" b="1" dirty="0">
                <a:solidFill>
                  <a:srgbClr val="4A5568"/>
                </a:solidFill>
                <a:latin typeface="Verdana" pitchFamily="34" charset="0"/>
                <a:ea typeface="Verdana" pitchFamily="34" charset="-122"/>
                <a:cs typeface="Verdana" pitchFamily="34" charset="-120"/>
              </a:rPr>
              <a:t>have to cite:</a:t>
            </a:r>
            <a:endParaRPr lang="en-US" sz="1950" dirty="0"/>
          </a:p>
        </p:txBody>
      </p:sp>
      <p:sp>
        <p:nvSpPr>
          <p:cNvPr id="13" name="Shape 11"/>
          <p:cNvSpPr/>
          <p:nvPr/>
        </p:nvSpPr>
        <p:spPr>
          <a:xfrm>
            <a:off x="9277350" y="3867150"/>
            <a:ext cx="7486650" cy="9525"/>
          </a:xfrm>
          <a:prstGeom prst="rect">
            <a:avLst/>
          </a:prstGeom>
          <a:solidFill>
            <a:srgbClr val="000099">
              <a:alpha val="7000"/>
            </a:srgbClr>
          </a:solidFill>
          <a:ln/>
        </p:spPr>
      </p:sp>
      <p:sp>
        <p:nvSpPr>
          <p:cNvPr id="14" name="Shape 12"/>
          <p:cNvSpPr/>
          <p:nvPr/>
        </p:nvSpPr>
        <p:spPr>
          <a:xfrm>
            <a:off x="9277350" y="3419475"/>
            <a:ext cx="95250" cy="95250"/>
          </a:xfrm>
          <a:prstGeom prst="ellipse">
            <a:avLst/>
          </a:prstGeom>
          <a:solidFill>
            <a:srgbClr val="DC2626"/>
          </a:solidFill>
          <a:ln/>
        </p:spPr>
      </p:sp>
      <p:sp>
        <p:nvSpPr>
          <p:cNvPr id="15" name="Text 13"/>
          <p:cNvSpPr/>
          <p:nvPr/>
        </p:nvSpPr>
        <p:spPr>
          <a:xfrm>
            <a:off x="9601200" y="3324225"/>
            <a:ext cx="3001170" cy="409575"/>
          </a:xfrm>
          <a:prstGeom prst="rect">
            <a:avLst/>
          </a:prstGeom>
          <a:noFill/>
          <a:ln/>
        </p:spPr>
        <p:txBody>
          <a:bodyPr wrap="square" lIns="25400" tIns="25400" rIns="25400" bIns="25400" rtlCol="0" anchor="t">
            <a:normAutofit/>
          </a:bodyPr>
          <a:lstStyle/>
          <a:p>
            <a:pPr algn="l" indent="0" marL="0">
              <a:lnSpc>
                <a:spcPct val="150000"/>
              </a:lnSpc>
              <a:buNone/>
            </a:pPr>
            <a:r>
              <a:rPr lang="en-US" sz="1950" dirty="0">
                <a:solidFill>
                  <a:srgbClr val="000099"/>
                </a:solidFill>
                <a:latin typeface="Verdana" pitchFamily="34" charset="0"/>
                <a:ea typeface="Verdana" pitchFamily="34" charset="-122"/>
                <a:cs typeface="Verdana" pitchFamily="34" charset="-120"/>
              </a:rPr>
              <a:t>Any number or statistic</a:t>
            </a:r>
            <a:endParaRPr lang="en-US" sz="1950" dirty="0"/>
          </a:p>
        </p:txBody>
      </p:sp>
      <p:sp>
        <p:nvSpPr>
          <p:cNvPr id="16" name="Shape 14"/>
          <p:cNvSpPr/>
          <p:nvPr/>
        </p:nvSpPr>
        <p:spPr>
          <a:xfrm>
            <a:off x="9277350" y="4591050"/>
            <a:ext cx="7486650" cy="9525"/>
          </a:xfrm>
          <a:prstGeom prst="rect">
            <a:avLst/>
          </a:prstGeom>
          <a:solidFill>
            <a:srgbClr val="000099">
              <a:alpha val="7000"/>
            </a:srgbClr>
          </a:solidFill>
          <a:ln/>
        </p:spPr>
      </p:sp>
      <p:sp>
        <p:nvSpPr>
          <p:cNvPr id="17" name="Shape 15"/>
          <p:cNvSpPr/>
          <p:nvPr/>
        </p:nvSpPr>
        <p:spPr>
          <a:xfrm>
            <a:off x="9277350" y="4143375"/>
            <a:ext cx="95250" cy="95250"/>
          </a:xfrm>
          <a:prstGeom prst="ellipse">
            <a:avLst/>
          </a:prstGeom>
          <a:solidFill>
            <a:srgbClr val="DC2626"/>
          </a:solidFill>
          <a:ln/>
        </p:spPr>
      </p:sp>
      <p:sp>
        <p:nvSpPr>
          <p:cNvPr id="18" name="Text 16"/>
          <p:cNvSpPr/>
          <p:nvPr/>
        </p:nvSpPr>
        <p:spPr>
          <a:xfrm>
            <a:off x="9601200" y="4048125"/>
            <a:ext cx="4894798" cy="409575"/>
          </a:xfrm>
          <a:prstGeom prst="rect">
            <a:avLst/>
          </a:prstGeom>
          <a:noFill/>
          <a:ln/>
        </p:spPr>
        <p:txBody>
          <a:bodyPr wrap="square" lIns="25400" tIns="25400" rIns="25400" bIns="25400" rtlCol="0" anchor="t">
            <a:normAutofit/>
          </a:bodyPr>
          <a:lstStyle/>
          <a:p>
            <a:pPr algn="l" indent="0" marL="0">
              <a:lnSpc>
                <a:spcPct val="150000"/>
              </a:lnSpc>
              <a:buNone/>
            </a:pPr>
            <a:r>
              <a:rPr lang="en-US" sz="1950" dirty="0">
                <a:solidFill>
                  <a:srgbClr val="000099"/>
                </a:solidFill>
                <a:latin typeface="Verdana" pitchFamily="34" charset="0"/>
                <a:ea typeface="Verdana" pitchFamily="34" charset="-122"/>
                <a:cs typeface="Verdana" pitchFamily="34" charset="-120"/>
              </a:rPr>
              <a:t>Any specific argument someone made</a:t>
            </a:r>
            <a:endParaRPr lang="en-US" sz="1950" dirty="0"/>
          </a:p>
        </p:txBody>
      </p:sp>
      <p:sp>
        <p:nvSpPr>
          <p:cNvPr id="19" name="Shape 17"/>
          <p:cNvSpPr/>
          <p:nvPr/>
        </p:nvSpPr>
        <p:spPr>
          <a:xfrm>
            <a:off x="9277350" y="5314950"/>
            <a:ext cx="7486650" cy="9525"/>
          </a:xfrm>
          <a:prstGeom prst="rect">
            <a:avLst/>
          </a:prstGeom>
          <a:solidFill>
            <a:srgbClr val="000099">
              <a:alpha val="7000"/>
            </a:srgbClr>
          </a:solidFill>
          <a:ln/>
        </p:spPr>
      </p:sp>
      <p:sp>
        <p:nvSpPr>
          <p:cNvPr id="20" name="Shape 18"/>
          <p:cNvSpPr/>
          <p:nvPr/>
        </p:nvSpPr>
        <p:spPr>
          <a:xfrm>
            <a:off x="9277350" y="4867275"/>
            <a:ext cx="95250" cy="95250"/>
          </a:xfrm>
          <a:prstGeom prst="ellipse">
            <a:avLst/>
          </a:prstGeom>
          <a:solidFill>
            <a:srgbClr val="DC2626"/>
          </a:solidFill>
          <a:ln/>
        </p:spPr>
      </p:sp>
      <p:sp>
        <p:nvSpPr>
          <p:cNvPr id="21" name="Text 19"/>
          <p:cNvSpPr/>
          <p:nvPr/>
        </p:nvSpPr>
        <p:spPr>
          <a:xfrm>
            <a:off x="9601200" y="4772025"/>
            <a:ext cx="2414588" cy="409575"/>
          </a:xfrm>
          <a:prstGeom prst="rect">
            <a:avLst/>
          </a:prstGeom>
          <a:noFill/>
          <a:ln/>
        </p:spPr>
        <p:txBody>
          <a:bodyPr wrap="square" lIns="25400" tIns="25400" rIns="25400" bIns="25400" rtlCol="0" anchor="t">
            <a:normAutofit/>
          </a:bodyPr>
          <a:lstStyle/>
          <a:p>
            <a:pPr algn="l" indent="0" marL="0">
              <a:lnSpc>
                <a:spcPct val="150000"/>
              </a:lnSpc>
              <a:buNone/>
            </a:pPr>
            <a:r>
              <a:rPr lang="en-US" sz="1950" dirty="0">
                <a:solidFill>
                  <a:srgbClr val="000099"/>
                </a:solidFill>
                <a:latin typeface="Verdana" pitchFamily="34" charset="0"/>
                <a:ea typeface="Verdana" pitchFamily="34" charset="-122"/>
                <a:cs typeface="Verdana" pitchFamily="34" charset="-120"/>
              </a:rPr>
              <a:t>Any direct wording</a:t>
            </a:r>
            <a:endParaRPr lang="en-US" sz="1950" dirty="0"/>
          </a:p>
        </p:txBody>
      </p:sp>
      <p:sp>
        <p:nvSpPr>
          <p:cNvPr id="22" name="Shape 20"/>
          <p:cNvSpPr/>
          <p:nvPr/>
        </p:nvSpPr>
        <p:spPr>
          <a:xfrm>
            <a:off x="9277350" y="5591175"/>
            <a:ext cx="95250" cy="95250"/>
          </a:xfrm>
          <a:prstGeom prst="ellipse">
            <a:avLst/>
          </a:prstGeom>
          <a:solidFill>
            <a:srgbClr val="DC2626"/>
          </a:solidFill>
          <a:ln/>
        </p:spPr>
      </p:sp>
      <p:sp>
        <p:nvSpPr>
          <p:cNvPr id="23" name="Text 21"/>
          <p:cNvSpPr/>
          <p:nvPr/>
        </p:nvSpPr>
        <p:spPr>
          <a:xfrm>
            <a:off x="9601200" y="5495925"/>
            <a:ext cx="4164663" cy="409575"/>
          </a:xfrm>
          <a:prstGeom prst="rect">
            <a:avLst/>
          </a:prstGeom>
          <a:noFill/>
          <a:ln/>
        </p:spPr>
        <p:txBody>
          <a:bodyPr wrap="square" lIns="25400" tIns="25400" rIns="25400" bIns="25400" rtlCol="0" anchor="t">
            <a:normAutofit/>
          </a:bodyPr>
          <a:lstStyle/>
          <a:p>
            <a:pPr algn="l" indent="0" marL="0">
              <a:lnSpc>
                <a:spcPct val="150000"/>
              </a:lnSpc>
              <a:buNone/>
            </a:pPr>
            <a:r>
              <a:rPr lang="en-US" sz="1950" dirty="0">
                <a:solidFill>
                  <a:srgbClr val="000099"/>
                </a:solidFill>
                <a:latin typeface="Verdana" pitchFamily="34" charset="0"/>
                <a:ea typeface="Verdana" pitchFamily="34" charset="-122"/>
                <a:cs typeface="Verdana" pitchFamily="34" charset="-120"/>
              </a:rPr>
              <a:t>Anything you are not sure about</a:t>
            </a:r>
            <a:endParaRPr lang="en-US" sz="1950" dirty="0"/>
          </a:p>
        </p:txBody>
      </p:sp>
      <p:sp>
        <p:nvSpPr>
          <p:cNvPr id="24" name="Shape 22"/>
          <p:cNvSpPr/>
          <p:nvPr/>
        </p:nvSpPr>
        <p:spPr>
          <a:xfrm>
            <a:off x="1524000" y="6267450"/>
            <a:ext cx="15240000" cy="876300"/>
          </a:xfrm>
          <a:prstGeom prst="roundRect">
            <a:avLst>
              <a:gd name="adj" fmla="val 6522"/>
            </a:avLst>
          </a:prstGeom>
          <a:solidFill>
            <a:srgbClr val="F8FAFC"/>
          </a:solidFill>
          <a:ln/>
        </p:spPr>
      </p:sp>
      <p:sp>
        <p:nvSpPr>
          <p:cNvPr id="25" name="Shape 23"/>
          <p:cNvSpPr/>
          <p:nvPr/>
        </p:nvSpPr>
        <p:spPr>
          <a:xfrm>
            <a:off x="1524000" y="7134225"/>
            <a:ext cx="15240000" cy="9525"/>
          </a:xfrm>
          <a:prstGeom prst="rect">
            <a:avLst/>
          </a:prstGeom>
          <a:solidFill>
            <a:srgbClr val="BFDBFE"/>
          </a:solidFill>
          <a:ln/>
        </p:spPr>
      </p:sp>
      <p:sp>
        <p:nvSpPr>
          <p:cNvPr id="26" name="Shape 24"/>
          <p:cNvSpPr/>
          <p:nvPr/>
        </p:nvSpPr>
        <p:spPr>
          <a:xfrm>
            <a:off x="1524000" y="6267450"/>
            <a:ext cx="15240000" cy="9525"/>
          </a:xfrm>
          <a:prstGeom prst="rect">
            <a:avLst/>
          </a:prstGeom>
          <a:solidFill>
            <a:srgbClr val="BFDBFE"/>
          </a:solidFill>
          <a:ln/>
        </p:spPr>
      </p:sp>
      <p:sp>
        <p:nvSpPr>
          <p:cNvPr id="27" name="Shape 25"/>
          <p:cNvSpPr/>
          <p:nvPr/>
        </p:nvSpPr>
        <p:spPr>
          <a:xfrm>
            <a:off x="1524000" y="6267450"/>
            <a:ext cx="9525" cy="876300"/>
          </a:xfrm>
          <a:prstGeom prst="rect">
            <a:avLst/>
          </a:prstGeom>
          <a:solidFill>
            <a:srgbClr val="F59E0B"/>
          </a:solidFill>
          <a:ln/>
        </p:spPr>
      </p:sp>
      <p:sp>
        <p:nvSpPr>
          <p:cNvPr id="28" name="Shape 26"/>
          <p:cNvSpPr/>
          <p:nvPr/>
        </p:nvSpPr>
        <p:spPr>
          <a:xfrm>
            <a:off x="16754475" y="6267450"/>
            <a:ext cx="9525" cy="876300"/>
          </a:xfrm>
          <a:prstGeom prst="rect">
            <a:avLst/>
          </a:prstGeom>
          <a:solidFill>
            <a:srgbClr val="BFDBFE"/>
          </a:solidFill>
          <a:ln/>
        </p:spPr>
      </p:sp>
      <p:sp>
        <p:nvSpPr>
          <p:cNvPr id="29" name="Text 27"/>
          <p:cNvSpPr/>
          <p:nvPr/>
        </p:nvSpPr>
        <p:spPr>
          <a:xfrm>
            <a:off x="1876425" y="6543675"/>
            <a:ext cx="14992350" cy="361950"/>
          </a:xfrm>
          <a:prstGeom prst="rect">
            <a:avLst/>
          </a:prstGeom>
          <a:noFill/>
          <a:ln/>
        </p:spPr>
        <p:txBody>
          <a:bodyPr wrap="square" lIns="25400" tIns="25400" rIns="25400" bIns="25400" rtlCol="0" anchor="t">
            <a:normAutofit/>
          </a:bodyPr>
          <a:lstStyle/>
          <a:p>
            <a:pPr algn="l" indent="0" marL="0">
              <a:buNone/>
            </a:pPr>
            <a:r>
              <a:rPr lang="en-US" sz="2100" b="1" dirty="0">
                <a:solidFill>
                  <a:srgbClr val="000099"/>
                </a:solidFill>
                <a:latin typeface="Verdana" pitchFamily="34" charset="0"/>
                <a:ea typeface="Verdana" pitchFamily="34" charset="-122"/>
                <a:cs typeface="Verdana" pitchFamily="34" charset="-120"/>
              </a:rPr>
              <a:t>When in doubt, cite.</a:t>
            </a:r>
            <a:endParaRPr lang="en-US" sz="21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name="Slide 2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1524000" y="857250"/>
            <a:ext cx="533400" cy="28575"/>
          </a:xfrm>
          <a:prstGeom prst="roundRect">
            <a:avLst>
              <a:gd name="adj" fmla="val 50000"/>
            </a:avLst>
          </a:prstGeom>
          <a:solidFill>
            <a:srgbClr val="2563EB"/>
          </a:solidFill>
          <a:ln/>
        </p:spPr>
      </p:sp>
      <p:sp>
        <p:nvSpPr>
          <p:cNvPr id="3" name="Text 1"/>
          <p:cNvSpPr/>
          <p:nvPr/>
        </p:nvSpPr>
        <p:spPr>
          <a:xfrm>
            <a:off x="1524000" y="1228725"/>
            <a:ext cx="15697200" cy="666750"/>
          </a:xfrm>
          <a:prstGeom prst="rect">
            <a:avLst/>
          </a:prstGeom>
          <a:noFill/>
          <a:ln/>
        </p:spPr>
        <p:txBody>
          <a:bodyPr wrap="square" lIns="25400" tIns="25400" rIns="25400" bIns="25400" rtlCol="0" anchor="t">
            <a:normAutofit/>
          </a:bodyPr>
          <a:lstStyle/>
          <a:p>
            <a:pPr algn="l" indent="0" marL="0">
              <a:lnSpc>
                <a:spcPct val="110000"/>
              </a:lnSpc>
              <a:buNone/>
            </a:pPr>
            <a:r>
              <a:rPr lang="en-US" sz="4500" b="1" spc="-90" kern="0" dirty="0">
                <a:solidFill>
                  <a:srgbClr val="000099"/>
                </a:solidFill>
                <a:latin typeface="Verdana" pitchFamily="34" charset="0"/>
                <a:ea typeface="Verdana" pitchFamily="34" charset="-122"/>
                <a:cs typeface="Verdana" pitchFamily="34" charset="-120"/>
              </a:rPr>
              <a:t>Heidelberg AI policy </a:t>
            </a:r>
            <a:pPr algn="l" indent="0" marL="0">
              <a:lnSpc>
                <a:spcPct val="110000"/>
              </a:lnSpc>
              <a:buNone/>
            </a:pPr>
            <a:r>
              <a:rPr lang="en-US" sz="2100" spc="-90" kern="0" dirty="0">
                <a:solidFill>
                  <a:srgbClr val="4A5568"/>
                </a:solidFill>
                <a:latin typeface="Verdana" pitchFamily="34" charset="0"/>
                <a:ea typeface="Verdana" pitchFamily="34" charset="-122"/>
                <a:cs typeface="Verdana" pitchFamily="34" charset="-120"/>
              </a:rPr>
              <a:t>updated March 2026</a:t>
            </a:r>
            <a:endParaRPr lang="en-US" sz="4500" dirty="0"/>
          </a:p>
        </p:txBody>
      </p:sp>
      <p:sp>
        <p:nvSpPr>
          <p:cNvPr id="4" name="Shape 2"/>
          <p:cNvSpPr/>
          <p:nvPr/>
        </p:nvSpPr>
        <p:spPr>
          <a:xfrm>
            <a:off x="1524000" y="2390775"/>
            <a:ext cx="7524750" cy="1323975"/>
          </a:xfrm>
          <a:prstGeom prst="roundRect">
            <a:avLst>
              <a:gd name="adj" fmla="val 4317"/>
            </a:avLst>
          </a:prstGeom>
          <a:solidFill>
            <a:srgbClr val="F8FAFC"/>
          </a:solidFill>
          <a:ln/>
        </p:spPr>
      </p:sp>
      <p:sp>
        <p:nvSpPr>
          <p:cNvPr id="5" name="Shape 3"/>
          <p:cNvSpPr/>
          <p:nvPr/>
        </p:nvSpPr>
        <p:spPr>
          <a:xfrm>
            <a:off x="1524000" y="3705225"/>
            <a:ext cx="7524750" cy="9525"/>
          </a:xfrm>
          <a:prstGeom prst="rect">
            <a:avLst/>
          </a:prstGeom>
          <a:solidFill>
            <a:srgbClr val="BFDBFE"/>
          </a:solidFill>
          <a:ln/>
        </p:spPr>
      </p:sp>
      <p:sp>
        <p:nvSpPr>
          <p:cNvPr id="6" name="Shape 4"/>
          <p:cNvSpPr/>
          <p:nvPr/>
        </p:nvSpPr>
        <p:spPr>
          <a:xfrm>
            <a:off x="1524000" y="2390775"/>
            <a:ext cx="7524750" cy="9525"/>
          </a:xfrm>
          <a:prstGeom prst="rect">
            <a:avLst/>
          </a:prstGeom>
          <a:solidFill>
            <a:srgbClr val="BFDBFE"/>
          </a:solidFill>
          <a:ln/>
        </p:spPr>
      </p:sp>
      <p:sp>
        <p:nvSpPr>
          <p:cNvPr id="7" name="Shape 5"/>
          <p:cNvSpPr/>
          <p:nvPr/>
        </p:nvSpPr>
        <p:spPr>
          <a:xfrm>
            <a:off x="1524000" y="2390775"/>
            <a:ext cx="38100" cy="1323975"/>
          </a:xfrm>
          <a:prstGeom prst="rect">
            <a:avLst/>
          </a:prstGeom>
          <a:solidFill>
            <a:srgbClr val="2563EB"/>
          </a:solidFill>
          <a:ln/>
        </p:spPr>
      </p:sp>
      <p:sp>
        <p:nvSpPr>
          <p:cNvPr id="8" name="Shape 6"/>
          <p:cNvSpPr/>
          <p:nvPr/>
        </p:nvSpPr>
        <p:spPr>
          <a:xfrm>
            <a:off x="9039225" y="2390775"/>
            <a:ext cx="9525" cy="1323975"/>
          </a:xfrm>
          <a:prstGeom prst="rect">
            <a:avLst/>
          </a:prstGeom>
          <a:solidFill>
            <a:srgbClr val="BFDBFE"/>
          </a:solidFill>
          <a:ln/>
        </p:spPr>
      </p:sp>
      <p:sp>
        <p:nvSpPr>
          <p:cNvPr id="9" name="Text 7"/>
          <p:cNvSpPr/>
          <p:nvPr/>
        </p:nvSpPr>
        <p:spPr>
          <a:xfrm>
            <a:off x="1905000" y="2667000"/>
            <a:ext cx="7017068" cy="809625"/>
          </a:xfrm>
          <a:prstGeom prst="rect">
            <a:avLst/>
          </a:prstGeom>
          <a:noFill/>
          <a:ln/>
        </p:spPr>
        <p:txBody>
          <a:bodyPr wrap="square" lIns="25400" tIns="25400" rIns="25400" bIns="25400" rtlCol="0" anchor="t">
            <a:normAutofit/>
          </a:bodyPr>
          <a:lstStyle/>
          <a:p>
            <a:pPr algn="l" indent="0" marL="0">
              <a:lnSpc>
                <a:spcPct val="150000"/>
              </a:lnSpc>
              <a:buNone/>
            </a:pPr>
            <a:r>
              <a:rPr lang="en-US" sz="2025" b="1" dirty="0">
                <a:solidFill>
                  <a:srgbClr val="000099"/>
                </a:solidFill>
                <a:latin typeface="Verdana" pitchFamily="34" charset="0"/>
                <a:ea typeface="Verdana" pitchFamily="34" charset="-122"/>
                <a:cs typeface="Verdana" pitchFamily="34" charset="-120"/>
              </a:rPr>
              <a:t>Permitted </a:t>
            </a:r>
            <a:pPr algn="l" indent="0" marL="0">
              <a:lnSpc>
                <a:spcPct val="150000"/>
              </a:lnSpc>
              <a:buNone/>
            </a:pPr>
            <a:r>
              <a:rPr lang="en-US" sz="2025" dirty="0">
                <a:solidFill>
                  <a:srgbClr val="000099"/>
                </a:solidFill>
                <a:highlight>
                  <a:srgbClr val="F8FAFC"/>
                </a:highlight>
                <a:latin typeface="Verdana" pitchFamily="34" charset="0"/>
                <a:ea typeface="Verdana" pitchFamily="34" charset="-122"/>
                <a:cs typeface="Verdana" pitchFamily="34" charset="-120"/>
              </a:rPr>
              <a:t>— AI use in your studies is allowed.</a:t>
            </a:r>
            <a:endParaRPr lang="en-US" sz="2025" dirty="0"/>
          </a:p>
        </p:txBody>
      </p:sp>
      <p:sp>
        <p:nvSpPr>
          <p:cNvPr id="10" name="Shape 8"/>
          <p:cNvSpPr/>
          <p:nvPr/>
        </p:nvSpPr>
        <p:spPr>
          <a:xfrm>
            <a:off x="9239250" y="2390775"/>
            <a:ext cx="7524750" cy="1323975"/>
          </a:xfrm>
          <a:prstGeom prst="roundRect">
            <a:avLst>
              <a:gd name="adj" fmla="val 4317"/>
            </a:avLst>
          </a:prstGeom>
          <a:solidFill>
            <a:srgbClr val="F8FAFC"/>
          </a:solidFill>
          <a:ln/>
        </p:spPr>
      </p:sp>
      <p:sp>
        <p:nvSpPr>
          <p:cNvPr id="11" name="Shape 9"/>
          <p:cNvSpPr/>
          <p:nvPr/>
        </p:nvSpPr>
        <p:spPr>
          <a:xfrm>
            <a:off x="9239250" y="3705225"/>
            <a:ext cx="7524750" cy="9525"/>
          </a:xfrm>
          <a:prstGeom prst="rect">
            <a:avLst/>
          </a:prstGeom>
          <a:solidFill>
            <a:srgbClr val="BFDBFE"/>
          </a:solidFill>
          <a:ln/>
        </p:spPr>
      </p:sp>
      <p:sp>
        <p:nvSpPr>
          <p:cNvPr id="12" name="Shape 10"/>
          <p:cNvSpPr/>
          <p:nvPr/>
        </p:nvSpPr>
        <p:spPr>
          <a:xfrm>
            <a:off x="9239250" y="2390775"/>
            <a:ext cx="7524750" cy="9525"/>
          </a:xfrm>
          <a:prstGeom prst="rect">
            <a:avLst/>
          </a:prstGeom>
          <a:solidFill>
            <a:srgbClr val="BFDBFE"/>
          </a:solidFill>
          <a:ln/>
        </p:spPr>
      </p:sp>
      <p:sp>
        <p:nvSpPr>
          <p:cNvPr id="13" name="Shape 11"/>
          <p:cNvSpPr/>
          <p:nvPr/>
        </p:nvSpPr>
        <p:spPr>
          <a:xfrm>
            <a:off x="9239250" y="2390775"/>
            <a:ext cx="38100" cy="1323975"/>
          </a:xfrm>
          <a:prstGeom prst="rect">
            <a:avLst/>
          </a:prstGeom>
          <a:solidFill>
            <a:srgbClr val="2563EB"/>
          </a:solidFill>
          <a:ln/>
        </p:spPr>
      </p:sp>
      <p:sp>
        <p:nvSpPr>
          <p:cNvPr id="14" name="Shape 12"/>
          <p:cNvSpPr/>
          <p:nvPr/>
        </p:nvSpPr>
        <p:spPr>
          <a:xfrm>
            <a:off x="16754475" y="2390775"/>
            <a:ext cx="9525" cy="1323975"/>
          </a:xfrm>
          <a:prstGeom prst="rect">
            <a:avLst/>
          </a:prstGeom>
          <a:solidFill>
            <a:srgbClr val="BFDBFE"/>
          </a:solidFill>
          <a:ln/>
        </p:spPr>
      </p:sp>
      <p:sp>
        <p:nvSpPr>
          <p:cNvPr id="15" name="Text 13"/>
          <p:cNvSpPr/>
          <p:nvPr/>
        </p:nvSpPr>
        <p:spPr>
          <a:xfrm>
            <a:off x="9620250" y="2667000"/>
            <a:ext cx="7017068" cy="809625"/>
          </a:xfrm>
          <a:prstGeom prst="rect">
            <a:avLst/>
          </a:prstGeom>
          <a:noFill/>
          <a:ln/>
        </p:spPr>
        <p:txBody>
          <a:bodyPr wrap="square" lIns="25400" tIns="25400" rIns="25400" bIns="25400" rtlCol="0" anchor="t">
            <a:normAutofit/>
          </a:bodyPr>
          <a:lstStyle/>
          <a:p>
            <a:pPr algn="l" indent="0" marL="0">
              <a:lnSpc>
                <a:spcPct val="150000"/>
              </a:lnSpc>
              <a:buNone/>
            </a:pPr>
            <a:r>
              <a:rPr lang="en-US" sz="2025" b="1" dirty="0">
                <a:solidFill>
                  <a:srgbClr val="000099"/>
                </a:solidFill>
                <a:latin typeface="Verdana" pitchFamily="34" charset="0"/>
                <a:ea typeface="Verdana" pitchFamily="34" charset="-122"/>
                <a:cs typeface="Verdana" pitchFamily="34" charset="-120"/>
              </a:rPr>
              <a:t>Coordinate </a:t>
            </a:r>
            <a:pPr algn="l" indent="0" marL="0">
              <a:lnSpc>
                <a:spcPct val="150000"/>
              </a:lnSpc>
              <a:buNone/>
            </a:pPr>
            <a:r>
              <a:rPr lang="en-US" sz="2025" dirty="0">
                <a:solidFill>
                  <a:srgbClr val="000099"/>
                </a:solidFill>
                <a:highlight>
                  <a:srgbClr val="F8FAFC"/>
                </a:highlight>
                <a:latin typeface="Verdana" pitchFamily="34" charset="0"/>
                <a:ea typeface="Verdana" pitchFamily="34" charset="-122"/>
                <a:cs typeface="Verdana" pitchFamily="34" charset="-120"/>
              </a:rPr>
              <a:t>— check with your examiner which tools are allowed for which task.</a:t>
            </a:r>
            <a:endParaRPr lang="en-US" sz="2025" dirty="0"/>
          </a:p>
        </p:txBody>
      </p:sp>
      <p:sp>
        <p:nvSpPr>
          <p:cNvPr id="16" name="Shape 14"/>
          <p:cNvSpPr/>
          <p:nvPr/>
        </p:nvSpPr>
        <p:spPr>
          <a:xfrm>
            <a:off x="1524000" y="3905250"/>
            <a:ext cx="7524750" cy="1323975"/>
          </a:xfrm>
          <a:prstGeom prst="roundRect">
            <a:avLst>
              <a:gd name="adj" fmla="val 4317"/>
            </a:avLst>
          </a:prstGeom>
          <a:solidFill>
            <a:srgbClr val="F8FAFC"/>
          </a:solidFill>
          <a:ln/>
        </p:spPr>
      </p:sp>
      <p:sp>
        <p:nvSpPr>
          <p:cNvPr id="17" name="Shape 15"/>
          <p:cNvSpPr/>
          <p:nvPr/>
        </p:nvSpPr>
        <p:spPr>
          <a:xfrm>
            <a:off x="1524000" y="5219700"/>
            <a:ext cx="7524750" cy="9525"/>
          </a:xfrm>
          <a:prstGeom prst="rect">
            <a:avLst/>
          </a:prstGeom>
          <a:solidFill>
            <a:srgbClr val="BFDBFE"/>
          </a:solidFill>
          <a:ln/>
        </p:spPr>
      </p:sp>
      <p:sp>
        <p:nvSpPr>
          <p:cNvPr id="18" name="Shape 16"/>
          <p:cNvSpPr/>
          <p:nvPr/>
        </p:nvSpPr>
        <p:spPr>
          <a:xfrm>
            <a:off x="1524000" y="3905250"/>
            <a:ext cx="7524750" cy="9525"/>
          </a:xfrm>
          <a:prstGeom prst="rect">
            <a:avLst/>
          </a:prstGeom>
          <a:solidFill>
            <a:srgbClr val="BFDBFE"/>
          </a:solidFill>
          <a:ln/>
        </p:spPr>
      </p:sp>
      <p:sp>
        <p:nvSpPr>
          <p:cNvPr id="19" name="Shape 17"/>
          <p:cNvSpPr/>
          <p:nvPr/>
        </p:nvSpPr>
        <p:spPr>
          <a:xfrm>
            <a:off x="1524000" y="3905250"/>
            <a:ext cx="38100" cy="1323975"/>
          </a:xfrm>
          <a:prstGeom prst="rect">
            <a:avLst/>
          </a:prstGeom>
          <a:solidFill>
            <a:srgbClr val="2563EB"/>
          </a:solidFill>
          <a:ln/>
        </p:spPr>
      </p:sp>
      <p:sp>
        <p:nvSpPr>
          <p:cNvPr id="20" name="Shape 18"/>
          <p:cNvSpPr/>
          <p:nvPr/>
        </p:nvSpPr>
        <p:spPr>
          <a:xfrm>
            <a:off x="9039225" y="3905250"/>
            <a:ext cx="9525" cy="1323975"/>
          </a:xfrm>
          <a:prstGeom prst="rect">
            <a:avLst/>
          </a:prstGeom>
          <a:solidFill>
            <a:srgbClr val="BFDBFE"/>
          </a:solidFill>
          <a:ln/>
        </p:spPr>
      </p:sp>
      <p:sp>
        <p:nvSpPr>
          <p:cNvPr id="21" name="Text 19"/>
          <p:cNvSpPr/>
          <p:nvPr/>
        </p:nvSpPr>
        <p:spPr>
          <a:xfrm>
            <a:off x="1905000" y="4181475"/>
            <a:ext cx="7017068" cy="809625"/>
          </a:xfrm>
          <a:prstGeom prst="rect">
            <a:avLst/>
          </a:prstGeom>
          <a:noFill/>
          <a:ln/>
        </p:spPr>
        <p:txBody>
          <a:bodyPr wrap="square" lIns="25400" tIns="25400" rIns="25400" bIns="25400" rtlCol="0" anchor="t">
            <a:normAutofit/>
          </a:bodyPr>
          <a:lstStyle/>
          <a:p>
            <a:pPr algn="l" indent="0" marL="0">
              <a:lnSpc>
                <a:spcPct val="150000"/>
              </a:lnSpc>
              <a:buNone/>
            </a:pPr>
            <a:r>
              <a:rPr lang="en-US" sz="2025" b="1" dirty="0">
                <a:solidFill>
                  <a:srgbClr val="000099"/>
                </a:solidFill>
                <a:latin typeface="Verdana" pitchFamily="34" charset="0"/>
                <a:ea typeface="Verdana" pitchFamily="34" charset="-122"/>
                <a:cs typeface="Verdana" pitchFamily="34" charset="-120"/>
              </a:rPr>
              <a:t>Independent character </a:t>
            </a:r>
            <a:pPr algn="l" indent="0" marL="0">
              <a:lnSpc>
                <a:spcPct val="150000"/>
              </a:lnSpc>
              <a:buNone/>
            </a:pPr>
            <a:r>
              <a:rPr lang="en-US" sz="2025" dirty="0">
                <a:solidFill>
                  <a:srgbClr val="000099"/>
                </a:solidFill>
                <a:highlight>
                  <a:srgbClr val="F8FAFC"/>
                </a:highlight>
                <a:latin typeface="Verdana" pitchFamily="34" charset="0"/>
                <a:ea typeface="Verdana" pitchFamily="34" charset="-122"/>
                <a:cs typeface="Verdana" pitchFamily="34" charset="-120"/>
              </a:rPr>
              <a:t>— the work must remain genuinely yours.</a:t>
            </a:r>
            <a:endParaRPr lang="en-US" sz="2025" dirty="0"/>
          </a:p>
        </p:txBody>
      </p:sp>
      <p:sp>
        <p:nvSpPr>
          <p:cNvPr id="22" name="Shape 20"/>
          <p:cNvSpPr/>
          <p:nvPr/>
        </p:nvSpPr>
        <p:spPr>
          <a:xfrm>
            <a:off x="9239250" y="3905250"/>
            <a:ext cx="7524750" cy="1323975"/>
          </a:xfrm>
          <a:prstGeom prst="roundRect">
            <a:avLst>
              <a:gd name="adj" fmla="val 4317"/>
            </a:avLst>
          </a:prstGeom>
          <a:solidFill>
            <a:srgbClr val="F8FAFC"/>
          </a:solidFill>
          <a:ln/>
        </p:spPr>
      </p:sp>
      <p:sp>
        <p:nvSpPr>
          <p:cNvPr id="23" name="Shape 21"/>
          <p:cNvSpPr/>
          <p:nvPr/>
        </p:nvSpPr>
        <p:spPr>
          <a:xfrm>
            <a:off x="9239250" y="5219700"/>
            <a:ext cx="7524750" cy="9525"/>
          </a:xfrm>
          <a:prstGeom prst="rect">
            <a:avLst/>
          </a:prstGeom>
          <a:solidFill>
            <a:srgbClr val="BFDBFE"/>
          </a:solidFill>
          <a:ln/>
        </p:spPr>
      </p:sp>
      <p:sp>
        <p:nvSpPr>
          <p:cNvPr id="24" name="Shape 22"/>
          <p:cNvSpPr/>
          <p:nvPr/>
        </p:nvSpPr>
        <p:spPr>
          <a:xfrm>
            <a:off x="9239250" y="3905250"/>
            <a:ext cx="7524750" cy="9525"/>
          </a:xfrm>
          <a:prstGeom prst="rect">
            <a:avLst/>
          </a:prstGeom>
          <a:solidFill>
            <a:srgbClr val="BFDBFE"/>
          </a:solidFill>
          <a:ln/>
        </p:spPr>
      </p:sp>
      <p:sp>
        <p:nvSpPr>
          <p:cNvPr id="25" name="Shape 23"/>
          <p:cNvSpPr/>
          <p:nvPr/>
        </p:nvSpPr>
        <p:spPr>
          <a:xfrm>
            <a:off x="9239250" y="3905250"/>
            <a:ext cx="38100" cy="1323975"/>
          </a:xfrm>
          <a:prstGeom prst="rect">
            <a:avLst/>
          </a:prstGeom>
          <a:solidFill>
            <a:srgbClr val="2563EB"/>
          </a:solidFill>
          <a:ln/>
        </p:spPr>
      </p:sp>
      <p:sp>
        <p:nvSpPr>
          <p:cNvPr id="26" name="Shape 24"/>
          <p:cNvSpPr/>
          <p:nvPr/>
        </p:nvSpPr>
        <p:spPr>
          <a:xfrm>
            <a:off x="16754475" y="3905250"/>
            <a:ext cx="9525" cy="1323975"/>
          </a:xfrm>
          <a:prstGeom prst="rect">
            <a:avLst/>
          </a:prstGeom>
          <a:solidFill>
            <a:srgbClr val="BFDBFE"/>
          </a:solidFill>
          <a:ln/>
        </p:spPr>
      </p:sp>
      <p:sp>
        <p:nvSpPr>
          <p:cNvPr id="27" name="Text 25"/>
          <p:cNvSpPr/>
          <p:nvPr/>
        </p:nvSpPr>
        <p:spPr>
          <a:xfrm>
            <a:off x="9620250" y="4181475"/>
            <a:ext cx="7017068" cy="809625"/>
          </a:xfrm>
          <a:prstGeom prst="rect">
            <a:avLst/>
          </a:prstGeom>
          <a:noFill/>
          <a:ln/>
        </p:spPr>
        <p:txBody>
          <a:bodyPr wrap="square" lIns="25400" tIns="25400" rIns="25400" bIns="25400" rtlCol="0" anchor="t">
            <a:normAutofit/>
          </a:bodyPr>
          <a:lstStyle/>
          <a:p>
            <a:pPr algn="l" indent="0" marL="0">
              <a:lnSpc>
                <a:spcPct val="150000"/>
              </a:lnSpc>
              <a:buNone/>
            </a:pPr>
            <a:r>
              <a:rPr lang="en-US" sz="2025" b="1" dirty="0">
                <a:solidFill>
                  <a:srgbClr val="000099"/>
                </a:solidFill>
                <a:latin typeface="Verdana" pitchFamily="34" charset="0"/>
                <a:ea typeface="Verdana" pitchFamily="34" charset="-122"/>
                <a:cs typeface="Verdana" pitchFamily="34" charset="-120"/>
              </a:rPr>
              <a:t>Labelling duty </a:t>
            </a:r>
            <a:pPr algn="l" indent="0" marL="0">
              <a:lnSpc>
                <a:spcPct val="150000"/>
              </a:lnSpc>
              <a:buNone/>
            </a:pPr>
            <a:r>
              <a:rPr lang="en-US" sz="2025" dirty="0">
                <a:solidFill>
                  <a:srgbClr val="000099"/>
                </a:solidFill>
                <a:highlight>
                  <a:srgbClr val="F8FAFC"/>
                </a:highlight>
                <a:latin typeface="Verdana" pitchFamily="34" charset="0"/>
                <a:ea typeface="Verdana" pitchFamily="34" charset="-122"/>
                <a:cs typeface="Verdana" pitchFamily="34" charset="-120"/>
              </a:rPr>
              <a:t>— every AI-generated element must be declared.</a:t>
            </a:r>
            <a:endParaRPr lang="en-US" sz="2025" dirty="0"/>
          </a:p>
        </p:txBody>
      </p:sp>
      <p:sp>
        <p:nvSpPr>
          <p:cNvPr id="28" name="Shape 26"/>
          <p:cNvSpPr/>
          <p:nvPr/>
        </p:nvSpPr>
        <p:spPr>
          <a:xfrm>
            <a:off x="1524000" y="5419725"/>
            <a:ext cx="7524750" cy="1323975"/>
          </a:xfrm>
          <a:prstGeom prst="roundRect">
            <a:avLst>
              <a:gd name="adj" fmla="val 4317"/>
            </a:avLst>
          </a:prstGeom>
          <a:solidFill>
            <a:srgbClr val="F8FAFC"/>
          </a:solidFill>
          <a:ln/>
        </p:spPr>
      </p:sp>
      <p:sp>
        <p:nvSpPr>
          <p:cNvPr id="29" name="Shape 27"/>
          <p:cNvSpPr/>
          <p:nvPr/>
        </p:nvSpPr>
        <p:spPr>
          <a:xfrm>
            <a:off x="1524000" y="6734175"/>
            <a:ext cx="7524750" cy="9525"/>
          </a:xfrm>
          <a:prstGeom prst="rect">
            <a:avLst/>
          </a:prstGeom>
          <a:solidFill>
            <a:srgbClr val="BFDBFE"/>
          </a:solidFill>
          <a:ln/>
        </p:spPr>
      </p:sp>
      <p:sp>
        <p:nvSpPr>
          <p:cNvPr id="30" name="Shape 28"/>
          <p:cNvSpPr/>
          <p:nvPr/>
        </p:nvSpPr>
        <p:spPr>
          <a:xfrm>
            <a:off x="1524000" y="5419725"/>
            <a:ext cx="7524750" cy="9525"/>
          </a:xfrm>
          <a:prstGeom prst="rect">
            <a:avLst/>
          </a:prstGeom>
          <a:solidFill>
            <a:srgbClr val="BFDBFE"/>
          </a:solidFill>
          <a:ln/>
        </p:spPr>
      </p:sp>
      <p:sp>
        <p:nvSpPr>
          <p:cNvPr id="31" name="Shape 29"/>
          <p:cNvSpPr/>
          <p:nvPr/>
        </p:nvSpPr>
        <p:spPr>
          <a:xfrm>
            <a:off x="1524000" y="5419725"/>
            <a:ext cx="38100" cy="1323975"/>
          </a:xfrm>
          <a:prstGeom prst="rect">
            <a:avLst/>
          </a:prstGeom>
          <a:solidFill>
            <a:srgbClr val="2563EB"/>
          </a:solidFill>
          <a:ln/>
        </p:spPr>
      </p:sp>
      <p:sp>
        <p:nvSpPr>
          <p:cNvPr id="32" name="Shape 30"/>
          <p:cNvSpPr/>
          <p:nvPr/>
        </p:nvSpPr>
        <p:spPr>
          <a:xfrm>
            <a:off x="9039225" y="5419725"/>
            <a:ext cx="9525" cy="1323975"/>
          </a:xfrm>
          <a:prstGeom prst="rect">
            <a:avLst/>
          </a:prstGeom>
          <a:solidFill>
            <a:srgbClr val="BFDBFE"/>
          </a:solidFill>
          <a:ln/>
        </p:spPr>
      </p:sp>
      <p:sp>
        <p:nvSpPr>
          <p:cNvPr id="33" name="Text 31"/>
          <p:cNvSpPr/>
          <p:nvPr/>
        </p:nvSpPr>
        <p:spPr>
          <a:xfrm>
            <a:off x="1905000" y="5695950"/>
            <a:ext cx="7017068" cy="809625"/>
          </a:xfrm>
          <a:prstGeom prst="rect">
            <a:avLst/>
          </a:prstGeom>
          <a:noFill/>
          <a:ln/>
        </p:spPr>
        <p:txBody>
          <a:bodyPr wrap="square" lIns="25400" tIns="25400" rIns="25400" bIns="25400" rtlCol="0" anchor="t">
            <a:normAutofit/>
          </a:bodyPr>
          <a:lstStyle/>
          <a:p>
            <a:pPr algn="l" indent="0" marL="0">
              <a:lnSpc>
                <a:spcPct val="150000"/>
              </a:lnSpc>
              <a:buNone/>
            </a:pPr>
            <a:r>
              <a:rPr lang="en-US" sz="2025" b="1" dirty="0">
                <a:solidFill>
                  <a:srgbClr val="000099"/>
                </a:solidFill>
                <a:latin typeface="Verdana" pitchFamily="34" charset="0"/>
                <a:ea typeface="Verdana" pitchFamily="34" charset="-122"/>
                <a:cs typeface="Verdana" pitchFamily="34" charset="-120"/>
              </a:rPr>
              <a:t>Documentation </a:t>
            </a:r>
            <a:pPr algn="l" indent="0" marL="0">
              <a:lnSpc>
                <a:spcPct val="150000"/>
              </a:lnSpc>
              <a:buNone/>
            </a:pPr>
            <a:r>
              <a:rPr lang="en-US" sz="2025" dirty="0">
                <a:solidFill>
                  <a:srgbClr val="000099"/>
                </a:solidFill>
                <a:highlight>
                  <a:srgbClr val="F8FAFC"/>
                </a:highlight>
                <a:latin typeface="Verdana" pitchFamily="34" charset="0"/>
                <a:ea typeface="Verdana" pitchFamily="34" charset="-122"/>
                <a:cs typeface="Verdana" pitchFamily="34" charset="-120"/>
              </a:rPr>
              <a:t>— a simple table: which tool, what for.</a:t>
            </a:r>
            <a:endParaRPr lang="en-US" sz="2025" dirty="0"/>
          </a:p>
        </p:txBody>
      </p:sp>
      <p:sp>
        <p:nvSpPr>
          <p:cNvPr id="34" name="Shape 32"/>
          <p:cNvSpPr/>
          <p:nvPr/>
        </p:nvSpPr>
        <p:spPr>
          <a:xfrm>
            <a:off x="9239250" y="5419725"/>
            <a:ext cx="7524750" cy="1323975"/>
          </a:xfrm>
          <a:prstGeom prst="roundRect">
            <a:avLst>
              <a:gd name="adj" fmla="val 4317"/>
            </a:avLst>
          </a:prstGeom>
          <a:solidFill>
            <a:srgbClr val="F8FAFC"/>
          </a:solidFill>
          <a:ln/>
        </p:spPr>
      </p:sp>
      <p:sp>
        <p:nvSpPr>
          <p:cNvPr id="35" name="Shape 33"/>
          <p:cNvSpPr/>
          <p:nvPr/>
        </p:nvSpPr>
        <p:spPr>
          <a:xfrm>
            <a:off x="9239250" y="6734175"/>
            <a:ext cx="7524750" cy="9525"/>
          </a:xfrm>
          <a:prstGeom prst="rect">
            <a:avLst/>
          </a:prstGeom>
          <a:solidFill>
            <a:srgbClr val="BFDBFE"/>
          </a:solidFill>
          <a:ln/>
        </p:spPr>
      </p:sp>
      <p:sp>
        <p:nvSpPr>
          <p:cNvPr id="36" name="Shape 34"/>
          <p:cNvSpPr/>
          <p:nvPr/>
        </p:nvSpPr>
        <p:spPr>
          <a:xfrm>
            <a:off x="9239250" y="5419725"/>
            <a:ext cx="7524750" cy="9525"/>
          </a:xfrm>
          <a:prstGeom prst="rect">
            <a:avLst/>
          </a:prstGeom>
          <a:solidFill>
            <a:srgbClr val="BFDBFE"/>
          </a:solidFill>
          <a:ln/>
        </p:spPr>
      </p:sp>
      <p:sp>
        <p:nvSpPr>
          <p:cNvPr id="37" name="Shape 35"/>
          <p:cNvSpPr/>
          <p:nvPr/>
        </p:nvSpPr>
        <p:spPr>
          <a:xfrm>
            <a:off x="9239250" y="5419725"/>
            <a:ext cx="9525" cy="1323975"/>
          </a:xfrm>
          <a:prstGeom prst="rect">
            <a:avLst/>
          </a:prstGeom>
          <a:solidFill>
            <a:srgbClr val="F59E0B"/>
          </a:solidFill>
          <a:ln/>
        </p:spPr>
      </p:sp>
      <p:sp>
        <p:nvSpPr>
          <p:cNvPr id="38" name="Shape 36"/>
          <p:cNvSpPr/>
          <p:nvPr/>
        </p:nvSpPr>
        <p:spPr>
          <a:xfrm>
            <a:off x="16754475" y="5419725"/>
            <a:ext cx="9525" cy="1323975"/>
          </a:xfrm>
          <a:prstGeom prst="rect">
            <a:avLst/>
          </a:prstGeom>
          <a:solidFill>
            <a:srgbClr val="BFDBFE"/>
          </a:solidFill>
          <a:ln/>
        </p:spPr>
      </p:sp>
      <p:sp>
        <p:nvSpPr>
          <p:cNvPr id="39" name="Text 37"/>
          <p:cNvSpPr/>
          <p:nvPr/>
        </p:nvSpPr>
        <p:spPr>
          <a:xfrm>
            <a:off x="9591675" y="5695950"/>
            <a:ext cx="7045643" cy="809625"/>
          </a:xfrm>
          <a:prstGeom prst="rect">
            <a:avLst/>
          </a:prstGeom>
          <a:noFill/>
          <a:ln/>
        </p:spPr>
        <p:txBody>
          <a:bodyPr wrap="square" lIns="25400" tIns="25400" rIns="25400" bIns="25400" rtlCol="0" anchor="t">
            <a:normAutofit/>
          </a:bodyPr>
          <a:lstStyle/>
          <a:p>
            <a:pPr algn="l" indent="0" marL="0">
              <a:lnSpc>
                <a:spcPct val="150000"/>
              </a:lnSpc>
              <a:buNone/>
            </a:pPr>
            <a:r>
              <a:rPr lang="en-US" sz="2025" b="1" dirty="0">
                <a:solidFill>
                  <a:srgbClr val="000099"/>
                </a:solidFill>
                <a:latin typeface="Verdana" pitchFamily="34" charset="0"/>
                <a:ea typeface="Verdana" pitchFamily="34" charset="-122"/>
                <a:cs typeface="Verdana" pitchFamily="34" charset="-120"/>
              </a:rPr>
              <a:t>Prompt directory </a:t>
            </a:r>
            <a:pPr algn="l" indent="0" marL="0">
              <a:lnSpc>
                <a:spcPct val="150000"/>
              </a:lnSpc>
              <a:buNone/>
            </a:pPr>
            <a:r>
              <a:rPr lang="en-US" sz="2025" dirty="0">
                <a:solidFill>
                  <a:srgbClr val="000099"/>
                </a:solidFill>
                <a:highlight>
                  <a:srgbClr val="F8FAFC"/>
                </a:highlight>
                <a:latin typeface="Verdana" pitchFamily="34" charset="0"/>
                <a:ea typeface="Verdana" pitchFamily="34" charset="-122"/>
                <a:cs typeface="Verdana" pitchFamily="34" charset="-120"/>
              </a:rPr>
              <a:t>— encouraged for transparency.</a:t>
            </a:r>
            <a:endParaRPr lang="en-US" sz="2025" dirty="0"/>
          </a:p>
        </p:txBody>
      </p:sp>
      <p:sp>
        <p:nvSpPr>
          <p:cNvPr id="40" name="Text 38"/>
          <p:cNvSpPr/>
          <p:nvPr/>
        </p:nvSpPr>
        <p:spPr>
          <a:xfrm>
            <a:off x="1524000" y="6934200"/>
            <a:ext cx="15697200" cy="314325"/>
          </a:xfrm>
          <a:prstGeom prst="rect">
            <a:avLst/>
          </a:prstGeom>
          <a:noFill/>
          <a:ln/>
        </p:spPr>
        <p:txBody>
          <a:bodyPr wrap="square" lIns="25400" tIns="25400" rIns="25400" bIns="25400" rtlCol="0" anchor="t">
            <a:normAutofit/>
          </a:bodyPr>
          <a:lstStyle/>
          <a:p>
            <a:pPr algn="l" indent="0" marL="0">
              <a:buNone/>
            </a:pPr>
            <a:r>
              <a:rPr lang="en-US" sz="1800" dirty="0">
                <a:solidFill>
                  <a:srgbClr val="4A5568"/>
                </a:solidFill>
                <a:latin typeface="Verdana" pitchFamily="34" charset="0"/>
                <a:ea typeface="Verdana" pitchFamily="34" charset="-122"/>
                <a:cs typeface="Verdana" pitchFamily="34" charset="-120"/>
              </a:rPr>
              <a:t>Full one-pager in your handout.</a:t>
            </a:r>
            <a:endParaRPr lang="en-US" sz="18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name="Slide 2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1905000" y="2028825"/>
            <a:ext cx="533400" cy="28575"/>
          </a:xfrm>
          <a:prstGeom prst="roundRect">
            <a:avLst>
              <a:gd name="adj" fmla="val 50000"/>
            </a:avLst>
          </a:prstGeom>
          <a:solidFill>
            <a:srgbClr val="F59E0B"/>
          </a:solidFill>
          <a:ln/>
        </p:spPr>
      </p:sp>
      <p:sp>
        <p:nvSpPr>
          <p:cNvPr id="3" name="Text 1"/>
          <p:cNvSpPr/>
          <p:nvPr/>
        </p:nvSpPr>
        <p:spPr>
          <a:xfrm>
            <a:off x="1905000" y="2400300"/>
            <a:ext cx="14912340" cy="771525"/>
          </a:xfrm>
          <a:prstGeom prst="rect">
            <a:avLst/>
          </a:prstGeom>
          <a:noFill/>
          <a:ln/>
        </p:spPr>
        <p:txBody>
          <a:bodyPr wrap="square" lIns="25400" tIns="25400" rIns="25400" bIns="25400" rtlCol="0" anchor="t">
            <a:normAutofit/>
          </a:bodyPr>
          <a:lstStyle/>
          <a:p>
            <a:pPr algn="l" indent="0" marL="0">
              <a:buNone/>
            </a:pPr>
            <a:r>
              <a:rPr lang="en-US" sz="4800" b="1" spc="-96" kern="0" dirty="0">
                <a:solidFill>
                  <a:srgbClr val="000099"/>
                </a:solidFill>
                <a:latin typeface="Verdana" pitchFamily="34" charset="0"/>
                <a:ea typeface="Verdana" pitchFamily="34" charset="-122"/>
                <a:cs typeface="Verdana" pitchFamily="34" charset="-120"/>
              </a:rPr>
              <a:t>Homework</a:t>
            </a:r>
            <a:endParaRPr lang="en-US" sz="4800" dirty="0"/>
          </a:p>
        </p:txBody>
      </p:sp>
      <p:sp>
        <p:nvSpPr>
          <p:cNvPr id="4" name="Shape 2"/>
          <p:cNvSpPr/>
          <p:nvPr/>
        </p:nvSpPr>
        <p:spPr>
          <a:xfrm>
            <a:off x="1905000" y="3590925"/>
            <a:ext cx="14478000" cy="1371600"/>
          </a:xfrm>
          <a:prstGeom prst="roundRect">
            <a:avLst>
              <a:gd name="adj" fmla="val 4167"/>
            </a:avLst>
          </a:prstGeom>
          <a:solidFill>
            <a:srgbClr val="F8FAFC"/>
          </a:solidFill>
          <a:ln/>
        </p:spPr>
      </p:sp>
      <p:sp>
        <p:nvSpPr>
          <p:cNvPr id="5" name="Shape 3"/>
          <p:cNvSpPr/>
          <p:nvPr/>
        </p:nvSpPr>
        <p:spPr>
          <a:xfrm>
            <a:off x="1905000" y="4953000"/>
            <a:ext cx="14478000" cy="9525"/>
          </a:xfrm>
          <a:prstGeom prst="rect">
            <a:avLst/>
          </a:prstGeom>
          <a:solidFill>
            <a:srgbClr val="BFDBFE"/>
          </a:solidFill>
          <a:ln/>
        </p:spPr>
      </p:sp>
      <p:sp>
        <p:nvSpPr>
          <p:cNvPr id="6" name="Shape 4"/>
          <p:cNvSpPr/>
          <p:nvPr/>
        </p:nvSpPr>
        <p:spPr>
          <a:xfrm>
            <a:off x="1905000" y="3590925"/>
            <a:ext cx="14478000" cy="9525"/>
          </a:xfrm>
          <a:prstGeom prst="rect">
            <a:avLst/>
          </a:prstGeom>
          <a:solidFill>
            <a:srgbClr val="BFDBFE"/>
          </a:solidFill>
          <a:ln/>
        </p:spPr>
      </p:sp>
      <p:sp>
        <p:nvSpPr>
          <p:cNvPr id="7" name="Shape 5"/>
          <p:cNvSpPr/>
          <p:nvPr/>
        </p:nvSpPr>
        <p:spPr>
          <a:xfrm>
            <a:off x="1905000" y="3590925"/>
            <a:ext cx="38100" cy="1371600"/>
          </a:xfrm>
          <a:prstGeom prst="rect">
            <a:avLst/>
          </a:prstGeom>
          <a:solidFill>
            <a:srgbClr val="F59E0B"/>
          </a:solidFill>
          <a:ln/>
        </p:spPr>
      </p:sp>
      <p:sp>
        <p:nvSpPr>
          <p:cNvPr id="8" name="Shape 6"/>
          <p:cNvSpPr/>
          <p:nvPr/>
        </p:nvSpPr>
        <p:spPr>
          <a:xfrm>
            <a:off x="16373475" y="3590925"/>
            <a:ext cx="9525" cy="1371600"/>
          </a:xfrm>
          <a:prstGeom prst="rect">
            <a:avLst/>
          </a:prstGeom>
          <a:solidFill>
            <a:srgbClr val="BFDBFE"/>
          </a:solidFill>
          <a:ln/>
        </p:spPr>
      </p:sp>
      <p:sp>
        <p:nvSpPr>
          <p:cNvPr id="9" name="Text 7"/>
          <p:cNvSpPr/>
          <p:nvPr/>
        </p:nvSpPr>
        <p:spPr>
          <a:xfrm>
            <a:off x="2324100" y="3905250"/>
            <a:ext cx="1452116" cy="361950"/>
          </a:xfrm>
          <a:prstGeom prst="rect">
            <a:avLst/>
          </a:prstGeom>
          <a:noFill/>
          <a:ln/>
        </p:spPr>
        <p:txBody>
          <a:bodyPr wrap="square" lIns="25400" tIns="25400" rIns="25400" bIns="25400" rtlCol="0" anchor="t">
            <a:normAutofit/>
          </a:bodyPr>
          <a:lstStyle/>
          <a:p>
            <a:pPr algn="l" indent="0" marL="0">
              <a:lnSpc>
                <a:spcPct val="150000"/>
              </a:lnSpc>
              <a:buNone/>
            </a:pPr>
            <a:r>
              <a:rPr lang="en-US" sz="2100" b="1" dirty="0">
                <a:solidFill>
                  <a:srgbClr val="000099"/>
                </a:solidFill>
                <a:latin typeface="Verdana" pitchFamily="34" charset="0"/>
                <a:ea typeface="Verdana" pitchFamily="34" charset="-122"/>
                <a:cs typeface="Verdana" pitchFamily="34" charset="-120"/>
              </a:rPr>
              <a:t>Gap-fill 1</a:t>
            </a:r>
            <a:endParaRPr lang="en-US" sz="2100" dirty="0"/>
          </a:p>
        </p:txBody>
      </p:sp>
      <p:sp>
        <p:nvSpPr>
          <p:cNvPr id="10" name="Text 8"/>
          <p:cNvSpPr/>
          <p:nvPr/>
        </p:nvSpPr>
        <p:spPr>
          <a:xfrm>
            <a:off x="3793778" y="3905250"/>
            <a:ext cx="7578344" cy="361950"/>
          </a:xfrm>
          <a:prstGeom prst="rect">
            <a:avLst/>
          </a:prstGeom>
          <a:noFill/>
          <a:ln/>
        </p:spPr>
        <p:txBody>
          <a:bodyPr wrap="square" lIns="0" tIns="0" rIns="0" bIns="0" rtlCol="0" anchor="t">
            <a:normAutofit/>
          </a:bodyPr>
          <a:lstStyle/>
          <a:p>
            <a:pPr algn="l" indent="0" marL="0">
              <a:lnSpc>
                <a:spcPct val="150000"/>
              </a:lnSpc>
              <a:buNone/>
            </a:pPr>
            <a:r>
              <a:rPr lang="en-US" sz="2100" dirty="0">
                <a:solidFill>
                  <a:srgbClr val="000099"/>
                </a:solidFill>
                <a:latin typeface="Verdana" pitchFamily="34" charset="0"/>
                <a:ea typeface="Verdana" pitchFamily="34" charset="-122"/>
                <a:cs typeface="Verdana" pitchFamily="34" charset="-120"/>
              </a:rPr>
              <a:t>— the online form opens today, closes Sunday 10 May.</a:t>
            </a:r>
            <a:endParaRPr lang="en-US" sz="2100" dirty="0"/>
          </a:p>
        </p:txBody>
      </p:sp>
      <p:sp>
        <p:nvSpPr>
          <p:cNvPr id="11" name="Text 9"/>
          <p:cNvSpPr/>
          <p:nvPr/>
        </p:nvSpPr>
        <p:spPr>
          <a:xfrm>
            <a:off x="2324100" y="4343400"/>
            <a:ext cx="14078426" cy="381000"/>
          </a:xfrm>
          <a:prstGeom prst="rect">
            <a:avLst/>
          </a:prstGeom>
          <a:noFill/>
          <a:ln/>
        </p:spPr>
        <p:txBody>
          <a:bodyPr wrap="square" lIns="25400" tIns="25400" rIns="25400" bIns="25400" rtlCol="0" anchor="t">
            <a:normAutofit/>
          </a:bodyPr>
          <a:lstStyle/>
          <a:p>
            <a:pPr algn="l" indent="0" marL="0">
              <a:lnSpc>
                <a:spcPct val="150000"/>
              </a:lnSpc>
              <a:buNone/>
            </a:pPr>
            <a:r>
              <a:rPr lang="en-US" sz="1800" dirty="0">
                <a:solidFill>
                  <a:srgbClr val="4A5568"/>
                </a:solidFill>
                <a:latin typeface="Verdana" pitchFamily="34" charset="0"/>
                <a:ea typeface="Verdana" pitchFamily="34" charset="-122"/>
                <a:cs typeface="Verdana" pitchFamily="34" charset="-120"/>
              </a:rPr>
              <a:t>5 % of your grade. Easy marks.</a:t>
            </a:r>
            <a:endParaRPr lang="en-US" sz="1800" dirty="0"/>
          </a:p>
        </p:txBody>
      </p:sp>
      <p:sp>
        <p:nvSpPr>
          <p:cNvPr id="12" name="Shape 10"/>
          <p:cNvSpPr/>
          <p:nvPr/>
        </p:nvSpPr>
        <p:spPr>
          <a:xfrm>
            <a:off x="1905000" y="5153025"/>
            <a:ext cx="14478000" cy="1371600"/>
          </a:xfrm>
          <a:prstGeom prst="roundRect">
            <a:avLst>
              <a:gd name="adj" fmla="val 4167"/>
            </a:avLst>
          </a:prstGeom>
          <a:solidFill>
            <a:srgbClr val="F8FAFC"/>
          </a:solidFill>
          <a:ln/>
        </p:spPr>
      </p:sp>
      <p:sp>
        <p:nvSpPr>
          <p:cNvPr id="13" name="Shape 11"/>
          <p:cNvSpPr/>
          <p:nvPr/>
        </p:nvSpPr>
        <p:spPr>
          <a:xfrm>
            <a:off x="1905000" y="6515100"/>
            <a:ext cx="14478000" cy="9525"/>
          </a:xfrm>
          <a:prstGeom prst="rect">
            <a:avLst/>
          </a:prstGeom>
          <a:solidFill>
            <a:srgbClr val="BFDBFE"/>
          </a:solidFill>
          <a:ln/>
        </p:spPr>
      </p:sp>
      <p:sp>
        <p:nvSpPr>
          <p:cNvPr id="14" name="Shape 12"/>
          <p:cNvSpPr/>
          <p:nvPr/>
        </p:nvSpPr>
        <p:spPr>
          <a:xfrm>
            <a:off x="1905000" y="5153025"/>
            <a:ext cx="14478000" cy="9525"/>
          </a:xfrm>
          <a:prstGeom prst="rect">
            <a:avLst/>
          </a:prstGeom>
          <a:solidFill>
            <a:srgbClr val="BFDBFE"/>
          </a:solidFill>
          <a:ln/>
        </p:spPr>
      </p:sp>
      <p:sp>
        <p:nvSpPr>
          <p:cNvPr id="15" name="Shape 13"/>
          <p:cNvSpPr/>
          <p:nvPr/>
        </p:nvSpPr>
        <p:spPr>
          <a:xfrm>
            <a:off x="1905000" y="5153025"/>
            <a:ext cx="38100" cy="1371600"/>
          </a:xfrm>
          <a:prstGeom prst="rect">
            <a:avLst/>
          </a:prstGeom>
          <a:solidFill>
            <a:srgbClr val="F59E0B"/>
          </a:solidFill>
          <a:ln/>
        </p:spPr>
      </p:sp>
      <p:sp>
        <p:nvSpPr>
          <p:cNvPr id="16" name="Shape 14"/>
          <p:cNvSpPr/>
          <p:nvPr/>
        </p:nvSpPr>
        <p:spPr>
          <a:xfrm>
            <a:off x="16373475" y="5153025"/>
            <a:ext cx="9525" cy="1371600"/>
          </a:xfrm>
          <a:prstGeom prst="rect">
            <a:avLst/>
          </a:prstGeom>
          <a:solidFill>
            <a:srgbClr val="BFDBFE"/>
          </a:solidFill>
          <a:ln/>
        </p:spPr>
      </p:sp>
      <p:sp>
        <p:nvSpPr>
          <p:cNvPr id="17" name="Text 15"/>
          <p:cNvSpPr/>
          <p:nvPr/>
        </p:nvSpPr>
        <p:spPr>
          <a:xfrm>
            <a:off x="2324100" y="5467350"/>
            <a:ext cx="2353866" cy="361950"/>
          </a:xfrm>
          <a:prstGeom prst="rect">
            <a:avLst/>
          </a:prstGeom>
          <a:noFill/>
          <a:ln/>
        </p:spPr>
        <p:txBody>
          <a:bodyPr wrap="square" lIns="25400" tIns="25400" rIns="25400" bIns="25400" rtlCol="0" anchor="t">
            <a:normAutofit/>
          </a:bodyPr>
          <a:lstStyle/>
          <a:p>
            <a:pPr algn="l" indent="0" marL="0">
              <a:lnSpc>
                <a:spcPct val="150000"/>
              </a:lnSpc>
              <a:buNone/>
            </a:pPr>
            <a:r>
              <a:rPr lang="en-US" sz="2100" b="1" dirty="0">
                <a:solidFill>
                  <a:srgbClr val="000099"/>
                </a:solidFill>
                <a:latin typeface="Verdana" pitchFamily="34" charset="0"/>
                <a:ea typeface="Verdana" pitchFamily="34" charset="-122"/>
                <a:cs typeface="Verdana" pitchFamily="34" charset="-120"/>
              </a:rPr>
              <a:t>Pre-read for L3</a:t>
            </a:r>
            <a:endParaRPr lang="en-US" sz="2100" dirty="0"/>
          </a:p>
        </p:txBody>
      </p:sp>
      <p:sp>
        <p:nvSpPr>
          <p:cNvPr id="18" name="Text 16"/>
          <p:cNvSpPr/>
          <p:nvPr/>
        </p:nvSpPr>
        <p:spPr>
          <a:xfrm>
            <a:off x="4695527" y="5467350"/>
            <a:ext cx="9315307" cy="361950"/>
          </a:xfrm>
          <a:prstGeom prst="rect">
            <a:avLst/>
          </a:prstGeom>
          <a:noFill/>
          <a:ln/>
        </p:spPr>
        <p:txBody>
          <a:bodyPr wrap="square" lIns="0" tIns="0" rIns="0" bIns="0" rtlCol="0" anchor="t">
            <a:normAutofit/>
          </a:bodyPr>
          <a:lstStyle/>
          <a:p>
            <a:pPr algn="l" indent="0" marL="0">
              <a:lnSpc>
                <a:spcPct val="150000"/>
              </a:lnSpc>
              <a:buNone/>
            </a:pPr>
            <a:r>
              <a:rPr lang="en-US" sz="2100" dirty="0">
                <a:solidFill>
                  <a:srgbClr val="000099"/>
                </a:solidFill>
                <a:latin typeface="Verdana" pitchFamily="34" charset="0"/>
                <a:ea typeface="Verdana" pitchFamily="34" charset="-122"/>
                <a:cs typeface="Verdana" pitchFamily="34" charset="-120"/>
              </a:rPr>
              <a:t>— the "Types of Academic Writing" handout (based on Hean Read).</a:t>
            </a:r>
            <a:endParaRPr lang="en-US" sz="2100" dirty="0"/>
          </a:p>
        </p:txBody>
      </p:sp>
      <p:sp>
        <p:nvSpPr>
          <p:cNvPr id="19" name="Text 17"/>
          <p:cNvSpPr/>
          <p:nvPr/>
        </p:nvSpPr>
        <p:spPr>
          <a:xfrm>
            <a:off x="2324100" y="5905500"/>
            <a:ext cx="14078426" cy="381000"/>
          </a:xfrm>
          <a:prstGeom prst="rect">
            <a:avLst/>
          </a:prstGeom>
          <a:noFill/>
          <a:ln/>
        </p:spPr>
        <p:txBody>
          <a:bodyPr wrap="square" lIns="25400" tIns="25400" rIns="25400" bIns="25400" rtlCol="0" anchor="t">
            <a:normAutofit/>
          </a:bodyPr>
          <a:lstStyle/>
          <a:p>
            <a:pPr algn="l" indent="0" marL="0">
              <a:lnSpc>
                <a:spcPct val="150000"/>
              </a:lnSpc>
              <a:buNone/>
            </a:pPr>
            <a:r>
              <a:rPr lang="en-US" sz="1800" dirty="0">
                <a:solidFill>
                  <a:srgbClr val="4A5568"/>
                </a:solidFill>
                <a:latin typeface="Verdana" pitchFamily="34" charset="0"/>
                <a:ea typeface="Verdana" pitchFamily="34" charset="-122"/>
                <a:cs typeface="Verdana" pitchFamily="34" charset="-120"/>
              </a:rPr>
              <a:t>What will you be writing?</a:t>
            </a:r>
            <a:endParaRPr lang="en-US" sz="1800" dirty="0"/>
          </a:p>
        </p:txBody>
      </p:sp>
      <p:sp>
        <p:nvSpPr>
          <p:cNvPr id="20" name="Shape 18"/>
          <p:cNvSpPr/>
          <p:nvPr/>
        </p:nvSpPr>
        <p:spPr>
          <a:xfrm>
            <a:off x="1905000" y="6715125"/>
            <a:ext cx="14478000" cy="1352550"/>
          </a:xfrm>
          <a:prstGeom prst="roundRect">
            <a:avLst>
              <a:gd name="adj" fmla="val 4225"/>
            </a:avLst>
          </a:prstGeom>
          <a:solidFill>
            <a:srgbClr val="F8FAFC"/>
          </a:solidFill>
          <a:ln/>
        </p:spPr>
      </p:sp>
      <p:sp>
        <p:nvSpPr>
          <p:cNvPr id="21" name="Shape 19"/>
          <p:cNvSpPr/>
          <p:nvPr/>
        </p:nvSpPr>
        <p:spPr>
          <a:xfrm>
            <a:off x="1905000" y="8058150"/>
            <a:ext cx="14478000" cy="9525"/>
          </a:xfrm>
          <a:prstGeom prst="rect">
            <a:avLst/>
          </a:prstGeom>
          <a:solidFill>
            <a:srgbClr val="BFDBFE"/>
          </a:solidFill>
          <a:ln/>
        </p:spPr>
      </p:sp>
      <p:sp>
        <p:nvSpPr>
          <p:cNvPr id="22" name="Shape 20"/>
          <p:cNvSpPr/>
          <p:nvPr/>
        </p:nvSpPr>
        <p:spPr>
          <a:xfrm>
            <a:off x="1905000" y="6715125"/>
            <a:ext cx="14478000" cy="9525"/>
          </a:xfrm>
          <a:prstGeom prst="rect">
            <a:avLst/>
          </a:prstGeom>
          <a:solidFill>
            <a:srgbClr val="BFDBFE"/>
          </a:solidFill>
          <a:ln/>
        </p:spPr>
      </p:sp>
      <p:sp>
        <p:nvSpPr>
          <p:cNvPr id="23" name="Shape 21"/>
          <p:cNvSpPr/>
          <p:nvPr/>
        </p:nvSpPr>
        <p:spPr>
          <a:xfrm>
            <a:off x="1905000" y="6715125"/>
            <a:ext cx="38100" cy="1352550"/>
          </a:xfrm>
          <a:prstGeom prst="rect">
            <a:avLst/>
          </a:prstGeom>
          <a:solidFill>
            <a:srgbClr val="BFDBFE"/>
          </a:solidFill>
          <a:ln/>
        </p:spPr>
      </p:sp>
      <p:sp>
        <p:nvSpPr>
          <p:cNvPr id="24" name="Shape 22"/>
          <p:cNvSpPr/>
          <p:nvPr/>
        </p:nvSpPr>
        <p:spPr>
          <a:xfrm>
            <a:off x="16373475" y="6715125"/>
            <a:ext cx="9525" cy="1352550"/>
          </a:xfrm>
          <a:prstGeom prst="rect">
            <a:avLst/>
          </a:prstGeom>
          <a:solidFill>
            <a:srgbClr val="BFDBFE"/>
          </a:solidFill>
          <a:ln/>
        </p:spPr>
      </p:sp>
      <p:sp>
        <p:nvSpPr>
          <p:cNvPr id="25" name="Text 23"/>
          <p:cNvSpPr/>
          <p:nvPr/>
        </p:nvSpPr>
        <p:spPr>
          <a:xfrm>
            <a:off x="2324100" y="6991350"/>
            <a:ext cx="14102715" cy="838200"/>
          </a:xfrm>
          <a:prstGeom prst="rect">
            <a:avLst/>
          </a:prstGeom>
          <a:noFill/>
          <a:ln/>
        </p:spPr>
        <p:txBody>
          <a:bodyPr wrap="square" lIns="25400" tIns="25400" rIns="25400" bIns="25400" rtlCol="0" anchor="t">
            <a:normAutofit/>
          </a:bodyPr>
          <a:lstStyle/>
          <a:p>
            <a:pPr algn="l" indent="0" marL="0">
              <a:lnSpc>
                <a:spcPct val="150000"/>
              </a:lnSpc>
              <a:buNone/>
            </a:pPr>
            <a:r>
              <a:rPr lang="en-US" sz="2100" b="1" dirty="0">
                <a:solidFill>
                  <a:srgbClr val="000099"/>
                </a:solidFill>
                <a:latin typeface="Verdana" pitchFamily="34" charset="0"/>
                <a:ea typeface="Verdana" pitchFamily="34" charset="-122"/>
                <a:cs typeface="Verdana" pitchFamily="34" charset="-120"/>
              </a:rPr>
              <a:t>Optional (keen students) </a:t>
            </a:r>
            <a:pPr algn="l" indent="0" marL="0">
              <a:lnSpc>
                <a:spcPct val="150000"/>
              </a:lnSpc>
              <a:buNone/>
            </a:pPr>
            <a:r>
              <a:rPr lang="en-US" sz="2100" dirty="0">
                <a:solidFill>
                  <a:srgbClr val="000099"/>
                </a:solidFill>
                <a:highlight>
                  <a:srgbClr val="F8FAFC"/>
                </a:highlight>
                <a:latin typeface="Verdana" pitchFamily="34" charset="0"/>
                <a:ea typeface="Verdana" pitchFamily="34" charset="-122"/>
                <a:cs typeface="Verdana" pitchFamily="34" charset="-120"/>
              </a:rPr>
              <a:t>— look up your department's citation style online (10 min) and bring one example paragraph.</a:t>
            </a:r>
            <a:endParaRPr lang="en-US" sz="21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1524000" y="2181225"/>
            <a:ext cx="533400" cy="28575"/>
          </a:xfrm>
          <a:prstGeom prst="roundRect">
            <a:avLst>
              <a:gd name="adj" fmla="val 50000"/>
            </a:avLst>
          </a:prstGeom>
          <a:solidFill>
            <a:srgbClr val="2563EB"/>
          </a:solidFill>
          <a:ln/>
        </p:spPr>
      </p:sp>
      <p:sp>
        <p:nvSpPr>
          <p:cNvPr id="3" name="Text 1"/>
          <p:cNvSpPr/>
          <p:nvPr/>
        </p:nvSpPr>
        <p:spPr>
          <a:xfrm>
            <a:off x="1524000" y="2552700"/>
            <a:ext cx="15697200" cy="666750"/>
          </a:xfrm>
          <a:prstGeom prst="rect">
            <a:avLst/>
          </a:prstGeom>
          <a:noFill/>
          <a:ln/>
        </p:spPr>
        <p:txBody>
          <a:bodyPr wrap="square" lIns="25400" tIns="25400" rIns="25400" bIns="25400" rtlCol="0" anchor="t">
            <a:normAutofit/>
          </a:bodyPr>
          <a:lstStyle/>
          <a:p>
            <a:pPr algn="l" indent="0" marL="0">
              <a:lnSpc>
                <a:spcPct val="110000"/>
              </a:lnSpc>
              <a:buNone/>
            </a:pPr>
            <a:r>
              <a:rPr lang="en-US" sz="4500" b="1" spc="-90" kern="0" dirty="0">
                <a:solidFill>
                  <a:srgbClr val="000099"/>
                </a:solidFill>
                <a:latin typeface="Verdana" pitchFamily="34" charset="0"/>
                <a:ea typeface="Verdana" pitchFamily="34" charset="-122"/>
                <a:cs typeface="Verdana" pitchFamily="34" charset="-120"/>
              </a:rPr>
              <a:t>Five minutes on something strange</a:t>
            </a:r>
            <a:endParaRPr lang="en-US" sz="4500" dirty="0"/>
          </a:p>
        </p:txBody>
      </p:sp>
      <p:sp>
        <p:nvSpPr>
          <p:cNvPr id="4" name="Text 2"/>
          <p:cNvSpPr/>
          <p:nvPr/>
        </p:nvSpPr>
        <p:spPr>
          <a:xfrm>
            <a:off x="1524000" y="3638550"/>
            <a:ext cx="15697200" cy="495300"/>
          </a:xfrm>
          <a:prstGeom prst="rect">
            <a:avLst/>
          </a:prstGeom>
          <a:noFill/>
          <a:ln/>
        </p:spPr>
        <p:txBody>
          <a:bodyPr wrap="square" lIns="25400" tIns="25400" rIns="25400" bIns="25400" rtlCol="0" anchor="t">
            <a:normAutofit/>
          </a:bodyPr>
          <a:lstStyle/>
          <a:p>
            <a:pPr algn="l" indent="0" marL="0">
              <a:lnSpc>
                <a:spcPct val="150000"/>
              </a:lnSpc>
              <a:buNone/>
            </a:pPr>
            <a:r>
              <a:rPr lang="en-US" sz="2400" dirty="0">
                <a:solidFill>
                  <a:srgbClr val="000099"/>
                </a:solidFill>
                <a:latin typeface="Verdana" pitchFamily="34" charset="0"/>
                <a:ea typeface="Verdana" pitchFamily="34" charset="-122"/>
                <a:cs typeface="Verdana" pitchFamily="34" charset="-120"/>
              </a:rPr>
              <a:t>An LLM can write a whole essay in ten seconds.</a:t>
            </a:r>
            <a:endParaRPr lang="en-US" sz="2400" dirty="0"/>
          </a:p>
        </p:txBody>
      </p:sp>
      <p:sp>
        <p:nvSpPr>
          <p:cNvPr id="5" name="Text 3"/>
          <p:cNvSpPr/>
          <p:nvPr/>
        </p:nvSpPr>
        <p:spPr>
          <a:xfrm>
            <a:off x="1524000" y="4438650"/>
            <a:ext cx="15697200" cy="361950"/>
          </a:xfrm>
          <a:prstGeom prst="rect">
            <a:avLst/>
          </a:prstGeom>
          <a:noFill/>
          <a:ln/>
        </p:spPr>
        <p:txBody>
          <a:bodyPr wrap="square" lIns="25400" tIns="25400" rIns="25400" bIns="25400" rtlCol="0" anchor="t">
            <a:normAutofit/>
          </a:bodyPr>
          <a:lstStyle/>
          <a:p>
            <a:pPr algn="l" indent="0" marL="0">
              <a:buNone/>
            </a:pPr>
            <a:r>
              <a:rPr lang="en-US" sz="2100" b="1" dirty="0">
                <a:solidFill>
                  <a:srgbClr val="4A5568"/>
                </a:solidFill>
                <a:latin typeface="Verdana" pitchFamily="34" charset="0"/>
                <a:ea typeface="Verdana" pitchFamily="34" charset="-122"/>
                <a:cs typeface="Verdana" pitchFamily="34" charset="-120"/>
              </a:rPr>
              <a:t>An LLM will not:</a:t>
            </a:r>
            <a:endParaRPr lang="en-US" sz="2100" dirty="0"/>
          </a:p>
        </p:txBody>
      </p:sp>
      <p:sp>
        <p:nvSpPr>
          <p:cNvPr id="6" name="Shape 4"/>
          <p:cNvSpPr/>
          <p:nvPr/>
        </p:nvSpPr>
        <p:spPr>
          <a:xfrm>
            <a:off x="1524000" y="4953000"/>
            <a:ext cx="7543800" cy="876300"/>
          </a:xfrm>
          <a:prstGeom prst="roundRect">
            <a:avLst>
              <a:gd name="adj" fmla="val 6522"/>
            </a:avLst>
          </a:prstGeom>
          <a:solidFill>
            <a:srgbClr val="F8FAFC"/>
          </a:solidFill>
          <a:ln/>
        </p:spPr>
      </p:sp>
      <p:sp>
        <p:nvSpPr>
          <p:cNvPr id="7" name="Shape 5"/>
          <p:cNvSpPr/>
          <p:nvPr/>
        </p:nvSpPr>
        <p:spPr>
          <a:xfrm>
            <a:off x="1524000" y="5819775"/>
            <a:ext cx="7543800" cy="9525"/>
          </a:xfrm>
          <a:prstGeom prst="rect">
            <a:avLst/>
          </a:prstGeom>
          <a:solidFill>
            <a:srgbClr val="BFDBFE"/>
          </a:solidFill>
          <a:ln/>
        </p:spPr>
      </p:sp>
      <p:sp>
        <p:nvSpPr>
          <p:cNvPr id="8" name="Shape 6"/>
          <p:cNvSpPr/>
          <p:nvPr/>
        </p:nvSpPr>
        <p:spPr>
          <a:xfrm>
            <a:off x="1524000" y="4953000"/>
            <a:ext cx="7543800" cy="9525"/>
          </a:xfrm>
          <a:prstGeom prst="rect">
            <a:avLst/>
          </a:prstGeom>
          <a:solidFill>
            <a:srgbClr val="BFDBFE"/>
          </a:solidFill>
          <a:ln/>
        </p:spPr>
      </p:sp>
      <p:sp>
        <p:nvSpPr>
          <p:cNvPr id="9" name="Shape 7"/>
          <p:cNvSpPr/>
          <p:nvPr/>
        </p:nvSpPr>
        <p:spPr>
          <a:xfrm>
            <a:off x="1524000" y="4953000"/>
            <a:ext cx="38100" cy="876300"/>
          </a:xfrm>
          <a:prstGeom prst="rect">
            <a:avLst/>
          </a:prstGeom>
          <a:solidFill>
            <a:srgbClr val="2563EB"/>
          </a:solidFill>
          <a:ln/>
        </p:spPr>
      </p:sp>
      <p:sp>
        <p:nvSpPr>
          <p:cNvPr id="10" name="Shape 8"/>
          <p:cNvSpPr/>
          <p:nvPr/>
        </p:nvSpPr>
        <p:spPr>
          <a:xfrm>
            <a:off x="9058275" y="4953000"/>
            <a:ext cx="9525" cy="876300"/>
          </a:xfrm>
          <a:prstGeom prst="rect">
            <a:avLst/>
          </a:prstGeom>
          <a:solidFill>
            <a:srgbClr val="BFDBFE"/>
          </a:solidFill>
          <a:ln/>
        </p:spPr>
      </p:sp>
      <p:sp>
        <p:nvSpPr>
          <p:cNvPr id="11" name="Text 9"/>
          <p:cNvSpPr/>
          <p:nvPr/>
        </p:nvSpPr>
        <p:spPr>
          <a:xfrm>
            <a:off x="1905000" y="5229225"/>
            <a:ext cx="7036689" cy="361950"/>
          </a:xfrm>
          <a:prstGeom prst="rect">
            <a:avLst/>
          </a:prstGeom>
          <a:noFill/>
          <a:ln/>
        </p:spPr>
        <p:txBody>
          <a:bodyPr wrap="square" lIns="25400" tIns="25400" rIns="25400" bIns="25400" rtlCol="0" anchor="t">
            <a:normAutofit/>
          </a:bodyPr>
          <a:lstStyle/>
          <a:p>
            <a:pPr algn="l" indent="0" marL="0">
              <a:buNone/>
            </a:pPr>
            <a:r>
              <a:rPr lang="en-US" sz="2100" dirty="0">
                <a:solidFill>
                  <a:srgbClr val="000099"/>
                </a:solidFill>
                <a:latin typeface="Verdana" pitchFamily="34" charset="0"/>
                <a:ea typeface="Verdana" pitchFamily="34" charset="-122"/>
                <a:cs typeface="Verdana" pitchFamily="34" charset="-120"/>
              </a:rPr>
              <a:t>lose its job</a:t>
            </a:r>
            <a:endParaRPr lang="en-US" sz="2100" dirty="0"/>
          </a:p>
        </p:txBody>
      </p:sp>
      <p:sp>
        <p:nvSpPr>
          <p:cNvPr id="12" name="Shape 10"/>
          <p:cNvSpPr/>
          <p:nvPr/>
        </p:nvSpPr>
        <p:spPr>
          <a:xfrm>
            <a:off x="9220200" y="4953000"/>
            <a:ext cx="7543800" cy="876300"/>
          </a:xfrm>
          <a:prstGeom prst="roundRect">
            <a:avLst>
              <a:gd name="adj" fmla="val 6522"/>
            </a:avLst>
          </a:prstGeom>
          <a:solidFill>
            <a:srgbClr val="F8FAFC"/>
          </a:solidFill>
          <a:ln/>
        </p:spPr>
      </p:sp>
      <p:sp>
        <p:nvSpPr>
          <p:cNvPr id="13" name="Shape 11"/>
          <p:cNvSpPr/>
          <p:nvPr/>
        </p:nvSpPr>
        <p:spPr>
          <a:xfrm>
            <a:off x="9220200" y="5819775"/>
            <a:ext cx="7543800" cy="9525"/>
          </a:xfrm>
          <a:prstGeom prst="rect">
            <a:avLst/>
          </a:prstGeom>
          <a:solidFill>
            <a:srgbClr val="BFDBFE"/>
          </a:solidFill>
          <a:ln/>
        </p:spPr>
      </p:sp>
      <p:sp>
        <p:nvSpPr>
          <p:cNvPr id="14" name="Shape 12"/>
          <p:cNvSpPr/>
          <p:nvPr/>
        </p:nvSpPr>
        <p:spPr>
          <a:xfrm>
            <a:off x="9220200" y="4953000"/>
            <a:ext cx="7543800" cy="9525"/>
          </a:xfrm>
          <a:prstGeom prst="rect">
            <a:avLst/>
          </a:prstGeom>
          <a:solidFill>
            <a:srgbClr val="BFDBFE"/>
          </a:solidFill>
          <a:ln/>
        </p:spPr>
      </p:sp>
      <p:sp>
        <p:nvSpPr>
          <p:cNvPr id="15" name="Shape 13"/>
          <p:cNvSpPr/>
          <p:nvPr/>
        </p:nvSpPr>
        <p:spPr>
          <a:xfrm>
            <a:off x="9220200" y="4953000"/>
            <a:ext cx="38100" cy="876300"/>
          </a:xfrm>
          <a:prstGeom prst="rect">
            <a:avLst/>
          </a:prstGeom>
          <a:solidFill>
            <a:srgbClr val="2563EB"/>
          </a:solidFill>
          <a:ln/>
        </p:spPr>
      </p:sp>
      <p:sp>
        <p:nvSpPr>
          <p:cNvPr id="16" name="Shape 14"/>
          <p:cNvSpPr/>
          <p:nvPr/>
        </p:nvSpPr>
        <p:spPr>
          <a:xfrm>
            <a:off x="16754475" y="4953000"/>
            <a:ext cx="9525" cy="876300"/>
          </a:xfrm>
          <a:prstGeom prst="rect">
            <a:avLst/>
          </a:prstGeom>
          <a:solidFill>
            <a:srgbClr val="BFDBFE"/>
          </a:solidFill>
          <a:ln/>
        </p:spPr>
      </p:sp>
      <p:sp>
        <p:nvSpPr>
          <p:cNvPr id="17" name="Text 15"/>
          <p:cNvSpPr/>
          <p:nvPr/>
        </p:nvSpPr>
        <p:spPr>
          <a:xfrm>
            <a:off x="9601200" y="5229225"/>
            <a:ext cx="7036689" cy="361950"/>
          </a:xfrm>
          <a:prstGeom prst="rect">
            <a:avLst/>
          </a:prstGeom>
          <a:noFill/>
          <a:ln/>
        </p:spPr>
        <p:txBody>
          <a:bodyPr wrap="square" lIns="25400" tIns="25400" rIns="25400" bIns="25400" rtlCol="0" anchor="t">
            <a:normAutofit/>
          </a:bodyPr>
          <a:lstStyle/>
          <a:p>
            <a:pPr algn="l" indent="0" marL="0">
              <a:buNone/>
            </a:pPr>
            <a:r>
              <a:rPr lang="en-US" sz="2100" dirty="0">
                <a:solidFill>
                  <a:srgbClr val="000099"/>
                </a:solidFill>
                <a:latin typeface="Verdana" pitchFamily="34" charset="0"/>
                <a:ea typeface="Verdana" pitchFamily="34" charset="-122"/>
                <a:cs typeface="Verdana" pitchFamily="34" charset="-120"/>
              </a:rPr>
              <a:t>be disgraced at a conference</a:t>
            </a:r>
            <a:endParaRPr lang="en-US" sz="2100" dirty="0"/>
          </a:p>
        </p:txBody>
      </p:sp>
      <p:sp>
        <p:nvSpPr>
          <p:cNvPr id="18" name="Shape 16"/>
          <p:cNvSpPr/>
          <p:nvPr/>
        </p:nvSpPr>
        <p:spPr>
          <a:xfrm>
            <a:off x="1524000" y="5981700"/>
            <a:ext cx="7543800" cy="876300"/>
          </a:xfrm>
          <a:prstGeom prst="roundRect">
            <a:avLst>
              <a:gd name="adj" fmla="val 6522"/>
            </a:avLst>
          </a:prstGeom>
          <a:solidFill>
            <a:srgbClr val="F8FAFC"/>
          </a:solidFill>
          <a:ln/>
        </p:spPr>
      </p:sp>
      <p:sp>
        <p:nvSpPr>
          <p:cNvPr id="19" name="Shape 17"/>
          <p:cNvSpPr/>
          <p:nvPr/>
        </p:nvSpPr>
        <p:spPr>
          <a:xfrm>
            <a:off x="1524000" y="6848475"/>
            <a:ext cx="7543800" cy="9525"/>
          </a:xfrm>
          <a:prstGeom prst="rect">
            <a:avLst/>
          </a:prstGeom>
          <a:solidFill>
            <a:srgbClr val="BFDBFE"/>
          </a:solidFill>
          <a:ln/>
        </p:spPr>
      </p:sp>
      <p:sp>
        <p:nvSpPr>
          <p:cNvPr id="20" name="Shape 18"/>
          <p:cNvSpPr/>
          <p:nvPr/>
        </p:nvSpPr>
        <p:spPr>
          <a:xfrm>
            <a:off x="1524000" y="5981700"/>
            <a:ext cx="7543800" cy="9525"/>
          </a:xfrm>
          <a:prstGeom prst="rect">
            <a:avLst/>
          </a:prstGeom>
          <a:solidFill>
            <a:srgbClr val="BFDBFE"/>
          </a:solidFill>
          <a:ln/>
        </p:spPr>
      </p:sp>
      <p:sp>
        <p:nvSpPr>
          <p:cNvPr id="21" name="Shape 19"/>
          <p:cNvSpPr/>
          <p:nvPr/>
        </p:nvSpPr>
        <p:spPr>
          <a:xfrm>
            <a:off x="1524000" y="5981700"/>
            <a:ext cx="38100" cy="876300"/>
          </a:xfrm>
          <a:prstGeom prst="rect">
            <a:avLst/>
          </a:prstGeom>
          <a:solidFill>
            <a:srgbClr val="2563EB"/>
          </a:solidFill>
          <a:ln/>
        </p:spPr>
      </p:sp>
      <p:sp>
        <p:nvSpPr>
          <p:cNvPr id="22" name="Shape 20"/>
          <p:cNvSpPr/>
          <p:nvPr/>
        </p:nvSpPr>
        <p:spPr>
          <a:xfrm>
            <a:off x="9058275" y="5981700"/>
            <a:ext cx="9525" cy="876300"/>
          </a:xfrm>
          <a:prstGeom prst="rect">
            <a:avLst/>
          </a:prstGeom>
          <a:solidFill>
            <a:srgbClr val="BFDBFE"/>
          </a:solidFill>
          <a:ln/>
        </p:spPr>
      </p:sp>
      <p:sp>
        <p:nvSpPr>
          <p:cNvPr id="23" name="Text 21"/>
          <p:cNvSpPr/>
          <p:nvPr/>
        </p:nvSpPr>
        <p:spPr>
          <a:xfrm>
            <a:off x="1905000" y="6257925"/>
            <a:ext cx="7036689" cy="361950"/>
          </a:xfrm>
          <a:prstGeom prst="rect">
            <a:avLst/>
          </a:prstGeom>
          <a:noFill/>
          <a:ln/>
        </p:spPr>
        <p:txBody>
          <a:bodyPr wrap="square" lIns="25400" tIns="25400" rIns="25400" bIns="25400" rtlCol="0" anchor="t">
            <a:normAutofit/>
          </a:bodyPr>
          <a:lstStyle/>
          <a:p>
            <a:pPr algn="l" indent="0" marL="0">
              <a:buNone/>
            </a:pPr>
            <a:r>
              <a:rPr lang="en-US" sz="2100" dirty="0">
                <a:solidFill>
                  <a:srgbClr val="000099"/>
                </a:solidFill>
                <a:latin typeface="Verdana" pitchFamily="34" charset="0"/>
                <a:ea typeface="Verdana" pitchFamily="34" charset="-122"/>
                <a:cs typeface="Verdana" pitchFamily="34" charset="-120"/>
              </a:rPr>
              <a:t>be expelled from a school</a:t>
            </a:r>
            <a:endParaRPr lang="en-US" sz="2100" dirty="0"/>
          </a:p>
        </p:txBody>
      </p:sp>
      <p:sp>
        <p:nvSpPr>
          <p:cNvPr id="24" name="Shape 22"/>
          <p:cNvSpPr/>
          <p:nvPr/>
        </p:nvSpPr>
        <p:spPr>
          <a:xfrm>
            <a:off x="9220200" y="5981700"/>
            <a:ext cx="7543800" cy="876300"/>
          </a:xfrm>
          <a:prstGeom prst="roundRect">
            <a:avLst>
              <a:gd name="adj" fmla="val 6522"/>
            </a:avLst>
          </a:prstGeom>
          <a:solidFill>
            <a:srgbClr val="F8FAFC"/>
          </a:solidFill>
          <a:ln/>
        </p:spPr>
      </p:sp>
      <p:sp>
        <p:nvSpPr>
          <p:cNvPr id="25" name="Shape 23"/>
          <p:cNvSpPr/>
          <p:nvPr/>
        </p:nvSpPr>
        <p:spPr>
          <a:xfrm>
            <a:off x="9220200" y="6848475"/>
            <a:ext cx="7543800" cy="9525"/>
          </a:xfrm>
          <a:prstGeom prst="rect">
            <a:avLst/>
          </a:prstGeom>
          <a:solidFill>
            <a:srgbClr val="BFDBFE"/>
          </a:solidFill>
          <a:ln/>
        </p:spPr>
      </p:sp>
      <p:sp>
        <p:nvSpPr>
          <p:cNvPr id="26" name="Shape 24"/>
          <p:cNvSpPr/>
          <p:nvPr/>
        </p:nvSpPr>
        <p:spPr>
          <a:xfrm>
            <a:off x="9220200" y="5981700"/>
            <a:ext cx="7543800" cy="9525"/>
          </a:xfrm>
          <a:prstGeom prst="rect">
            <a:avLst/>
          </a:prstGeom>
          <a:solidFill>
            <a:srgbClr val="BFDBFE"/>
          </a:solidFill>
          <a:ln/>
        </p:spPr>
      </p:sp>
      <p:sp>
        <p:nvSpPr>
          <p:cNvPr id="27" name="Shape 25"/>
          <p:cNvSpPr/>
          <p:nvPr/>
        </p:nvSpPr>
        <p:spPr>
          <a:xfrm>
            <a:off x="9220200" y="5981700"/>
            <a:ext cx="38100" cy="876300"/>
          </a:xfrm>
          <a:prstGeom prst="rect">
            <a:avLst/>
          </a:prstGeom>
          <a:solidFill>
            <a:srgbClr val="2563EB"/>
          </a:solidFill>
          <a:ln/>
        </p:spPr>
      </p:sp>
      <p:sp>
        <p:nvSpPr>
          <p:cNvPr id="28" name="Shape 26"/>
          <p:cNvSpPr/>
          <p:nvPr/>
        </p:nvSpPr>
        <p:spPr>
          <a:xfrm>
            <a:off x="16754475" y="5981700"/>
            <a:ext cx="9525" cy="876300"/>
          </a:xfrm>
          <a:prstGeom prst="rect">
            <a:avLst/>
          </a:prstGeom>
          <a:solidFill>
            <a:srgbClr val="BFDBFE"/>
          </a:solidFill>
          <a:ln/>
        </p:spPr>
      </p:sp>
      <p:sp>
        <p:nvSpPr>
          <p:cNvPr id="29" name="Text 27"/>
          <p:cNvSpPr/>
          <p:nvPr/>
        </p:nvSpPr>
        <p:spPr>
          <a:xfrm>
            <a:off x="9601200" y="6257925"/>
            <a:ext cx="7036689" cy="361950"/>
          </a:xfrm>
          <a:prstGeom prst="rect">
            <a:avLst/>
          </a:prstGeom>
          <a:noFill/>
          <a:ln/>
        </p:spPr>
        <p:txBody>
          <a:bodyPr wrap="square" lIns="25400" tIns="25400" rIns="25400" bIns="25400" rtlCol="0" anchor="t">
            <a:normAutofit/>
          </a:bodyPr>
          <a:lstStyle/>
          <a:p>
            <a:pPr algn="l" indent="0" marL="0">
              <a:buNone/>
            </a:pPr>
            <a:r>
              <a:rPr lang="en-US" sz="2100" dirty="0">
                <a:solidFill>
                  <a:srgbClr val="000099"/>
                </a:solidFill>
                <a:latin typeface="Verdana" pitchFamily="34" charset="0"/>
                <a:ea typeface="Verdana" pitchFamily="34" charset="-122"/>
                <a:cs typeface="Verdana" pitchFamily="34" charset="-120"/>
              </a:rPr>
              <a:t>be sued</a:t>
            </a:r>
            <a:endParaRPr lang="en-US" sz="2100" dirty="0"/>
          </a:p>
        </p:txBody>
      </p:sp>
      <p:sp>
        <p:nvSpPr>
          <p:cNvPr id="30" name="Shape 28"/>
          <p:cNvSpPr/>
          <p:nvPr/>
        </p:nvSpPr>
        <p:spPr>
          <a:xfrm>
            <a:off x="1524000" y="7124700"/>
            <a:ext cx="15240000" cy="981075"/>
          </a:xfrm>
          <a:prstGeom prst="roundRect">
            <a:avLst>
              <a:gd name="adj" fmla="val 5825"/>
            </a:avLst>
          </a:prstGeom>
          <a:solidFill>
            <a:srgbClr val="F8FAFC"/>
          </a:solidFill>
          <a:ln/>
        </p:spPr>
      </p:sp>
      <p:sp>
        <p:nvSpPr>
          <p:cNvPr id="31" name="Shape 29"/>
          <p:cNvSpPr/>
          <p:nvPr/>
        </p:nvSpPr>
        <p:spPr>
          <a:xfrm>
            <a:off x="1524000" y="8096250"/>
            <a:ext cx="15240000" cy="9525"/>
          </a:xfrm>
          <a:prstGeom prst="rect">
            <a:avLst/>
          </a:prstGeom>
          <a:solidFill>
            <a:srgbClr val="BFDBFE"/>
          </a:solidFill>
          <a:ln/>
        </p:spPr>
      </p:sp>
      <p:sp>
        <p:nvSpPr>
          <p:cNvPr id="32" name="Shape 30"/>
          <p:cNvSpPr/>
          <p:nvPr/>
        </p:nvSpPr>
        <p:spPr>
          <a:xfrm>
            <a:off x="1524000" y="7124700"/>
            <a:ext cx="15240000" cy="9525"/>
          </a:xfrm>
          <a:prstGeom prst="rect">
            <a:avLst/>
          </a:prstGeom>
          <a:solidFill>
            <a:srgbClr val="BFDBFE"/>
          </a:solidFill>
          <a:ln/>
        </p:spPr>
      </p:sp>
      <p:sp>
        <p:nvSpPr>
          <p:cNvPr id="33" name="Shape 31"/>
          <p:cNvSpPr/>
          <p:nvPr/>
        </p:nvSpPr>
        <p:spPr>
          <a:xfrm>
            <a:off x="1524000" y="7124700"/>
            <a:ext cx="9525" cy="981075"/>
          </a:xfrm>
          <a:prstGeom prst="rect">
            <a:avLst/>
          </a:prstGeom>
          <a:solidFill>
            <a:srgbClr val="F59E0B"/>
          </a:solidFill>
          <a:ln/>
        </p:spPr>
      </p:sp>
      <p:sp>
        <p:nvSpPr>
          <p:cNvPr id="34" name="Shape 32"/>
          <p:cNvSpPr/>
          <p:nvPr/>
        </p:nvSpPr>
        <p:spPr>
          <a:xfrm>
            <a:off x="16754475" y="7124700"/>
            <a:ext cx="9525" cy="981075"/>
          </a:xfrm>
          <a:prstGeom prst="rect">
            <a:avLst/>
          </a:prstGeom>
          <a:solidFill>
            <a:srgbClr val="BFDBFE"/>
          </a:solidFill>
          <a:ln/>
        </p:spPr>
      </p:sp>
      <p:sp>
        <p:nvSpPr>
          <p:cNvPr id="35" name="Text 33"/>
          <p:cNvSpPr/>
          <p:nvPr/>
        </p:nvSpPr>
        <p:spPr>
          <a:xfrm>
            <a:off x="1876425" y="7400925"/>
            <a:ext cx="14992350" cy="466725"/>
          </a:xfrm>
          <a:prstGeom prst="rect">
            <a:avLst/>
          </a:prstGeom>
          <a:noFill/>
          <a:ln/>
        </p:spPr>
        <p:txBody>
          <a:bodyPr wrap="square" lIns="25400" tIns="25400" rIns="25400" bIns="25400" rtlCol="0" anchor="t">
            <a:normAutofit/>
          </a:bodyPr>
          <a:lstStyle/>
          <a:p>
            <a:pPr algn="l" indent="0" marL="0">
              <a:lnSpc>
                <a:spcPct val="150000"/>
              </a:lnSpc>
              <a:buNone/>
            </a:pPr>
            <a:r>
              <a:rPr lang="en-US" sz="2250" b="1" dirty="0">
                <a:solidFill>
                  <a:srgbClr val="000099"/>
                </a:solidFill>
                <a:latin typeface="Verdana" pitchFamily="34" charset="0"/>
                <a:ea typeface="Verdana" pitchFamily="34" charset="-122"/>
                <a:cs typeface="Verdana" pitchFamily="34" charset="-120"/>
              </a:rPr>
              <a:t>You might be. That difference is the whole lesson.</a:t>
            </a:r>
            <a:endParaRPr lang="en-US" sz="22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1524000" y="2219325"/>
            <a:ext cx="533400" cy="28575"/>
          </a:xfrm>
          <a:prstGeom prst="roundRect">
            <a:avLst>
              <a:gd name="adj" fmla="val 50000"/>
            </a:avLst>
          </a:prstGeom>
          <a:solidFill>
            <a:srgbClr val="2563EB"/>
          </a:solidFill>
          <a:ln/>
        </p:spPr>
      </p:sp>
      <p:sp>
        <p:nvSpPr>
          <p:cNvPr id="3" name="Text 1"/>
          <p:cNvSpPr/>
          <p:nvPr/>
        </p:nvSpPr>
        <p:spPr>
          <a:xfrm>
            <a:off x="1524000" y="2590800"/>
            <a:ext cx="15697200" cy="666750"/>
          </a:xfrm>
          <a:prstGeom prst="rect">
            <a:avLst/>
          </a:prstGeom>
          <a:noFill/>
          <a:ln/>
        </p:spPr>
        <p:txBody>
          <a:bodyPr wrap="square" lIns="25400" tIns="25400" rIns="25400" bIns="25400" rtlCol="0" anchor="t">
            <a:normAutofit/>
          </a:bodyPr>
          <a:lstStyle/>
          <a:p>
            <a:pPr algn="l" indent="0" marL="0">
              <a:lnSpc>
                <a:spcPct val="110000"/>
              </a:lnSpc>
              <a:buNone/>
            </a:pPr>
            <a:r>
              <a:rPr lang="en-US" sz="4500" b="1" spc="-90" kern="0" dirty="0">
                <a:solidFill>
                  <a:srgbClr val="000099"/>
                </a:solidFill>
                <a:latin typeface="Verdana" pitchFamily="34" charset="0"/>
                <a:ea typeface="Verdana" pitchFamily="34" charset="-122"/>
                <a:cs typeface="Verdana" pitchFamily="34" charset="-120"/>
              </a:rPr>
              <a:t>Accountability</a:t>
            </a:r>
            <a:endParaRPr lang="en-US" sz="4500" dirty="0"/>
          </a:p>
        </p:txBody>
      </p:sp>
      <p:sp>
        <p:nvSpPr>
          <p:cNvPr id="4" name="Shape 2"/>
          <p:cNvSpPr/>
          <p:nvPr/>
        </p:nvSpPr>
        <p:spPr>
          <a:xfrm>
            <a:off x="1524000" y="3676650"/>
            <a:ext cx="15240000" cy="1009650"/>
          </a:xfrm>
          <a:prstGeom prst="roundRect">
            <a:avLst>
              <a:gd name="adj" fmla="val 5660"/>
            </a:avLst>
          </a:prstGeom>
          <a:solidFill>
            <a:srgbClr val="F8FAFC"/>
          </a:solidFill>
          <a:ln/>
        </p:spPr>
      </p:sp>
      <p:sp>
        <p:nvSpPr>
          <p:cNvPr id="5" name="Shape 3"/>
          <p:cNvSpPr/>
          <p:nvPr/>
        </p:nvSpPr>
        <p:spPr>
          <a:xfrm>
            <a:off x="1524000" y="4676775"/>
            <a:ext cx="15240000" cy="9525"/>
          </a:xfrm>
          <a:prstGeom prst="rect">
            <a:avLst/>
          </a:prstGeom>
          <a:solidFill>
            <a:srgbClr val="BFDBFE"/>
          </a:solidFill>
          <a:ln/>
        </p:spPr>
      </p:sp>
      <p:sp>
        <p:nvSpPr>
          <p:cNvPr id="6" name="Shape 4"/>
          <p:cNvSpPr/>
          <p:nvPr/>
        </p:nvSpPr>
        <p:spPr>
          <a:xfrm>
            <a:off x="1524000" y="3676650"/>
            <a:ext cx="15240000" cy="9525"/>
          </a:xfrm>
          <a:prstGeom prst="rect">
            <a:avLst/>
          </a:prstGeom>
          <a:solidFill>
            <a:srgbClr val="BFDBFE"/>
          </a:solidFill>
          <a:ln/>
        </p:spPr>
      </p:sp>
      <p:sp>
        <p:nvSpPr>
          <p:cNvPr id="7" name="Shape 5"/>
          <p:cNvSpPr/>
          <p:nvPr/>
        </p:nvSpPr>
        <p:spPr>
          <a:xfrm>
            <a:off x="1524000" y="3676650"/>
            <a:ext cx="38100" cy="1009650"/>
          </a:xfrm>
          <a:prstGeom prst="rect">
            <a:avLst/>
          </a:prstGeom>
          <a:solidFill>
            <a:srgbClr val="2563EB"/>
          </a:solidFill>
          <a:ln/>
        </p:spPr>
      </p:sp>
      <p:sp>
        <p:nvSpPr>
          <p:cNvPr id="8" name="Shape 6"/>
          <p:cNvSpPr/>
          <p:nvPr/>
        </p:nvSpPr>
        <p:spPr>
          <a:xfrm>
            <a:off x="16754475" y="3676650"/>
            <a:ext cx="9525" cy="1009650"/>
          </a:xfrm>
          <a:prstGeom prst="rect">
            <a:avLst/>
          </a:prstGeom>
          <a:solidFill>
            <a:srgbClr val="BFDBFE"/>
          </a:solidFill>
          <a:ln/>
        </p:spPr>
      </p:sp>
      <p:sp>
        <p:nvSpPr>
          <p:cNvPr id="9" name="Text 7"/>
          <p:cNvSpPr/>
          <p:nvPr/>
        </p:nvSpPr>
        <p:spPr>
          <a:xfrm>
            <a:off x="1905000" y="3952875"/>
            <a:ext cx="14963775" cy="495300"/>
          </a:xfrm>
          <a:prstGeom prst="rect">
            <a:avLst/>
          </a:prstGeom>
          <a:noFill/>
          <a:ln/>
        </p:spPr>
        <p:txBody>
          <a:bodyPr wrap="square" lIns="25400" tIns="25400" rIns="25400" bIns="25400" rtlCol="0" anchor="t">
            <a:normAutofit/>
          </a:bodyPr>
          <a:lstStyle/>
          <a:p>
            <a:pPr algn="l" indent="0" marL="0">
              <a:lnSpc>
                <a:spcPct val="150000"/>
              </a:lnSpc>
              <a:buNone/>
            </a:pPr>
            <a:r>
              <a:rPr lang="en-US" sz="2400" b="1" dirty="0">
                <a:solidFill>
                  <a:srgbClr val="000099"/>
                </a:solidFill>
                <a:latin typeface="Verdana" pitchFamily="34" charset="0"/>
                <a:ea typeface="Verdana" pitchFamily="34" charset="-122"/>
                <a:cs typeface="Verdana" pitchFamily="34" charset="-120"/>
              </a:rPr>
              <a:t>The fact that a person can be held responsible for what they say or write.</a:t>
            </a:r>
            <a:endParaRPr lang="en-US" sz="2400" dirty="0"/>
          </a:p>
        </p:txBody>
      </p:sp>
      <p:sp>
        <p:nvSpPr>
          <p:cNvPr id="10" name="Shape 8"/>
          <p:cNvSpPr/>
          <p:nvPr/>
        </p:nvSpPr>
        <p:spPr>
          <a:xfrm>
            <a:off x="1524000" y="5838825"/>
            <a:ext cx="15240000" cy="9525"/>
          </a:xfrm>
          <a:prstGeom prst="rect">
            <a:avLst/>
          </a:prstGeom>
          <a:solidFill>
            <a:srgbClr val="000099">
              <a:alpha val="7000"/>
            </a:srgbClr>
          </a:solidFill>
          <a:ln/>
        </p:spPr>
      </p:sp>
      <p:sp>
        <p:nvSpPr>
          <p:cNvPr id="11" name="Shape 9"/>
          <p:cNvSpPr/>
          <p:nvPr/>
        </p:nvSpPr>
        <p:spPr>
          <a:xfrm>
            <a:off x="1524000" y="5334000"/>
            <a:ext cx="95250" cy="95250"/>
          </a:xfrm>
          <a:prstGeom prst="ellipse">
            <a:avLst/>
          </a:prstGeom>
          <a:solidFill>
            <a:srgbClr val="2563EB"/>
          </a:solidFill>
          <a:ln/>
        </p:spPr>
      </p:sp>
      <p:sp>
        <p:nvSpPr>
          <p:cNvPr id="12" name="Text 10"/>
          <p:cNvSpPr/>
          <p:nvPr/>
        </p:nvSpPr>
        <p:spPr>
          <a:xfrm>
            <a:off x="1847850" y="5238750"/>
            <a:ext cx="6701969" cy="466725"/>
          </a:xfrm>
          <a:prstGeom prst="rect">
            <a:avLst/>
          </a:prstGeom>
          <a:noFill/>
          <a:ln/>
        </p:spPr>
        <p:txBody>
          <a:bodyPr wrap="square" lIns="25400" tIns="25400" rIns="25400" bIns="25400" rtlCol="0" anchor="t">
            <a:normAutofit/>
          </a:bodyPr>
          <a:lstStyle/>
          <a:p>
            <a:pPr algn="l" indent="0" marL="0">
              <a:lnSpc>
                <a:spcPct val="150000"/>
              </a:lnSpc>
              <a:buNone/>
            </a:pPr>
            <a:r>
              <a:rPr lang="en-US" sz="2250" dirty="0">
                <a:solidFill>
                  <a:srgbClr val="000099"/>
                </a:solidFill>
                <a:latin typeface="Verdana" pitchFamily="34" charset="0"/>
                <a:ea typeface="Verdana" pitchFamily="34" charset="-122"/>
                <a:cs typeface="Verdana" pitchFamily="34" charset="-120"/>
              </a:rPr>
              <a:t>A professor loses their job for a fake citation.</a:t>
            </a:r>
            <a:endParaRPr lang="en-US" sz="2250" dirty="0"/>
          </a:p>
        </p:txBody>
      </p:sp>
      <p:sp>
        <p:nvSpPr>
          <p:cNvPr id="13" name="Shape 11"/>
          <p:cNvSpPr/>
          <p:nvPr/>
        </p:nvSpPr>
        <p:spPr>
          <a:xfrm>
            <a:off x="1524000" y="6619875"/>
            <a:ext cx="15240000" cy="9525"/>
          </a:xfrm>
          <a:prstGeom prst="rect">
            <a:avLst/>
          </a:prstGeom>
          <a:solidFill>
            <a:srgbClr val="000099">
              <a:alpha val="7000"/>
            </a:srgbClr>
          </a:solidFill>
          <a:ln/>
        </p:spPr>
      </p:sp>
      <p:sp>
        <p:nvSpPr>
          <p:cNvPr id="14" name="Shape 12"/>
          <p:cNvSpPr/>
          <p:nvPr/>
        </p:nvSpPr>
        <p:spPr>
          <a:xfrm>
            <a:off x="1524000" y="6115050"/>
            <a:ext cx="95250" cy="95250"/>
          </a:xfrm>
          <a:prstGeom prst="ellipse">
            <a:avLst/>
          </a:prstGeom>
          <a:solidFill>
            <a:srgbClr val="2563EB"/>
          </a:solidFill>
          <a:ln/>
        </p:spPr>
      </p:sp>
      <p:sp>
        <p:nvSpPr>
          <p:cNvPr id="15" name="Text 13"/>
          <p:cNvSpPr/>
          <p:nvPr/>
        </p:nvSpPr>
        <p:spPr>
          <a:xfrm>
            <a:off x="1847850" y="6019800"/>
            <a:ext cx="6238564" cy="466725"/>
          </a:xfrm>
          <a:prstGeom prst="rect">
            <a:avLst/>
          </a:prstGeom>
          <a:noFill/>
          <a:ln/>
        </p:spPr>
        <p:txBody>
          <a:bodyPr wrap="square" lIns="25400" tIns="25400" rIns="25400" bIns="25400" rtlCol="0" anchor="t">
            <a:normAutofit/>
          </a:bodyPr>
          <a:lstStyle/>
          <a:p>
            <a:pPr algn="l" indent="0" marL="0">
              <a:lnSpc>
                <a:spcPct val="150000"/>
              </a:lnSpc>
              <a:buNone/>
            </a:pPr>
            <a:r>
              <a:rPr lang="en-US" sz="2250" dirty="0">
                <a:solidFill>
                  <a:srgbClr val="000099"/>
                </a:solidFill>
                <a:latin typeface="Verdana" pitchFamily="34" charset="0"/>
                <a:ea typeface="Verdana" pitchFamily="34" charset="-122"/>
                <a:cs typeface="Verdana" pitchFamily="34" charset="-120"/>
              </a:rPr>
              <a:t>A student fails a class for abusing an LLM.</a:t>
            </a:r>
            <a:endParaRPr lang="en-US" sz="2250" dirty="0"/>
          </a:p>
        </p:txBody>
      </p:sp>
      <p:sp>
        <p:nvSpPr>
          <p:cNvPr id="16" name="Shape 14"/>
          <p:cNvSpPr/>
          <p:nvPr/>
        </p:nvSpPr>
        <p:spPr>
          <a:xfrm>
            <a:off x="1524000" y="6896100"/>
            <a:ext cx="95250" cy="95250"/>
          </a:xfrm>
          <a:prstGeom prst="ellipse">
            <a:avLst/>
          </a:prstGeom>
          <a:solidFill>
            <a:srgbClr val="2563EB"/>
          </a:solidFill>
          <a:ln/>
        </p:spPr>
      </p:sp>
      <p:sp>
        <p:nvSpPr>
          <p:cNvPr id="17" name="Text 15"/>
          <p:cNvSpPr/>
          <p:nvPr/>
        </p:nvSpPr>
        <p:spPr>
          <a:xfrm>
            <a:off x="1847850" y="6800850"/>
            <a:ext cx="6803602" cy="466725"/>
          </a:xfrm>
          <a:prstGeom prst="rect">
            <a:avLst/>
          </a:prstGeom>
          <a:noFill/>
          <a:ln/>
        </p:spPr>
        <p:txBody>
          <a:bodyPr wrap="square" lIns="25400" tIns="25400" rIns="25400" bIns="25400" rtlCol="0" anchor="t">
            <a:normAutofit/>
          </a:bodyPr>
          <a:lstStyle/>
          <a:p>
            <a:pPr algn="l" indent="0" marL="0">
              <a:lnSpc>
                <a:spcPct val="150000"/>
              </a:lnSpc>
              <a:buNone/>
            </a:pPr>
            <a:r>
              <a:rPr lang="en-US" sz="2250" dirty="0">
                <a:solidFill>
                  <a:srgbClr val="000099"/>
                </a:solidFill>
                <a:latin typeface="Verdana" pitchFamily="34" charset="0"/>
                <a:ea typeface="Verdana" pitchFamily="34" charset="-122"/>
                <a:cs typeface="Verdana" pitchFamily="34" charset="-120"/>
              </a:rPr>
              <a:t>A doctor is struck off for publishing nonsense.</a:t>
            </a:r>
            <a:endParaRPr lang="en-US" sz="2250" dirty="0"/>
          </a:p>
        </p:txBody>
      </p:sp>
      <p:sp>
        <p:nvSpPr>
          <p:cNvPr id="18" name="Text 16"/>
          <p:cNvSpPr/>
          <p:nvPr/>
        </p:nvSpPr>
        <p:spPr>
          <a:xfrm>
            <a:off x="1524000" y="7743825"/>
            <a:ext cx="15697200" cy="361950"/>
          </a:xfrm>
          <a:prstGeom prst="rect">
            <a:avLst/>
          </a:prstGeom>
          <a:noFill/>
          <a:ln/>
        </p:spPr>
        <p:txBody>
          <a:bodyPr wrap="square" lIns="25400" tIns="25400" rIns="25400" bIns="25400" rtlCol="0" anchor="t">
            <a:normAutofit/>
          </a:bodyPr>
          <a:lstStyle/>
          <a:p>
            <a:pPr algn="l" indent="0" marL="0">
              <a:buNone/>
            </a:pPr>
            <a:r>
              <a:rPr lang="en-US" sz="2100" i="1" dirty="0">
                <a:solidFill>
                  <a:srgbClr val="4A5568"/>
                </a:solidFill>
                <a:latin typeface="Verdana" pitchFamily="34" charset="0"/>
                <a:ea typeface="Verdana" pitchFamily="34" charset="-122"/>
                <a:cs typeface="Verdana" pitchFamily="34" charset="-120"/>
              </a:rPr>
              <a:t>In every case, someone's name is on the text, and that name is damaged.</a:t>
            </a:r>
            <a:endParaRPr lang="en-US" sz="21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000099"/>
        </a:solidFill>
      </p:bgPr>
    </p:bg>
    <p:spTree>
      <p:nvGrpSpPr>
        <p:cNvPr id="1" name=""/>
        <p:cNvGrpSpPr/>
        <p:nvPr/>
      </p:nvGrpSpPr>
      <p:grpSpPr>
        <a:xfrm>
          <a:off x="0" y="0"/>
          <a:ext cx="0" cy="0"/>
          <a:chOff x="0" y="0"/>
          <a:chExt cx="0" cy="0"/>
        </a:xfrm>
      </p:grpSpPr>
      <p:sp>
        <p:nvSpPr>
          <p:cNvPr id="2" name="Shape 0"/>
          <p:cNvSpPr/>
          <p:nvPr/>
        </p:nvSpPr>
        <p:spPr>
          <a:xfrm>
            <a:off x="1524000" y="2238375"/>
            <a:ext cx="533400" cy="28575"/>
          </a:xfrm>
          <a:prstGeom prst="roundRect">
            <a:avLst>
              <a:gd name="adj" fmla="val 50000"/>
            </a:avLst>
          </a:prstGeom>
          <a:solidFill>
            <a:srgbClr val="F59E0B"/>
          </a:solidFill>
          <a:ln/>
        </p:spPr>
      </p:sp>
      <p:sp>
        <p:nvSpPr>
          <p:cNvPr id="3" name="Text 1"/>
          <p:cNvSpPr/>
          <p:nvPr/>
        </p:nvSpPr>
        <p:spPr>
          <a:xfrm>
            <a:off x="1524000" y="2609850"/>
            <a:ext cx="15697200" cy="666750"/>
          </a:xfrm>
          <a:prstGeom prst="rect">
            <a:avLst/>
          </a:prstGeom>
          <a:noFill/>
          <a:ln/>
        </p:spPr>
        <p:txBody>
          <a:bodyPr wrap="square" lIns="25400" tIns="25400" rIns="25400" bIns="25400" rtlCol="0" anchor="t">
            <a:normAutofit/>
          </a:bodyPr>
          <a:lstStyle/>
          <a:p>
            <a:pPr algn="l" indent="0" marL="0">
              <a:lnSpc>
                <a:spcPct val="110000"/>
              </a:lnSpc>
              <a:buNone/>
            </a:pPr>
            <a:r>
              <a:rPr lang="en-US" sz="4500" b="1" spc="-90" kern="0" dirty="0">
                <a:solidFill>
                  <a:srgbClr val="FFFFFF"/>
                </a:solidFill>
                <a:latin typeface="Verdana" pitchFamily="34" charset="0"/>
                <a:ea typeface="Verdana" pitchFamily="34" charset="-122"/>
                <a:cs typeface="Verdana" pitchFamily="34" charset="-120"/>
              </a:rPr>
              <a:t>An LLM has no name</a:t>
            </a:r>
            <a:endParaRPr lang="en-US" sz="4500" dirty="0"/>
          </a:p>
        </p:txBody>
      </p:sp>
      <p:sp>
        <p:nvSpPr>
          <p:cNvPr id="4" name="Shape 2"/>
          <p:cNvSpPr/>
          <p:nvPr/>
        </p:nvSpPr>
        <p:spPr>
          <a:xfrm>
            <a:off x="1524000" y="4467225"/>
            <a:ext cx="15240000" cy="9525"/>
          </a:xfrm>
          <a:prstGeom prst="rect">
            <a:avLst/>
          </a:prstGeom>
          <a:solidFill>
            <a:srgbClr val="FFFFFF">
              <a:alpha val="10000"/>
            </a:srgbClr>
          </a:solidFill>
          <a:ln/>
        </p:spPr>
      </p:sp>
      <p:sp>
        <p:nvSpPr>
          <p:cNvPr id="5" name="Shape 3"/>
          <p:cNvSpPr/>
          <p:nvPr/>
        </p:nvSpPr>
        <p:spPr>
          <a:xfrm>
            <a:off x="1524000" y="3962400"/>
            <a:ext cx="95250" cy="95250"/>
          </a:xfrm>
          <a:prstGeom prst="ellipse">
            <a:avLst/>
          </a:prstGeom>
          <a:solidFill>
            <a:srgbClr val="F59E0B"/>
          </a:solidFill>
          <a:ln/>
        </p:spPr>
      </p:sp>
      <p:sp>
        <p:nvSpPr>
          <p:cNvPr id="6" name="Text 4"/>
          <p:cNvSpPr/>
          <p:nvPr/>
        </p:nvSpPr>
        <p:spPr>
          <a:xfrm>
            <a:off x="1847850" y="3867150"/>
            <a:ext cx="3167493" cy="466725"/>
          </a:xfrm>
          <a:prstGeom prst="rect">
            <a:avLst/>
          </a:prstGeom>
          <a:noFill/>
          <a:ln/>
        </p:spPr>
        <p:txBody>
          <a:bodyPr wrap="square" lIns="25400" tIns="25400" rIns="25400" bIns="25400" rtlCol="0" anchor="t">
            <a:normAutofit/>
          </a:bodyPr>
          <a:lstStyle/>
          <a:p>
            <a:pPr algn="l" indent="0" marL="0">
              <a:lnSpc>
                <a:spcPct val="150000"/>
              </a:lnSpc>
              <a:buNone/>
            </a:pPr>
            <a:r>
              <a:rPr lang="en-US" sz="2250" dirty="0">
                <a:solidFill>
                  <a:srgbClr val="FFFFFF">
                    <a:alpha val="85000"/>
                  </a:srgbClr>
                </a:solidFill>
                <a:latin typeface="Verdana" pitchFamily="34" charset="0"/>
                <a:ea typeface="Verdana" pitchFamily="34" charset="-122"/>
                <a:cs typeface="Verdana" pitchFamily="34" charset="-120"/>
              </a:rPr>
              <a:t>It cannot feel shame.</a:t>
            </a:r>
            <a:endParaRPr lang="en-US" sz="2250" dirty="0"/>
          </a:p>
        </p:txBody>
      </p:sp>
      <p:sp>
        <p:nvSpPr>
          <p:cNvPr id="7" name="Shape 5"/>
          <p:cNvSpPr/>
          <p:nvPr/>
        </p:nvSpPr>
        <p:spPr>
          <a:xfrm>
            <a:off x="1524000" y="5248275"/>
            <a:ext cx="15240000" cy="9525"/>
          </a:xfrm>
          <a:prstGeom prst="rect">
            <a:avLst/>
          </a:prstGeom>
          <a:solidFill>
            <a:srgbClr val="FFFFFF">
              <a:alpha val="10000"/>
            </a:srgbClr>
          </a:solidFill>
          <a:ln/>
        </p:spPr>
      </p:sp>
      <p:sp>
        <p:nvSpPr>
          <p:cNvPr id="8" name="Shape 6"/>
          <p:cNvSpPr/>
          <p:nvPr/>
        </p:nvSpPr>
        <p:spPr>
          <a:xfrm>
            <a:off x="1524000" y="4743450"/>
            <a:ext cx="95250" cy="95250"/>
          </a:xfrm>
          <a:prstGeom prst="ellipse">
            <a:avLst/>
          </a:prstGeom>
          <a:solidFill>
            <a:srgbClr val="F59E0B"/>
          </a:solidFill>
          <a:ln/>
        </p:spPr>
      </p:sp>
      <p:sp>
        <p:nvSpPr>
          <p:cNvPr id="9" name="Text 7"/>
          <p:cNvSpPr/>
          <p:nvPr/>
        </p:nvSpPr>
        <p:spPr>
          <a:xfrm>
            <a:off x="1847850" y="4648200"/>
            <a:ext cx="6036217" cy="466725"/>
          </a:xfrm>
          <a:prstGeom prst="rect">
            <a:avLst/>
          </a:prstGeom>
          <a:noFill/>
          <a:ln/>
        </p:spPr>
        <p:txBody>
          <a:bodyPr wrap="square" lIns="25400" tIns="25400" rIns="25400" bIns="25400" rtlCol="0" anchor="t">
            <a:normAutofit/>
          </a:bodyPr>
          <a:lstStyle/>
          <a:p>
            <a:pPr algn="l" indent="0" marL="0">
              <a:lnSpc>
                <a:spcPct val="150000"/>
              </a:lnSpc>
              <a:buNone/>
            </a:pPr>
            <a:r>
              <a:rPr lang="en-US" sz="2250" dirty="0">
                <a:solidFill>
                  <a:srgbClr val="FFFFFF">
                    <a:alpha val="85000"/>
                  </a:srgbClr>
                </a:solidFill>
                <a:latin typeface="Verdana" pitchFamily="34" charset="0"/>
                <a:ea typeface="Verdana" pitchFamily="34" charset="-122"/>
                <a:cs typeface="Verdana" pitchFamily="34" charset="-120"/>
              </a:rPr>
              <a:t>It cannot lose a reputation it never built.</a:t>
            </a:r>
            <a:endParaRPr lang="en-US" sz="2250" dirty="0"/>
          </a:p>
        </p:txBody>
      </p:sp>
      <p:sp>
        <p:nvSpPr>
          <p:cNvPr id="10" name="Shape 8"/>
          <p:cNvSpPr/>
          <p:nvPr/>
        </p:nvSpPr>
        <p:spPr>
          <a:xfrm>
            <a:off x="1524000" y="6029325"/>
            <a:ext cx="15240000" cy="9525"/>
          </a:xfrm>
          <a:prstGeom prst="rect">
            <a:avLst/>
          </a:prstGeom>
          <a:solidFill>
            <a:srgbClr val="FFFFFF">
              <a:alpha val="10000"/>
            </a:srgbClr>
          </a:solidFill>
          <a:ln/>
        </p:spPr>
      </p:sp>
      <p:sp>
        <p:nvSpPr>
          <p:cNvPr id="11" name="Shape 9"/>
          <p:cNvSpPr/>
          <p:nvPr/>
        </p:nvSpPr>
        <p:spPr>
          <a:xfrm>
            <a:off x="1524000" y="5524500"/>
            <a:ext cx="95250" cy="95250"/>
          </a:xfrm>
          <a:prstGeom prst="ellipse">
            <a:avLst/>
          </a:prstGeom>
          <a:solidFill>
            <a:srgbClr val="F59E0B"/>
          </a:solidFill>
          <a:ln/>
        </p:spPr>
      </p:sp>
      <p:sp>
        <p:nvSpPr>
          <p:cNvPr id="12" name="Text 10"/>
          <p:cNvSpPr/>
          <p:nvPr/>
        </p:nvSpPr>
        <p:spPr>
          <a:xfrm>
            <a:off x="1847850" y="5429250"/>
            <a:ext cx="9966342" cy="466725"/>
          </a:xfrm>
          <a:prstGeom prst="rect">
            <a:avLst/>
          </a:prstGeom>
          <a:noFill/>
          <a:ln/>
        </p:spPr>
        <p:txBody>
          <a:bodyPr wrap="square" lIns="25400" tIns="25400" rIns="25400" bIns="25400" rtlCol="0" anchor="t">
            <a:normAutofit/>
          </a:bodyPr>
          <a:lstStyle/>
          <a:p>
            <a:pPr algn="l" indent="0" marL="0">
              <a:lnSpc>
                <a:spcPct val="150000"/>
              </a:lnSpc>
              <a:buNone/>
            </a:pPr>
            <a:r>
              <a:rPr lang="en-US" sz="2250" dirty="0">
                <a:solidFill>
                  <a:srgbClr val="FFFFFF">
                    <a:alpha val="85000"/>
                  </a:srgbClr>
                </a:solidFill>
                <a:latin typeface="Verdana" pitchFamily="34" charset="0"/>
                <a:ea typeface="Verdana" pitchFamily="34" charset="-122"/>
                <a:cs typeface="Verdana" pitchFamily="34" charset="-120"/>
              </a:rPr>
              <a:t>It cannot be "cancelled" — tomorrow's version is a different model.</a:t>
            </a:r>
            <a:endParaRPr lang="en-US" sz="2250" dirty="0"/>
          </a:p>
        </p:txBody>
      </p:sp>
      <p:sp>
        <p:nvSpPr>
          <p:cNvPr id="13" name="Shape 11"/>
          <p:cNvSpPr/>
          <p:nvPr/>
        </p:nvSpPr>
        <p:spPr>
          <a:xfrm>
            <a:off x="1524000" y="6305550"/>
            <a:ext cx="95250" cy="95250"/>
          </a:xfrm>
          <a:prstGeom prst="ellipse">
            <a:avLst/>
          </a:prstGeom>
          <a:solidFill>
            <a:srgbClr val="F59E0B"/>
          </a:solidFill>
          <a:ln/>
        </p:spPr>
      </p:sp>
      <p:sp>
        <p:nvSpPr>
          <p:cNvPr id="14" name="Text 12"/>
          <p:cNvSpPr/>
          <p:nvPr/>
        </p:nvSpPr>
        <p:spPr>
          <a:xfrm>
            <a:off x="1847850" y="6210300"/>
            <a:ext cx="15363635" cy="895350"/>
          </a:xfrm>
          <a:prstGeom prst="rect">
            <a:avLst/>
          </a:prstGeom>
          <a:noFill/>
          <a:ln/>
        </p:spPr>
        <p:txBody>
          <a:bodyPr wrap="square" lIns="25400" tIns="25400" rIns="25400" bIns="25400" rtlCol="0" anchor="t">
            <a:normAutofit/>
          </a:bodyPr>
          <a:lstStyle/>
          <a:p>
            <a:pPr algn="l" indent="0" marL="0">
              <a:lnSpc>
                <a:spcPct val="150000"/>
              </a:lnSpc>
              <a:buNone/>
            </a:pPr>
            <a:r>
              <a:rPr lang="en-US" sz="2250" dirty="0">
                <a:solidFill>
                  <a:srgbClr val="FFFFFF">
                    <a:alpha val="85000"/>
                  </a:srgbClr>
                </a:solidFill>
                <a:latin typeface="Verdana" pitchFamily="34" charset="0"/>
                <a:ea typeface="Verdana" pitchFamily="34" charset="-122"/>
                <a:cs typeface="Verdana" pitchFamily="34" charset="-120"/>
              </a:rPr>
              <a:t>It cannot be sued for saying something false. The company that runs it can — but that is not the same thing.</a:t>
            </a:r>
            <a:endParaRPr lang="en-US" sz="2250" dirty="0"/>
          </a:p>
        </p:txBody>
      </p:sp>
      <p:sp>
        <p:nvSpPr>
          <p:cNvPr id="15" name="Text 13"/>
          <p:cNvSpPr/>
          <p:nvPr/>
        </p:nvSpPr>
        <p:spPr>
          <a:xfrm>
            <a:off x="1524000" y="7620000"/>
            <a:ext cx="15697200" cy="466725"/>
          </a:xfrm>
          <a:prstGeom prst="rect">
            <a:avLst/>
          </a:prstGeom>
          <a:noFill/>
          <a:ln/>
        </p:spPr>
        <p:txBody>
          <a:bodyPr wrap="square" lIns="25400" tIns="25400" rIns="25400" bIns="25400" rtlCol="0" anchor="t">
            <a:normAutofit/>
          </a:bodyPr>
          <a:lstStyle/>
          <a:p>
            <a:pPr algn="l" indent="0" marL="0">
              <a:lnSpc>
                <a:spcPct val="150000"/>
              </a:lnSpc>
              <a:buNone/>
            </a:pPr>
            <a:r>
              <a:rPr lang="en-US" sz="2250" b="1" dirty="0">
                <a:solidFill>
                  <a:srgbClr val="F59E0B"/>
                </a:solidFill>
                <a:latin typeface="Verdana" pitchFamily="34" charset="0"/>
                <a:ea typeface="Verdana" pitchFamily="34" charset="-122"/>
                <a:cs typeface="Verdana" pitchFamily="34" charset="-120"/>
              </a:rPr>
              <a:t>So the human value of a text is the risk the human took by writing it.</a:t>
            </a:r>
            <a:endParaRPr lang="en-US" sz="22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1524000" y="3097113"/>
            <a:ext cx="533400" cy="28575"/>
          </a:xfrm>
          <a:prstGeom prst="roundRect">
            <a:avLst>
              <a:gd name="adj" fmla="val 50000"/>
            </a:avLst>
          </a:prstGeom>
          <a:solidFill>
            <a:srgbClr val="2563EB"/>
          </a:solidFill>
          <a:ln/>
        </p:spPr>
      </p:sp>
      <p:sp>
        <p:nvSpPr>
          <p:cNvPr id="3" name="Text 1"/>
          <p:cNvSpPr/>
          <p:nvPr/>
        </p:nvSpPr>
        <p:spPr>
          <a:xfrm>
            <a:off x="1524000" y="3468588"/>
            <a:ext cx="15697200" cy="666750"/>
          </a:xfrm>
          <a:prstGeom prst="rect">
            <a:avLst/>
          </a:prstGeom>
          <a:noFill/>
          <a:ln/>
        </p:spPr>
        <p:txBody>
          <a:bodyPr wrap="square" lIns="25400" tIns="25400" rIns="25400" bIns="25400" rtlCol="0" anchor="t">
            <a:normAutofit/>
          </a:bodyPr>
          <a:lstStyle/>
          <a:p>
            <a:pPr algn="l" indent="0" marL="0">
              <a:lnSpc>
                <a:spcPct val="110000"/>
              </a:lnSpc>
              <a:buNone/>
            </a:pPr>
            <a:r>
              <a:rPr lang="en-US" sz="4500" b="1" spc="-90" kern="0" dirty="0">
                <a:solidFill>
                  <a:srgbClr val="000099"/>
                </a:solidFill>
                <a:latin typeface="Verdana" pitchFamily="34" charset="0"/>
                <a:ea typeface="Verdana" pitchFamily="34" charset="-122"/>
                <a:cs typeface="Verdana" pitchFamily="34" charset="-120"/>
              </a:rPr>
              <a:t>Your sentence. Your reputation.</a:t>
            </a:r>
            <a:endParaRPr lang="en-US" sz="4500" dirty="0"/>
          </a:p>
        </p:txBody>
      </p:sp>
      <p:sp>
        <p:nvSpPr>
          <p:cNvPr id="4" name="Text 2"/>
          <p:cNvSpPr/>
          <p:nvPr/>
        </p:nvSpPr>
        <p:spPr>
          <a:xfrm>
            <a:off x="1524000" y="4554438"/>
            <a:ext cx="15697200" cy="495300"/>
          </a:xfrm>
          <a:prstGeom prst="rect">
            <a:avLst/>
          </a:prstGeom>
          <a:noFill/>
          <a:ln/>
        </p:spPr>
        <p:txBody>
          <a:bodyPr wrap="square" lIns="25400" tIns="25400" rIns="25400" bIns="25400" rtlCol="0" anchor="t">
            <a:normAutofit/>
          </a:bodyPr>
          <a:lstStyle/>
          <a:p>
            <a:pPr algn="l" indent="0" marL="0">
              <a:lnSpc>
                <a:spcPct val="160000"/>
              </a:lnSpc>
              <a:buNone/>
            </a:pPr>
            <a:r>
              <a:rPr lang="en-US" sz="2250" dirty="0">
                <a:solidFill>
                  <a:srgbClr val="000099"/>
                </a:solidFill>
                <a:latin typeface="Verdana" pitchFamily="34" charset="0"/>
                <a:ea typeface="Verdana" pitchFamily="34" charset="-122"/>
                <a:cs typeface="Verdana" pitchFamily="34" charset="-120"/>
              </a:rPr>
              <a:t>When you sign a paper, you are saying:</a:t>
            </a:r>
            <a:endParaRPr lang="en-US" sz="2250" dirty="0"/>
          </a:p>
        </p:txBody>
      </p:sp>
      <p:sp>
        <p:nvSpPr>
          <p:cNvPr id="5" name="Shape 3"/>
          <p:cNvSpPr/>
          <p:nvPr/>
        </p:nvSpPr>
        <p:spPr>
          <a:xfrm>
            <a:off x="1524000" y="5392638"/>
            <a:ext cx="15240000" cy="1111448"/>
          </a:xfrm>
          <a:prstGeom prst="rect">
            <a:avLst/>
          </a:prstGeom>
          <a:solidFill>
            <a:srgbClr val="F8FAFC"/>
          </a:solidFill>
          <a:ln/>
        </p:spPr>
      </p:sp>
      <p:sp>
        <p:nvSpPr>
          <p:cNvPr id="6" name="Shape 4"/>
          <p:cNvSpPr/>
          <p:nvPr/>
        </p:nvSpPr>
        <p:spPr>
          <a:xfrm>
            <a:off x="1524000" y="5392638"/>
            <a:ext cx="38100" cy="1111448"/>
          </a:xfrm>
          <a:prstGeom prst="rect">
            <a:avLst/>
          </a:prstGeom>
          <a:solidFill>
            <a:srgbClr val="2563EB"/>
          </a:solidFill>
          <a:ln/>
        </p:spPr>
      </p:sp>
      <p:sp>
        <p:nvSpPr>
          <p:cNvPr id="7" name="Text 5"/>
          <p:cNvSpPr/>
          <p:nvPr/>
        </p:nvSpPr>
        <p:spPr>
          <a:xfrm>
            <a:off x="1981200" y="5697438"/>
            <a:ext cx="14820900" cy="539948"/>
          </a:xfrm>
          <a:prstGeom prst="rect">
            <a:avLst/>
          </a:prstGeom>
          <a:noFill/>
          <a:ln/>
        </p:spPr>
        <p:txBody>
          <a:bodyPr wrap="square" lIns="25400" tIns="25400" rIns="25400" bIns="25400" rtlCol="0" anchor="t">
            <a:normAutofit/>
          </a:bodyPr>
          <a:lstStyle/>
          <a:p>
            <a:pPr algn="l" indent="0" marL="0">
              <a:lnSpc>
                <a:spcPct val="155000"/>
              </a:lnSpc>
              <a:buNone/>
            </a:pPr>
            <a:r>
              <a:rPr lang="en-US" sz="2550" i="1" dirty="0">
                <a:solidFill>
                  <a:srgbClr val="000099"/>
                </a:solidFill>
                <a:latin typeface="Verdana" pitchFamily="34" charset="0"/>
                <a:ea typeface="Verdana" pitchFamily="34" charset="-122"/>
                <a:cs typeface="Verdana" pitchFamily="34" charset="-120"/>
              </a:rPr>
              <a:t>"I have read this. I understand this. If it is wrong, I will answer for it."</a:t>
            </a:r>
            <a:endParaRPr lang="en-US" sz="2550" dirty="0"/>
          </a:p>
        </p:txBody>
      </p:sp>
      <p:sp>
        <p:nvSpPr>
          <p:cNvPr id="8" name="Text 6"/>
          <p:cNvSpPr/>
          <p:nvPr/>
        </p:nvSpPr>
        <p:spPr>
          <a:xfrm>
            <a:off x="1524000" y="6846987"/>
            <a:ext cx="15697200" cy="381000"/>
          </a:xfrm>
          <a:prstGeom prst="rect">
            <a:avLst/>
          </a:prstGeom>
          <a:noFill/>
          <a:ln/>
        </p:spPr>
        <p:txBody>
          <a:bodyPr wrap="square" lIns="25400" tIns="25400" rIns="25400" bIns="25400" rtlCol="0" anchor="t">
            <a:normAutofit/>
          </a:bodyPr>
          <a:lstStyle/>
          <a:p>
            <a:pPr algn="l" indent="0" marL="0">
              <a:buNone/>
            </a:pPr>
            <a:r>
              <a:rPr lang="en-US" sz="2250" i="1" dirty="0">
                <a:solidFill>
                  <a:srgbClr val="4A5568"/>
                </a:solidFill>
                <a:latin typeface="Verdana" pitchFamily="34" charset="0"/>
                <a:ea typeface="Verdana" pitchFamily="34" charset="-122"/>
                <a:cs typeface="Verdana" pitchFamily="34" charset="-120"/>
              </a:rPr>
              <a:t>… and you are saying this in your voice.</a:t>
            </a:r>
            <a:endParaRPr lang="en-US" sz="22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1524000" y="3619500"/>
            <a:ext cx="533400" cy="28575"/>
          </a:xfrm>
          <a:prstGeom prst="roundRect">
            <a:avLst>
              <a:gd name="adj" fmla="val 50000"/>
            </a:avLst>
          </a:prstGeom>
          <a:solidFill>
            <a:srgbClr val="F59E0B"/>
          </a:solidFill>
          <a:ln/>
        </p:spPr>
      </p:sp>
      <p:sp>
        <p:nvSpPr>
          <p:cNvPr id="3" name="Text 1"/>
          <p:cNvSpPr/>
          <p:nvPr/>
        </p:nvSpPr>
        <p:spPr>
          <a:xfrm>
            <a:off x="1524000" y="3990975"/>
            <a:ext cx="15697200" cy="314325"/>
          </a:xfrm>
          <a:prstGeom prst="rect">
            <a:avLst/>
          </a:prstGeom>
          <a:noFill/>
          <a:ln/>
        </p:spPr>
        <p:txBody>
          <a:bodyPr wrap="square" lIns="25400" tIns="25400" rIns="25400" bIns="25400" rtlCol="0" anchor="t">
            <a:normAutofit/>
          </a:bodyPr>
          <a:lstStyle/>
          <a:p>
            <a:pPr algn="l" indent="0" marL="0">
              <a:buNone/>
            </a:pPr>
            <a:r>
              <a:rPr lang="en-US" sz="1800" b="1" spc="180" kern="0" dirty="0">
                <a:solidFill>
                  <a:srgbClr val="2563EB"/>
                </a:solidFill>
                <a:latin typeface="Verdana" pitchFamily="34" charset="0"/>
                <a:ea typeface="Verdana" pitchFamily="34" charset="-122"/>
                <a:cs typeface="Verdana" pitchFamily="34" charset="-120"/>
              </a:rPr>
              <a:t>TODAY</a:t>
            </a:r>
            <a:endParaRPr lang="en-US" sz="1800" dirty="0"/>
          </a:p>
        </p:txBody>
      </p:sp>
      <p:sp>
        <p:nvSpPr>
          <p:cNvPr id="4" name="Text 2"/>
          <p:cNvSpPr/>
          <p:nvPr/>
        </p:nvSpPr>
        <p:spPr>
          <a:xfrm>
            <a:off x="1524000" y="4533900"/>
            <a:ext cx="15697200" cy="1714500"/>
          </a:xfrm>
          <a:prstGeom prst="rect">
            <a:avLst/>
          </a:prstGeom>
          <a:noFill/>
          <a:ln/>
        </p:spPr>
        <p:txBody>
          <a:bodyPr wrap="square" lIns="25400" tIns="25400" rIns="25400" bIns="25400" rtlCol="0" anchor="t">
            <a:normAutofit/>
          </a:bodyPr>
          <a:lstStyle/>
          <a:p>
            <a:pPr algn="l" indent="0" marL="0">
              <a:lnSpc>
                <a:spcPct val="110000"/>
              </a:lnSpc>
              <a:buNone/>
            </a:pPr>
            <a:r>
              <a:rPr lang="en-US" sz="6000" b="1" spc="-180" kern="0" dirty="0">
                <a:solidFill>
                  <a:srgbClr val="000099"/>
                </a:solidFill>
                <a:latin typeface="Verdana" pitchFamily="34" charset="0"/>
                <a:ea typeface="Verdana" pitchFamily="34" charset="-122"/>
                <a:cs typeface="Verdana" pitchFamily="34" charset="-120"/>
              </a:rPr>
              <a:t>Paraphrasing, common knowledge and plagiarism</a:t>
            </a:r>
            <a:endParaRPr lang="en-US" sz="6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1524000" y="2361307"/>
            <a:ext cx="533400" cy="28575"/>
          </a:xfrm>
          <a:prstGeom prst="roundRect">
            <a:avLst>
              <a:gd name="adj" fmla="val 50000"/>
            </a:avLst>
          </a:prstGeom>
          <a:solidFill>
            <a:srgbClr val="2563EB"/>
          </a:solidFill>
          <a:ln/>
        </p:spPr>
      </p:sp>
      <p:sp>
        <p:nvSpPr>
          <p:cNvPr id="3" name="Text 1"/>
          <p:cNvSpPr/>
          <p:nvPr/>
        </p:nvSpPr>
        <p:spPr>
          <a:xfrm>
            <a:off x="1524000" y="2732782"/>
            <a:ext cx="15697200" cy="666750"/>
          </a:xfrm>
          <a:prstGeom prst="rect">
            <a:avLst/>
          </a:prstGeom>
          <a:noFill/>
          <a:ln/>
        </p:spPr>
        <p:txBody>
          <a:bodyPr wrap="square" lIns="25400" tIns="25400" rIns="25400" bIns="25400" rtlCol="0" anchor="t">
            <a:normAutofit/>
          </a:bodyPr>
          <a:lstStyle/>
          <a:p>
            <a:pPr algn="l" indent="0" marL="0">
              <a:lnSpc>
                <a:spcPct val="110000"/>
              </a:lnSpc>
              <a:buNone/>
            </a:pPr>
            <a:r>
              <a:rPr lang="en-US" sz="4500" b="1" spc="-90" kern="0" dirty="0">
                <a:solidFill>
                  <a:srgbClr val="000099"/>
                </a:solidFill>
                <a:latin typeface="Verdana" pitchFamily="34" charset="0"/>
                <a:ea typeface="Verdana" pitchFamily="34" charset="-122"/>
                <a:cs typeface="Verdana" pitchFamily="34" charset="-120"/>
              </a:rPr>
              <a:t>Paraphrasing</a:t>
            </a:r>
            <a:endParaRPr lang="en-US" sz="4500" dirty="0"/>
          </a:p>
        </p:txBody>
      </p:sp>
      <p:sp>
        <p:nvSpPr>
          <p:cNvPr id="4" name="Shape 2"/>
          <p:cNvSpPr/>
          <p:nvPr/>
        </p:nvSpPr>
        <p:spPr>
          <a:xfrm>
            <a:off x="1524000" y="3818632"/>
            <a:ext cx="15240000" cy="1009650"/>
          </a:xfrm>
          <a:prstGeom prst="roundRect">
            <a:avLst>
              <a:gd name="adj" fmla="val 5660"/>
            </a:avLst>
          </a:prstGeom>
          <a:solidFill>
            <a:srgbClr val="F8FAFC"/>
          </a:solidFill>
          <a:ln/>
        </p:spPr>
      </p:sp>
      <p:sp>
        <p:nvSpPr>
          <p:cNvPr id="5" name="Shape 3"/>
          <p:cNvSpPr/>
          <p:nvPr/>
        </p:nvSpPr>
        <p:spPr>
          <a:xfrm>
            <a:off x="1524000" y="4818757"/>
            <a:ext cx="15240000" cy="9525"/>
          </a:xfrm>
          <a:prstGeom prst="rect">
            <a:avLst/>
          </a:prstGeom>
          <a:solidFill>
            <a:srgbClr val="BFDBFE"/>
          </a:solidFill>
          <a:ln/>
        </p:spPr>
      </p:sp>
      <p:sp>
        <p:nvSpPr>
          <p:cNvPr id="6" name="Shape 4"/>
          <p:cNvSpPr/>
          <p:nvPr/>
        </p:nvSpPr>
        <p:spPr>
          <a:xfrm>
            <a:off x="1524000" y="3818632"/>
            <a:ext cx="15240000" cy="9525"/>
          </a:xfrm>
          <a:prstGeom prst="rect">
            <a:avLst/>
          </a:prstGeom>
          <a:solidFill>
            <a:srgbClr val="BFDBFE"/>
          </a:solidFill>
          <a:ln/>
        </p:spPr>
      </p:sp>
      <p:sp>
        <p:nvSpPr>
          <p:cNvPr id="7" name="Shape 5"/>
          <p:cNvSpPr/>
          <p:nvPr/>
        </p:nvSpPr>
        <p:spPr>
          <a:xfrm>
            <a:off x="1524000" y="3818632"/>
            <a:ext cx="38100" cy="1009650"/>
          </a:xfrm>
          <a:prstGeom prst="rect">
            <a:avLst/>
          </a:prstGeom>
          <a:solidFill>
            <a:srgbClr val="2563EB"/>
          </a:solidFill>
          <a:ln/>
        </p:spPr>
      </p:sp>
      <p:sp>
        <p:nvSpPr>
          <p:cNvPr id="8" name="Shape 6"/>
          <p:cNvSpPr/>
          <p:nvPr/>
        </p:nvSpPr>
        <p:spPr>
          <a:xfrm>
            <a:off x="16754475" y="3818632"/>
            <a:ext cx="9525" cy="1009650"/>
          </a:xfrm>
          <a:prstGeom prst="rect">
            <a:avLst/>
          </a:prstGeom>
          <a:solidFill>
            <a:srgbClr val="BFDBFE"/>
          </a:solidFill>
          <a:ln/>
        </p:spPr>
      </p:sp>
      <p:sp>
        <p:nvSpPr>
          <p:cNvPr id="9" name="Text 7"/>
          <p:cNvSpPr/>
          <p:nvPr/>
        </p:nvSpPr>
        <p:spPr>
          <a:xfrm>
            <a:off x="1905000" y="4094857"/>
            <a:ext cx="14963775" cy="495300"/>
          </a:xfrm>
          <a:prstGeom prst="rect">
            <a:avLst/>
          </a:prstGeom>
          <a:noFill/>
          <a:ln/>
        </p:spPr>
        <p:txBody>
          <a:bodyPr wrap="square" lIns="25400" tIns="25400" rIns="25400" bIns="25400" rtlCol="0" anchor="t">
            <a:normAutofit/>
          </a:bodyPr>
          <a:lstStyle/>
          <a:p>
            <a:pPr algn="l" indent="0" marL="0">
              <a:lnSpc>
                <a:spcPct val="150000"/>
              </a:lnSpc>
              <a:buNone/>
            </a:pPr>
            <a:r>
              <a:rPr lang="en-US" sz="2400" b="1" dirty="0">
                <a:solidFill>
                  <a:srgbClr val="000099"/>
                </a:solidFill>
                <a:highlight>
                  <a:srgbClr val="F8FAFC"/>
                </a:highlight>
                <a:latin typeface="Verdana" pitchFamily="34" charset="0"/>
                <a:ea typeface="Verdana" pitchFamily="34" charset="-122"/>
                <a:cs typeface="Verdana" pitchFamily="34" charset="-120"/>
              </a:rPr>
              <a:t>A </a:t>
            </a:r>
            <a:pPr algn="l" indent="0" marL="0">
              <a:lnSpc>
                <a:spcPct val="150000"/>
              </a:lnSpc>
              <a:buNone/>
            </a:pPr>
            <a:r>
              <a:rPr lang="en-US" sz="2400" b="1" dirty="0">
                <a:solidFill>
                  <a:srgbClr val="000099"/>
                </a:solidFill>
                <a:latin typeface="Verdana" pitchFamily="34" charset="0"/>
                <a:ea typeface="Verdana" pitchFamily="34" charset="-122"/>
                <a:cs typeface="Verdana" pitchFamily="34" charset="-120"/>
              </a:rPr>
              <a:t>paraphrase </a:t>
            </a:r>
            <a:pPr algn="l" indent="0" marL="0">
              <a:lnSpc>
                <a:spcPct val="150000"/>
              </a:lnSpc>
              <a:buNone/>
            </a:pPr>
            <a:r>
              <a:rPr lang="en-US" sz="2400" b="1" dirty="0">
                <a:solidFill>
                  <a:srgbClr val="000099"/>
                </a:solidFill>
                <a:highlight>
                  <a:srgbClr val="F8FAFC"/>
                </a:highlight>
                <a:latin typeface="Verdana" pitchFamily="34" charset="0"/>
                <a:ea typeface="Verdana" pitchFamily="34" charset="-122"/>
                <a:cs typeface="Verdana" pitchFamily="34" charset="-120"/>
              </a:rPr>
              <a:t>is when you rewrite someone else's idea in your own words.</a:t>
            </a:r>
            <a:endParaRPr lang="en-US" sz="2400" dirty="0"/>
          </a:p>
        </p:txBody>
      </p:sp>
      <p:sp>
        <p:nvSpPr>
          <p:cNvPr id="10" name="Text 8"/>
          <p:cNvSpPr/>
          <p:nvPr/>
        </p:nvSpPr>
        <p:spPr>
          <a:xfrm>
            <a:off x="1524000" y="5209282"/>
            <a:ext cx="15697200" cy="361950"/>
          </a:xfrm>
          <a:prstGeom prst="rect">
            <a:avLst/>
          </a:prstGeom>
          <a:noFill/>
          <a:ln/>
        </p:spPr>
        <p:txBody>
          <a:bodyPr wrap="square" lIns="25400" tIns="25400" rIns="25400" bIns="25400" rtlCol="0" anchor="t">
            <a:normAutofit/>
          </a:bodyPr>
          <a:lstStyle/>
          <a:p>
            <a:pPr algn="l" indent="0" marL="0">
              <a:buNone/>
            </a:pPr>
            <a:r>
              <a:rPr lang="en-US" sz="2100" dirty="0">
                <a:solidFill>
                  <a:srgbClr val="4A5568"/>
                </a:solidFill>
                <a:latin typeface="Verdana" pitchFamily="34" charset="0"/>
                <a:ea typeface="Verdana" pitchFamily="34" charset="-122"/>
                <a:cs typeface="Verdana" pitchFamily="34" charset="-120"/>
              </a:rPr>
              <a:t>A paraphrase must:</a:t>
            </a:r>
            <a:endParaRPr lang="en-US" sz="2100" dirty="0"/>
          </a:p>
        </p:txBody>
      </p:sp>
      <p:sp>
        <p:nvSpPr>
          <p:cNvPr id="11" name="Shape 9"/>
          <p:cNvSpPr/>
          <p:nvPr/>
        </p:nvSpPr>
        <p:spPr>
          <a:xfrm>
            <a:off x="1524000" y="5780782"/>
            <a:ext cx="429220" cy="407640"/>
          </a:xfrm>
          <a:prstGeom prst="roundRect">
            <a:avLst>
              <a:gd name="adj" fmla="val 14020"/>
            </a:avLst>
          </a:prstGeom>
          <a:solidFill>
            <a:srgbClr val="EFF6FF"/>
          </a:solidFill>
          <a:ln/>
        </p:spPr>
      </p:sp>
      <p:sp>
        <p:nvSpPr>
          <p:cNvPr id="12" name="Text 10"/>
          <p:cNvSpPr/>
          <p:nvPr/>
        </p:nvSpPr>
        <p:spPr>
          <a:xfrm>
            <a:off x="1657350" y="5818882"/>
            <a:ext cx="238720" cy="369540"/>
          </a:xfrm>
          <a:prstGeom prst="rect">
            <a:avLst/>
          </a:prstGeom>
          <a:noFill/>
          <a:ln/>
        </p:spPr>
        <p:txBody>
          <a:bodyPr wrap="square" lIns="25400" tIns="25400" rIns="25400" bIns="25400" rtlCol="0" anchor="t">
            <a:normAutofit/>
          </a:bodyPr>
          <a:lstStyle/>
          <a:p>
            <a:pPr algn="l" indent="0" marL="0">
              <a:lnSpc>
                <a:spcPct val="145000"/>
              </a:lnSpc>
              <a:buNone/>
            </a:pPr>
            <a:r>
              <a:rPr lang="en-US" sz="1800" b="1" dirty="0">
                <a:solidFill>
                  <a:srgbClr val="2563EB"/>
                </a:solidFill>
                <a:latin typeface="Verdana" pitchFamily="34" charset="0"/>
                <a:ea typeface="Verdana" pitchFamily="34" charset="-122"/>
                <a:cs typeface="Verdana" pitchFamily="34" charset="-120"/>
              </a:rPr>
              <a:t>1</a:t>
            </a:r>
            <a:endParaRPr lang="en-US" sz="1800" dirty="0"/>
          </a:p>
        </p:txBody>
      </p:sp>
      <p:sp>
        <p:nvSpPr>
          <p:cNvPr id="13" name="Text 11"/>
          <p:cNvSpPr/>
          <p:nvPr/>
        </p:nvSpPr>
        <p:spPr>
          <a:xfrm>
            <a:off x="2181820" y="5761732"/>
            <a:ext cx="3990982" cy="452438"/>
          </a:xfrm>
          <a:prstGeom prst="rect">
            <a:avLst/>
          </a:prstGeom>
          <a:noFill/>
          <a:ln/>
        </p:spPr>
        <p:txBody>
          <a:bodyPr wrap="square" lIns="25400" tIns="25400" rIns="25400" bIns="25400" rtlCol="0" anchor="t">
            <a:normAutofit/>
          </a:bodyPr>
          <a:lstStyle/>
          <a:p>
            <a:pPr algn="l" indent="0" marL="0">
              <a:lnSpc>
                <a:spcPct val="145000"/>
              </a:lnSpc>
              <a:buNone/>
            </a:pPr>
            <a:r>
              <a:rPr lang="en-US" sz="2250" dirty="0">
                <a:solidFill>
                  <a:srgbClr val="000099"/>
                </a:solidFill>
                <a:latin typeface="Verdana" pitchFamily="34" charset="0"/>
                <a:ea typeface="Verdana" pitchFamily="34" charset="-122"/>
                <a:cs typeface="Verdana" pitchFamily="34" charset="-120"/>
              </a:rPr>
              <a:t>Keep the original meaning.</a:t>
            </a:r>
            <a:endParaRPr lang="en-US" sz="2250" dirty="0"/>
          </a:p>
        </p:txBody>
      </p:sp>
      <p:sp>
        <p:nvSpPr>
          <p:cNvPr id="14" name="Shape 12"/>
          <p:cNvSpPr/>
          <p:nvPr/>
        </p:nvSpPr>
        <p:spPr>
          <a:xfrm>
            <a:off x="1524000" y="6359872"/>
            <a:ext cx="429220" cy="407640"/>
          </a:xfrm>
          <a:prstGeom prst="roundRect">
            <a:avLst>
              <a:gd name="adj" fmla="val 14020"/>
            </a:avLst>
          </a:prstGeom>
          <a:solidFill>
            <a:srgbClr val="EFF6FF"/>
          </a:solidFill>
          <a:ln/>
        </p:spPr>
      </p:sp>
      <p:sp>
        <p:nvSpPr>
          <p:cNvPr id="15" name="Text 13"/>
          <p:cNvSpPr/>
          <p:nvPr/>
        </p:nvSpPr>
        <p:spPr>
          <a:xfrm>
            <a:off x="1657350" y="6397972"/>
            <a:ext cx="238720" cy="369540"/>
          </a:xfrm>
          <a:prstGeom prst="rect">
            <a:avLst/>
          </a:prstGeom>
          <a:noFill/>
          <a:ln/>
        </p:spPr>
        <p:txBody>
          <a:bodyPr wrap="square" lIns="25400" tIns="25400" rIns="25400" bIns="25400" rtlCol="0" anchor="t">
            <a:normAutofit/>
          </a:bodyPr>
          <a:lstStyle/>
          <a:p>
            <a:pPr algn="l" indent="0" marL="0">
              <a:lnSpc>
                <a:spcPct val="145000"/>
              </a:lnSpc>
              <a:buNone/>
            </a:pPr>
            <a:r>
              <a:rPr lang="en-US" sz="1800" b="1" dirty="0">
                <a:solidFill>
                  <a:srgbClr val="2563EB"/>
                </a:solidFill>
                <a:latin typeface="Verdana" pitchFamily="34" charset="0"/>
                <a:ea typeface="Verdana" pitchFamily="34" charset="-122"/>
                <a:cs typeface="Verdana" pitchFamily="34" charset="-120"/>
              </a:rPr>
              <a:t>2</a:t>
            </a:r>
            <a:endParaRPr lang="en-US" sz="1800" dirty="0"/>
          </a:p>
        </p:txBody>
      </p:sp>
      <p:sp>
        <p:nvSpPr>
          <p:cNvPr id="16" name="Text 14"/>
          <p:cNvSpPr/>
          <p:nvPr/>
        </p:nvSpPr>
        <p:spPr>
          <a:xfrm>
            <a:off x="2181820" y="6340822"/>
            <a:ext cx="2786866" cy="452438"/>
          </a:xfrm>
          <a:prstGeom prst="rect">
            <a:avLst/>
          </a:prstGeom>
          <a:noFill/>
          <a:ln/>
        </p:spPr>
        <p:txBody>
          <a:bodyPr wrap="square" lIns="25400" tIns="25400" rIns="25400" bIns="25400" rtlCol="0" anchor="t">
            <a:normAutofit/>
          </a:bodyPr>
          <a:lstStyle/>
          <a:p>
            <a:pPr algn="l" indent="0" marL="0">
              <a:lnSpc>
                <a:spcPct val="145000"/>
              </a:lnSpc>
              <a:buNone/>
            </a:pPr>
            <a:r>
              <a:rPr lang="en-US" sz="2250" dirty="0">
                <a:solidFill>
                  <a:srgbClr val="000099"/>
                </a:solidFill>
                <a:latin typeface="Verdana" pitchFamily="34" charset="0"/>
                <a:ea typeface="Verdana" pitchFamily="34" charset="-122"/>
                <a:cs typeface="Verdana" pitchFamily="34" charset="-120"/>
              </a:rPr>
              <a:t>Change the words.</a:t>
            </a:r>
            <a:endParaRPr lang="en-US" sz="2250" dirty="0"/>
          </a:p>
        </p:txBody>
      </p:sp>
      <p:sp>
        <p:nvSpPr>
          <p:cNvPr id="17" name="Shape 15"/>
          <p:cNvSpPr/>
          <p:nvPr/>
        </p:nvSpPr>
        <p:spPr>
          <a:xfrm>
            <a:off x="1524000" y="6938963"/>
            <a:ext cx="429220" cy="407640"/>
          </a:xfrm>
          <a:prstGeom prst="roundRect">
            <a:avLst>
              <a:gd name="adj" fmla="val 14020"/>
            </a:avLst>
          </a:prstGeom>
          <a:solidFill>
            <a:srgbClr val="EFF6FF"/>
          </a:solidFill>
          <a:ln/>
        </p:spPr>
      </p:sp>
      <p:sp>
        <p:nvSpPr>
          <p:cNvPr id="18" name="Text 16"/>
          <p:cNvSpPr/>
          <p:nvPr/>
        </p:nvSpPr>
        <p:spPr>
          <a:xfrm>
            <a:off x="1657350" y="6977063"/>
            <a:ext cx="238720" cy="369540"/>
          </a:xfrm>
          <a:prstGeom prst="rect">
            <a:avLst/>
          </a:prstGeom>
          <a:noFill/>
          <a:ln/>
        </p:spPr>
        <p:txBody>
          <a:bodyPr wrap="square" lIns="25400" tIns="25400" rIns="25400" bIns="25400" rtlCol="0" anchor="t">
            <a:normAutofit/>
          </a:bodyPr>
          <a:lstStyle/>
          <a:p>
            <a:pPr algn="l" indent="0" marL="0">
              <a:lnSpc>
                <a:spcPct val="145000"/>
              </a:lnSpc>
              <a:buNone/>
            </a:pPr>
            <a:r>
              <a:rPr lang="en-US" sz="1800" b="1" dirty="0">
                <a:solidFill>
                  <a:srgbClr val="2563EB"/>
                </a:solidFill>
                <a:latin typeface="Verdana" pitchFamily="34" charset="0"/>
                <a:ea typeface="Verdana" pitchFamily="34" charset="-122"/>
                <a:cs typeface="Verdana" pitchFamily="34" charset="-120"/>
              </a:rPr>
              <a:t>3</a:t>
            </a:r>
            <a:endParaRPr lang="en-US" sz="1800" dirty="0"/>
          </a:p>
        </p:txBody>
      </p:sp>
      <p:sp>
        <p:nvSpPr>
          <p:cNvPr id="19" name="Text 17"/>
          <p:cNvSpPr/>
          <p:nvPr/>
        </p:nvSpPr>
        <p:spPr>
          <a:xfrm>
            <a:off x="2181820" y="6919913"/>
            <a:ext cx="4667464" cy="452438"/>
          </a:xfrm>
          <a:prstGeom prst="rect">
            <a:avLst/>
          </a:prstGeom>
          <a:noFill/>
          <a:ln/>
        </p:spPr>
        <p:txBody>
          <a:bodyPr wrap="square" lIns="25400" tIns="25400" rIns="25400" bIns="25400" rtlCol="0" anchor="t">
            <a:normAutofit/>
          </a:bodyPr>
          <a:lstStyle/>
          <a:p>
            <a:pPr algn="l" indent="0" marL="0">
              <a:lnSpc>
                <a:spcPct val="145000"/>
              </a:lnSpc>
              <a:buNone/>
            </a:pPr>
            <a:r>
              <a:rPr lang="en-US" sz="2250" dirty="0">
                <a:solidFill>
                  <a:srgbClr val="000099"/>
                </a:solidFill>
                <a:latin typeface="Verdana" pitchFamily="34" charset="0"/>
                <a:ea typeface="Verdana" pitchFamily="34" charset="-122"/>
                <a:cs typeface="Verdana" pitchFamily="34" charset="-120"/>
              </a:rPr>
              <a:t>Change the sentence structure.</a:t>
            </a:r>
            <a:endParaRPr lang="en-US" sz="2250" dirty="0"/>
          </a:p>
        </p:txBody>
      </p:sp>
      <p:sp>
        <p:nvSpPr>
          <p:cNvPr id="20" name="Shape 18"/>
          <p:cNvSpPr/>
          <p:nvPr/>
        </p:nvSpPr>
        <p:spPr>
          <a:xfrm>
            <a:off x="1524000" y="7518053"/>
            <a:ext cx="429220" cy="407640"/>
          </a:xfrm>
          <a:prstGeom prst="roundRect">
            <a:avLst>
              <a:gd name="adj" fmla="val 14020"/>
            </a:avLst>
          </a:prstGeom>
          <a:solidFill>
            <a:srgbClr val="EFF6FF"/>
          </a:solidFill>
          <a:ln/>
        </p:spPr>
      </p:sp>
      <p:sp>
        <p:nvSpPr>
          <p:cNvPr id="21" name="Text 19"/>
          <p:cNvSpPr/>
          <p:nvPr/>
        </p:nvSpPr>
        <p:spPr>
          <a:xfrm>
            <a:off x="1657350" y="7556153"/>
            <a:ext cx="238720" cy="369540"/>
          </a:xfrm>
          <a:prstGeom prst="rect">
            <a:avLst/>
          </a:prstGeom>
          <a:noFill/>
          <a:ln/>
        </p:spPr>
        <p:txBody>
          <a:bodyPr wrap="square" lIns="25400" tIns="25400" rIns="25400" bIns="25400" rtlCol="0" anchor="t">
            <a:normAutofit/>
          </a:bodyPr>
          <a:lstStyle/>
          <a:p>
            <a:pPr algn="l" indent="0" marL="0">
              <a:lnSpc>
                <a:spcPct val="145000"/>
              </a:lnSpc>
              <a:buNone/>
            </a:pPr>
            <a:r>
              <a:rPr lang="en-US" sz="1800" b="1" dirty="0">
                <a:solidFill>
                  <a:srgbClr val="2563EB"/>
                </a:solidFill>
                <a:latin typeface="Verdana" pitchFamily="34" charset="0"/>
                <a:ea typeface="Verdana" pitchFamily="34" charset="-122"/>
                <a:cs typeface="Verdana" pitchFamily="34" charset="-120"/>
              </a:rPr>
              <a:t>4</a:t>
            </a:r>
            <a:endParaRPr lang="en-US" sz="1800" dirty="0"/>
          </a:p>
        </p:txBody>
      </p:sp>
      <p:sp>
        <p:nvSpPr>
          <p:cNvPr id="22" name="Text 20"/>
          <p:cNvSpPr/>
          <p:nvPr/>
        </p:nvSpPr>
        <p:spPr>
          <a:xfrm>
            <a:off x="2181820" y="7499003"/>
            <a:ext cx="2900763" cy="452438"/>
          </a:xfrm>
          <a:prstGeom prst="rect">
            <a:avLst/>
          </a:prstGeom>
          <a:noFill/>
          <a:ln/>
        </p:spPr>
        <p:txBody>
          <a:bodyPr wrap="square" lIns="25400" tIns="25400" rIns="25400" bIns="25400" rtlCol="0" anchor="t">
            <a:normAutofit/>
          </a:bodyPr>
          <a:lstStyle/>
          <a:p>
            <a:pPr algn="l" indent="0" marL="0">
              <a:lnSpc>
                <a:spcPct val="145000"/>
              </a:lnSpc>
              <a:buNone/>
            </a:pPr>
            <a:r>
              <a:rPr lang="en-US" sz="2250" b="1" dirty="0">
                <a:solidFill>
                  <a:srgbClr val="000099"/>
                </a:solidFill>
                <a:latin typeface="Verdana" pitchFamily="34" charset="0"/>
                <a:ea typeface="Verdana" pitchFamily="34" charset="-122"/>
                <a:cs typeface="Verdana" pitchFamily="34" charset="-120"/>
              </a:rPr>
              <a:t>Name the source.</a:t>
            </a:r>
            <a:endParaRPr lang="en-US" sz="225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1524000" y="857250"/>
            <a:ext cx="533400" cy="28575"/>
          </a:xfrm>
          <a:prstGeom prst="roundRect">
            <a:avLst>
              <a:gd name="adj" fmla="val 50000"/>
            </a:avLst>
          </a:prstGeom>
          <a:solidFill>
            <a:srgbClr val="2563EB"/>
          </a:solidFill>
          <a:ln/>
        </p:spPr>
      </p:sp>
      <p:sp>
        <p:nvSpPr>
          <p:cNvPr id="3" name="Text 1"/>
          <p:cNvSpPr/>
          <p:nvPr/>
        </p:nvSpPr>
        <p:spPr>
          <a:xfrm>
            <a:off x="1524000" y="1228725"/>
            <a:ext cx="15697200" cy="666750"/>
          </a:xfrm>
          <a:prstGeom prst="rect">
            <a:avLst/>
          </a:prstGeom>
          <a:noFill/>
          <a:ln/>
        </p:spPr>
        <p:txBody>
          <a:bodyPr wrap="square" lIns="25400" tIns="25400" rIns="25400" bIns="25400" rtlCol="0" anchor="t">
            <a:normAutofit/>
          </a:bodyPr>
          <a:lstStyle/>
          <a:p>
            <a:pPr algn="l" indent="0" marL="0">
              <a:lnSpc>
                <a:spcPct val="110000"/>
              </a:lnSpc>
              <a:buNone/>
            </a:pPr>
            <a:r>
              <a:rPr lang="en-US" sz="4500" b="1" spc="-90" kern="0" dirty="0">
                <a:solidFill>
                  <a:srgbClr val="000099"/>
                </a:solidFill>
                <a:latin typeface="Verdana" pitchFamily="34" charset="0"/>
                <a:ea typeface="Verdana" pitchFamily="34" charset="-122"/>
                <a:cs typeface="Verdana" pitchFamily="34" charset="-120"/>
              </a:rPr>
              <a:t>Two ways to reuse a source</a:t>
            </a:r>
            <a:endParaRPr lang="en-US" sz="4500" dirty="0"/>
          </a:p>
        </p:txBody>
      </p:sp>
      <p:sp>
        <p:nvSpPr>
          <p:cNvPr id="4" name="Shape 2"/>
          <p:cNvSpPr/>
          <p:nvPr/>
        </p:nvSpPr>
        <p:spPr>
          <a:xfrm>
            <a:off x="1524000" y="2752725"/>
            <a:ext cx="7486650" cy="28575"/>
          </a:xfrm>
          <a:prstGeom prst="rect">
            <a:avLst/>
          </a:prstGeom>
          <a:solidFill>
            <a:srgbClr val="2563EB"/>
          </a:solidFill>
          <a:ln/>
        </p:spPr>
      </p:sp>
      <p:sp>
        <p:nvSpPr>
          <p:cNvPr id="5" name="Text 3"/>
          <p:cNvSpPr/>
          <p:nvPr/>
        </p:nvSpPr>
        <p:spPr>
          <a:xfrm>
            <a:off x="1524000" y="2314575"/>
            <a:ext cx="7711250" cy="361950"/>
          </a:xfrm>
          <a:prstGeom prst="rect">
            <a:avLst/>
          </a:prstGeom>
          <a:noFill/>
          <a:ln/>
        </p:spPr>
        <p:txBody>
          <a:bodyPr wrap="square" lIns="25400" tIns="25400" rIns="25400" bIns="25400" rtlCol="0" anchor="t">
            <a:normAutofit/>
          </a:bodyPr>
          <a:lstStyle/>
          <a:p>
            <a:pPr algn="l" indent="0" marL="0">
              <a:buNone/>
            </a:pPr>
            <a:r>
              <a:rPr lang="en-US" sz="2100" b="1" dirty="0">
                <a:solidFill>
                  <a:srgbClr val="000099"/>
                </a:solidFill>
                <a:latin typeface="Verdana" pitchFamily="34" charset="0"/>
                <a:ea typeface="Verdana" pitchFamily="34" charset="-122"/>
                <a:cs typeface="Verdana" pitchFamily="34" charset="-120"/>
              </a:rPr>
              <a:t>Quote</a:t>
            </a:r>
            <a:endParaRPr lang="en-US" sz="2100" dirty="0"/>
          </a:p>
        </p:txBody>
      </p:sp>
      <p:sp>
        <p:nvSpPr>
          <p:cNvPr id="6" name="Text 4"/>
          <p:cNvSpPr/>
          <p:nvPr/>
        </p:nvSpPr>
        <p:spPr>
          <a:xfrm>
            <a:off x="1524000" y="2971800"/>
            <a:ext cx="7711250" cy="333375"/>
          </a:xfrm>
          <a:prstGeom prst="rect">
            <a:avLst/>
          </a:prstGeom>
          <a:noFill/>
          <a:ln/>
        </p:spPr>
        <p:txBody>
          <a:bodyPr wrap="square" lIns="25400" tIns="25400" rIns="25400" bIns="25400" rtlCol="0" anchor="t">
            <a:normAutofit/>
          </a:bodyPr>
          <a:lstStyle/>
          <a:p>
            <a:pPr algn="l" indent="0" marL="0">
              <a:buNone/>
            </a:pPr>
            <a:r>
              <a:rPr lang="en-US" sz="1950" dirty="0">
                <a:solidFill>
                  <a:srgbClr val="4A5568"/>
                </a:solidFill>
                <a:latin typeface="Verdana" pitchFamily="34" charset="0"/>
                <a:ea typeface="Verdana" pitchFamily="34" charset="-122"/>
                <a:cs typeface="Verdana" pitchFamily="34" charset="-120"/>
              </a:rPr>
              <a:t>Exact words, in quotation marks.</a:t>
            </a:r>
            <a:endParaRPr lang="en-US" sz="1950" dirty="0"/>
          </a:p>
        </p:txBody>
      </p:sp>
      <p:sp>
        <p:nvSpPr>
          <p:cNvPr id="7" name="Shape 5"/>
          <p:cNvSpPr/>
          <p:nvPr/>
        </p:nvSpPr>
        <p:spPr>
          <a:xfrm>
            <a:off x="1524000" y="3571875"/>
            <a:ext cx="7486650" cy="1406723"/>
          </a:xfrm>
          <a:prstGeom prst="rect">
            <a:avLst/>
          </a:prstGeom>
          <a:solidFill>
            <a:srgbClr val="F8FAFC"/>
          </a:solidFill>
          <a:ln/>
        </p:spPr>
      </p:sp>
      <p:sp>
        <p:nvSpPr>
          <p:cNvPr id="8" name="Shape 6"/>
          <p:cNvSpPr/>
          <p:nvPr/>
        </p:nvSpPr>
        <p:spPr>
          <a:xfrm>
            <a:off x="1524000" y="3571875"/>
            <a:ext cx="38100" cy="1406723"/>
          </a:xfrm>
          <a:prstGeom prst="rect">
            <a:avLst/>
          </a:prstGeom>
          <a:solidFill>
            <a:srgbClr val="2563EB"/>
          </a:solidFill>
          <a:ln/>
        </p:spPr>
      </p:sp>
      <p:sp>
        <p:nvSpPr>
          <p:cNvPr id="9" name="Text 7"/>
          <p:cNvSpPr/>
          <p:nvPr/>
        </p:nvSpPr>
        <p:spPr>
          <a:xfrm>
            <a:off x="1981200" y="3876675"/>
            <a:ext cx="6834950" cy="835223"/>
          </a:xfrm>
          <a:prstGeom prst="rect">
            <a:avLst/>
          </a:prstGeom>
          <a:noFill/>
          <a:ln/>
        </p:spPr>
        <p:txBody>
          <a:bodyPr wrap="square" lIns="25400" tIns="25400" rIns="25400" bIns="25400" rtlCol="0" anchor="t">
            <a:normAutofit/>
          </a:bodyPr>
          <a:lstStyle/>
          <a:p>
            <a:pPr algn="l" indent="0" marL="0">
              <a:lnSpc>
                <a:spcPct val="155000"/>
              </a:lnSpc>
              <a:buNone/>
            </a:pPr>
            <a:r>
              <a:rPr lang="en-US" sz="2025" i="1" dirty="0">
                <a:solidFill>
                  <a:srgbClr val="000099"/>
                </a:solidFill>
                <a:latin typeface="Verdana" pitchFamily="34" charset="0"/>
                <a:ea typeface="Verdana" pitchFamily="34" charset="-122"/>
                <a:cs typeface="Verdana" pitchFamily="34" charset="-120"/>
              </a:rPr>
              <a:t>Mill (1859) wrote that "over himself, over his own body and mind, the individual is sovereign."</a:t>
            </a:r>
            <a:endParaRPr lang="en-US" sz="2025" dirty="0"/>
          </a:p>
        </p:txBody>
      </p:sp>
      <p:sp>
        <p:nvSpPr>
          <p:cNvPr id="10" name="Shape 8"/>
          <p:cNvSpPr/>
          <p:nvPr/>
        </p:nvSpPr>
        <p:spPr>
          <a:xfrm>
            <a:off x="9277350" y="2752725"/>
            <a:ext cx="7486650" cy="28575"/>
          </a:xfrm>
          <a:prstGeom prst="rect">
            <a:avLst/>
          </a:prstGeom>
          <a:solidFill>
            <a:srgbClr val="2563EB"/>
          </a:solidFill>
          <a:ln/>
        </p:spPr>
      </p:sp>
      <p:sp>
        <p:nvSpPr>
          <p:cNvPr id="11" name="Text 9"/>
          <p:cNvSpPr/>
          <p:nvPr/>
        </p:nvSpPr>
        <p:spPr>
          <a:xfrm>
            <a:off x="9277350" y="2314575"/>
            <a:ext cx="7711250" cy="361950"/>
          </a:xfrm>
          <a:prstGeom prst="rect">
            <a:avLst/>
          </a:prstGeom>
          <a:noFill/>
          <a:ln/>
        </p:spPr>
        <p:txBody>
          <a:bodyPr wrap="square" lIns="25400" tIns="25400" rIns="25400" bIns="25400" rtlCol="0" anchor="t">
            <a:normAutofit/>
          </a:bodyPr>
          <a:lstStyle/>
          <a:p>
            <a:pPr algn="l" indent="0" marL="0">
              <a:buNone/>
            </a:pPr>
            <a:r>
              <a:rPr lang="en-US" sz="2100" b="1" dirty="0">
                <a:solidFill>
                  <a:srgbClr val="000099"/>
                </a:solidFill>
                <a:latin typeface="Verdana" pitchFamily="34" charset="0"/>
                <a:ea typeface="Verdana" pitchFamily="34" charset="-122"/>
                <a:cs typeface="Verdana" pitchFamily="34" charset="-120"/>
              </a:rPr>
              <a:t>Paraphrase</a:t>
            </a:r>
            <a:endParaRPr lang="en-US" sz="2100" dirty="0"/>
          </a:p>
        </p:txBody>
      </p:sp>
      <p:sp>
        <p:nvSpPr>
          <p:cNvPr id="12" name="Text 10"/>
          <p:cNvSpPr/>
          <p:nvPr/>
        </p:nvSpPr>
        <p:spPr>
          <a:xfrm>
            <a:off x="9277350" y="2971800"/>
            <a:ext cx="7711250" cy="333375"/>
          </a:xfrm>
          <a:prstGeom prst="rect">
            <a:avLst/>
          </a:prstGeom>
          <a:noFill/>
          <a:ln/>
        </p:spPr>
        <p:txBody>
          <a:bodyPr wrap="square" lIns="25400" tIns="25400" rIns="25400" bIns="25400" rtlCol="0" anchor="t">
            <a:normAutofit/>
          </a:bodyPr>
          <a:lstStyle/>
          <a:p>
            <a:pPr algn="l" indent="0" marL="0">
              <a:buNone/>
            </a:pPr>
            <a:r>
              <a:rPr lang="en-US" sz="1950" dirty="0">
                <a:solidFill>
                  <a:srgbClr val="4A5568"/>
                </a:solidFill>
                <a:latin typeface="Verdana" pitchFamily="34" charset="0"/>
                <a:ea typeface="Verdana" pitchFamily="34" charset="-122"/>
                <a:cs typeface="Verdana" pitchFamily="34" charset="-120"/>
              </a:rPr>
              <a:t>Same idea, your words.</a:t>
            </a:r>
            <a:endParaRPr lang="en-US" sz="1950" dirty="0"/>
          </a:p>
        </p:txBody>
      </p:sp>
      <p:sp>
        <p:nvSpPr>
          <p:cNvPr id="13" name="Shape 11"/>
          <p:cNvSpPr/>
          <p:nvPr/>
        </p:nvSpPr>
        <p:spPr>
          <a:xfrm>
            <a:off x="9277350" y="3571875"/>
            <a:ext cx="7486650" cy="1406723"/>
          </a:xfrm>
          <a:prstGeom prst="rect">
            <a:avLst/>
          </a:prstGeom>
          <a:solidFill>
            <a:srgbClr val="F8FAFC"/>
          </a:solidFill>
          <a:ln/>
        </p:spPr>
      </p:sp>
      <p:sp>
        <p:nvSpPr>
          <p:cNvPr id="14" name="Shape 12"/>
          <p:cNvSpPr/>
          <p:nvPr/>
        </p:nvSpPr>
        <p:spPr>
          <a:xfrm>
            <a:off x="9277350" y="3571875"/>
            <a:ext cx="38100" cy="1406723"/>
          </a:xfrm>
          <a:prstGeom prst="rect">
            <a:avLst/>
          </a:prstGeom>
          <a:solidFill>
            <a:srgbClr val="2563EB"/>
          </a:solidFill>
          <a:ln/>
        </p:spPr>
      </p:sp>
      <p:sp>
        <p:nvSpPr>
          <p:cNvPr id="15" name="Text 13"/>
          <p:cNvSpPr/>
          <p:nvPr/>
        </p:nvSpPr>
        <p:spPr>
          <a:xfrm>
            <a:off x="9734550" y="3876675"/>
            <a:ext cx="6834950" cy="835223"/>
          </a:xfrm>
          <a:prstGeom prst="rect">
            <a:avLst/>
          </a:prstGeom>
          <a:noFill/>
          <a:ln/>
        </p:spPr>
        <p:txBody>
          <a:bodyPr wrap="square" lIns="25400" tIns="25400" rIns="25400" bIns="25400" rtlCol="0" anchor="t">
            <a:normAutofit/>
          </a:bodyPr>
          <a:lstStyle/>
          <a:p>
            <a:pPr algn="l" indent="0" marL="0">
              <a:lnSpc>
                <a:spcPct val="155000"/>
              </a:lnSpc>
              <a:buNone/>
            </a:pPr>
            <a:r>
              <a:rPr lang="en-US" sz="2025" i="1" dirty="0">
                <a:solidFill>
                  <a:srgbClr val="000099"/>
                </a:solidFill>
                <a:latin typeface="Verdana" pitchFamily="34" charset="0"/>
                <a:ea typeface="Verdana" pitchFamily="34" charset="-122"/>
                <a:cs typeface="Verdana" pitchFamily="34" charset="-120"/>
              </a:rPr>
              <a:t>Mill (1859) argued that each person has final authority over their own body and thoughts.</a:t>
            </a:r>
            <a:endParaRPr lang="en-US" sz="2025" dirty="0"/>
          </a:p>
        </p:txBody>
      </p:sp>
      <p:sp>
        <p:nvSpPr>
          <p:cNvPr id="16" name="Shape 14"/>
          <p:cNvSpPr/>
          <p:nvPr/>
        </p:nvSpPr>
        <p:spPr>
          <a:xfrm>
            <a:off x="1524000" y="5283398"/>
            <a:ext cx="15240000" cy="952500"/>
          </a:xfrm>
          <a:prstGeom prst="roundRect">
            <a:avLst>
              <a:gd name="adj" fmla="val 6000"/>
            </a:avLst>
          </a:prstGeom>
          <a:solidFill>
            <a:srgbClr val="F8FAFC"/>
          </a:solidFill>
          <a:ln/>
        </p:spPr>
      </p:sp>
      <p:sp>
        <p:nvSpPr>
          <p:cNvPr id="17" name="Shape 15"/>
          <p:cNvSpPr/>
          <p:nvPr/>
        </p:nvSpPr>
        <p:spPr>
          <a:xfrm>
            <a:off x="1524000" y="6226373"/>
            <a:ext cx="15240000" cy="9525"/>
          </a:xfrm>
          <a:prstGeom prst="rect">
            <a:avLst/>
          </a:prstGeom>
          <a:solidFill>
            <a:srgbClr val="BFDBFE"/>
          </a:solidFill>
          <a:ln/>
        </p:spPr>
      </p:sp>
      <p:sp>
        <p:nvSpPr>
          <p:cNvPr id="18" name="Shape 16"/>
          <p:cNvSpPr/>
          <p:nvPr/>
        </p:nvSpPr>
        <p:spPr>
          <a:xfrm>
            <a:off x="1524000" y="5283398"/>
            <a:ext cx="15240000" cy="9525"/>
          </a:xfrm>
          <a:prstGeom prst="rect">
            <a:avLst/>
          </a:prstGeom>
          <a:solidFill>
            <a:srgbClr val="BFDBFE"/>
          </a:solidFill>
          <a:ln/>
        </p:spPr>
      </p:sp>
      <p:sp>
        <p:nvSpPr>
          <p:cNvPr id="19" name="Shape 17"/>
          <p:cNvSpPr/>
          <p:nvPr/>
        </p:nvSpPr>
        <p:spPr>
          <a:xfrm>
            <a:off x="1524000" y="5283398"/>
            <a:ext cx="9525" cy="952500"/>
          </a:xfrm>
          <a:prstGeom prst="rect">
            <a:avLst/>
          </a:prstGeom>
          <a:solidFill>
            <a:srgbClr val="F59E0B"/>
          </a:solidFill>
          <a:ln/>
        </p:spPr>
      </p:sp>
      <p:sp>
        <p:nvSpPr>
          <p:cNvPr id="20" name="Shape 18"/>
          <p:cNvSpPr/>
          <p:nvPr/>
        </p:nvSpPr>
        <p:spPr>
          <a:xfrm>
            <a:off x="16754475" y="5283398"/>
            <a:ext cx="9525" cy="952500"/>
          </a:xfrm>
          <a:prstGeom prst="rect">
            <a:avLst/>
          </a:prstGeom>
          <a:solidFill>
            <a:srgbClr val="BFDBFE"/>
          </a:solidFill>
          <a:ln/>
        </p:spPr>
      </p:sp>
      <p:sp>
        <p:nvSpPr>
          <p:cNvPr id="21" name="Text 19"/>
          <p:cNvSpPr/>
          <p:nvPr/>
        </p:nvSpPr>
        <p:spPr>
          <a:xfrm>
            <a:off x="1876425" y="5559623"/>
            <a:ext cx="14992350" cy="438150"/>
          </a:xfrm>
          <a:prstGeom prst="rect">
            <a:avLst/>
          </a:prstGeom>
          <a:noFill/>
          <a:ln/>
        </p:spPr>
        <p:txBody>
          <a:bodyPr wrap="square" lIns="25400" tIns="25400" rIns="25400" bIns="25400" rtlCol="0" anchor="t">
            <a:normAutofit/>
          </a:bodyPr>
          <a:lstStyle/>
          <a:p>
            <a:pPr algn="l" indent="0" marL="0">
              <a:lnSpc>
                <a:spcPct val="150000"/>
              </a:lnSpc>
              <a:buNone/>
            </a:pPr>
            <a:r>
              <a:rPr lang="en-US" sz="2100" dirty="0">
                <a:solidFill>
                  <a:srgbClr val="000099"/>
                </a:solidFill>
                <a:latin typeface="Verdana" pitchFamily="34" charset="0"/>
                <a:ea typeface="Verdana" pitchFamily="34" charset="-122"/>
                <a:cs typeface="Verdana" pitchFamily="34" charset="-120"/>
              </a:rPr>
              <a:t>Both need a citation. Only one needs quotation marks.</a:t>
            </a:r>
            <a:endParaRPr lang="en-US" sz="21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24</Slides>
  <Notes>24</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24</vt:i4>
      </vt:variant>
    </vt:vector>
  </HeadingPairs>
  <TitlesOfParts>
    <vt:vector size="27"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2026-04-27T11:44:13Z</dcterms:created>
  <dcterms:modified xsi:type="dcterms:W3CDTF">2026-04-27T11:44:13Z</dcterms:modified>
</cp:coreProperties>
</file>