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This is our first session of Writing and Reviewing with AI. I'm Paul Boldra — let me just give you the quick logistics and then we'll get into what the course is about.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about Alignment-Focused Role Calibration. Current research from early 2026 suggests that asking the model to 'act like an expert' can actually degrade factual accuracy — the model tries too hard to sound like an expert. Instead, use personas to dictate style and alignment, not knowledge. 'Adhere to a safety-first perspective' or 'critique from the point of view of a minimalist editor' steers tone without forcing a rigid identity.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Ambiguity and Under-specification. Without specific constraints on audience, tone, or format, the model defaults to a generic average from its training data. That average is rarely what you wanted. Vague instructions are the single most common reason prompts produce useless output.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Ineffective Negative Constraints. LLMs frequently struggle with 'don't do X' instructions — because the attention mechanism has to process the prohibited term in order to exclude it, which paradoxically increases the likelihood it appears. Frame everything as a positive directive: specify what you want included, not what you want excluded.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Recency Bias and Input Ordering — sometimes called the 'lost in the middle' problem. Models pay more attention to the beginning and end of a prompt. Critical instructions buried in the middle of a long prompt are frequently ignored or down-weighted. Put your most important constraints first or last, never in the middle.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two things up front. First: this is an English course. That means we care about grammar, vocabulary, and style — those things don't disappear just because you can use ChatGPT. Second: we're going to be writing about AI and with AI at the same time. The goal is that you leave here a better writer in English, and — secondarily — a better writer of prompts. In that order.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things define what we're doing this semester. It's an English course — meaning mechanics still matter. It's a writing course — you'll produce real pieces. And it's a reviewing course — we'll spend a lot of time on how to get useful feedback from an LLM without losing your own voice. What it is not: a tutorial for any one tool, and definitely not a guide to cheating.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full semester at a glance. Note there's no class on the 25th of May — that's the Pentecost break. The course builds: we start with fundamentals, move into AI-assisted revision around week 5, then get into the finer points of grammar and hedging towards the end. The in-class exam is week 12.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how your mark breaks down. The two gap-fills are low-stakes — they're online and you can do them at home. The structure exercise at week 5 is your first real piece of writing. The big one is the draft plus review prompt in week 9 — that's 35% and it asks you to write AND to write a prompt. If you need to pass, participation and gap-fills are enough. If you want a top mark, the draft and exam are where it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you fill in the sign-up sheet — just a few ground rules. The most important one: speak English. Even when it's hard. Especially when it's hard. If you can't think of what to say, make something up — this is a language class, not a knowledge test. And if you have to miss a session, email me beforehand and I can often mark it excused.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it matter that your prompts are in good English? Three reasons. The output language tends to match the input language. Most of what these models learned came from English text, so English prompts get better responses. And any errors in your prompt get amplified in the output. So the skills you're building here are directly useful.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Explicit Chain-of-Thought — also called Reasoning Disclosure. When you tell the model to think step by step before giving its answer, you're forcing it to externalise its logic. Even in advanced late-2025 models, this prevents what people call 'hallucinated jumps' — where the AI skips over essential middle steps. Particularly effective for multi-step tasks like coding or complex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called Task Decomposition or Modular Prompting. Instead of one big prompt that asks for everything at once, break the workflow into a sequence. 'Step 1: extract the five most significant findings. Step 2: turn those findings into a social media post.' Research shows this reduces cognitive load on the model's attention mechanism and gets higher accuracy in each sub-task.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716000" y="0"/>
            <a:ext cx="4572000" cy="10287000"/>
          </a:xfrm>
          <a:prstGeom prst="rect">
            <a:avLst/>
          </a:prstGeom>
          <a:solidFill>
            <a:srgbClr val="000099"/>
          </a:solidFill>
          <a:ln/>
        </p:spPr>
      </p:sp>
      <p:sp>
        <p:nvSpPr>
          <p:cNvPr id="3" name="Shape 1"/>
          <p:cNvSpPr/>
          <p:nvPr/>
        </p:nvSpPr>
        <p:spPr>
          <a:xfrm>
            <a:off x="14573250" y="0"/>
            <a:ext cx="3714750" cy="10287000"/>
          </a:xfrm>
          <a:prstGeom prst="rect">
            <a:avLst/>
          </a:prstGeom>
          <a:solidFill>
            <a:srgbClr val="000099"/>
          </a:solidFill>
          <a:ln/>
        </p:spPr>
      </p:sp>
      <p:sp>
        <p:nvSpPr>
          <p:cNvPr id="4" name="Text 2"/>
          <p:cNvSpPr/>
          <p:nvPr/>
        </p:nvSpPr>
        <p:spPr>
          <a:xfrm>
            <a:off x="15259050" y="3728219"/>
            <a:ext cx="2419350" cy="880021"/>
          </a:xfrm>
          <a:prstGeom prst="rect">
            <a:avLst/>
          </a:prstGeom>
          <a:noFill/>
          <a:ln/>
        </p:spPr>
        <p:txBody>
          <a:bodyPr wrap="square" lIns="25400" tIns="25400" rIns="25400" bIns="25400" rtlCol="0" anchor="t">
            <a:normAutofit/>
          </a:bodyPr>
          <a:lstStyle/>
          <a:p>
            <a:pPr algn="l" indent="0" marL="0">
              <a:lnSpc>
                <a:spcPct val="170000"/>
              </a:lnSpc>
              <a:buNone/>
            </a:pPr>
            <a:r>
              <a:rPr lang="en-US" sz="1950" b="1" dirty="0">
                <a:solidFill>
                  <a:srgbClr val="FFFFFF">
                    <a:alpha val="85000"/>
                  </a:srgbClr>
                </a:solidFill>
                <a:latin typeface="Verdana" pitchFamily="34" charset="0"/>
                <a:ea typeface="Verdana" pitchFamily="34" charset="-122"/>
                <a:cs typeface="Verdana" pitchFamily="34" charset="-120"/>
              </a:rPr>
              <a:t>Paul Boldra </a:t>
            </a:r>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ZSL Heidelberg</a:t>
            </a:r>
            <a:endParaRPr lang="en-US" sz="1950" dirty="0"/>
          </a:p>
        </p:txBody>
      </p:sp>
      <p:sp>
        <p:nvSpPr>
          <p:cNvPr id="5" name="Text 3"/>
          <p:cNvSpPr/>
          <p:nvPr/>
        </p:nvSpPr>
        <p:spPr>
          <a:xfrm>
            <a:off x="15259050" y="4874940"/>
            <a:ext cx="2419350" cy="1721941"/>
          </a:xfrm>
          <a:prstGeom prst="rect">
            <a:avLst/>
          </a:prstGeom>
          <a:noFill/>
          <a:ln/>
        </p:spPr>
        <p:txBody>
          <a:bodyPr wrap="square" lIns="25400" tIns="25400" rIns="25400" bIns="25400" rtlCol="0" anchor="t">
            <a:normAutofit/>
          </a:bodyPr>
          <a:lstStyle/>
          <a:p>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Mondays 16:15–17:45 Room 220 Plöck 79-81</a:t>
            </a:r>
            <a:endParaRPr lang="en-US" sz="1950" dirty="0"/>
          </a:p>
        </p:txBody>
      </p:sp>
      <p:sp>
        <p:nvSpPr>
          <p:cNvPr id="6" name="Shape 4"/>
          <p:cNvSpPr/>
          <p:nvPr/>
        </p:nvSpPr>
        <p:spPr>
          <a:xfrm>
            <a:off x="1333500" y="3440906"/>
            <a:ext cx="15621000" cy="452438"/>
          </a:xfrm>
          <a:prstGeom prst="roundRect">
            <a:avLst>
              <a:gd name="adj" fmla="val 12632"/>
            </a:avLst>
          </a:prstGeom>
          <a:solidFill>
            <a:srgbClr val="F59E0B"/>
          </a:solidFill>
          <a:ln/>
        </p:spPr>
      </p:sp>
      <p:sp>
        <p:nvSpPr>
          <p:cNvPr id="7" name="Text 5"/>
          <p:cNvSpPr/>
          <p:nvPr/>
        </p:nvSpPr>
        <p:spPr>
          <a:xfrm>
            <a:off x="1543050" y="3517106"/>
            <a:ext cx="15670530" cy="338138"/>
          </a:xfrm>
          <a:prstGeom prst="rect">
            <a:avLst/>
          </a:prstGeom>
          <a:noFill/>
          <a:ln/>
        </p:spPr>
        <p:txBody>
          <a:bodyPr wrap="square" lIns="25400" tIns="25400" rIns="25400" bIns="25400" rtlCol="0" anchor="t">
            <a:normAutofit/>
          </a:bodyPr>
          <a:lstStyle/>
          <a:p>
            <a:pPr algn="l" indent="0" marL="0">
              <a:buNone/>
            </a:pPr>
            <a:r>
              <a:rPr lang="en-US" sz="1950" b="1" spc="78" kern="0" dirty="0">
                <a:solidFill>
                  <a:srgbClr val="FFFFFF"/>
                </a:solidFill>
                <a:latin typeface="Verdana" pitchFamily="34" charset="0"/>
                <a:ea typeface="Verdana" pitchFamily="34" charset="-122"/>
                <a:cs typeface="Verdana" pitchFamily="34" charset="-120"/>
              </a:rPr>
              <a:t>Summer 2026</a:t>
            </a:r>
            <a:endParaRPr lang="en-US" sz="1950" dirty="0"/>
          </a:p>
        </p:txBody>
      </p:sp>
      <p:sp>
        <p:nvSpPr>
          <p:cNvPr id="8" name="Text 6"/>
          <p:cNvSpPr/>
          <p:nvPr/>
        </p:nvSpPr>
        <p:spPr>
          <a:xfrm>
            <a:off x="1333500" y="4198144"/>
            <a:ext cx="8437245" cy="1752600"/>
          </a:xfrm>
          <a:prstGeom prst="rect">
            <a:avLst/>
          </a:prstGeom>
          <a:noFill/>
          <a:ln/>
        </p:spPr>
        <p:txBody>
          <a:bodyPr wrap="square" lIns="25400" tIns="25400" rIns="25400" bIns="25400" rtlCol="0" anchor="t">
            <a:normAutofit/>
          </a:bodyPr>
          <a:lstStyle/>
          <a:p>
            <a:pPr algn="l" indent="0" marL="0">
              <a:lnSpc>
                <a:spcPct val="100000"/>
              </a:lnSpc>
              <a:buNone/>
            </a:pPr>
            <a:r>
              <a:rPr lang="en-US" sz="6750" b="1" spc="-135" kern="0" dirty="0">
                <a:solidFill>
                  <a:srgbClr val="000099"/>
                </a:solidFill>
                <a:latin typeface="Verdana" pitchFamily="34" charset="0"/>
                <a:ea typeface="Verdana" pitchFamily="34" charset="-122"/>
                <a:cs typeface="Verdana" pitchFamily="34" charset="-120"/>
              </a:rPr>
              <a:t>Writing and Revising with AI</a:t>
            </a:r>
            <a:endParaRPr lang="en-US" sz="6750" dirty="0"/>
          </a:p>
        </p:txBody>
      </p:sp>
      <p:sp>
        <p:nvSpPr>
          <p:cNvPr id="9" name="Text 7"/>
          <p:cNvSpPr/>
          <p:nvPr/>
        </p:nvSpPr>
        <p:spPr>
          <a:xfrm>
            <a:off x="1333500" y="6369844"/>
            <a:ext cx="1608963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Englisch B2/C1: Writing and Revising with AI (Academic English Skills)</a:t>
            </a:r>
            <a:endParaRPr lang="en-US" sz="2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F59E0B"/>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298153" cy="576263"/>
          </a:xfrm>
          <a:prstGeom prst="roundRect">
            <a:avLst>
              <a:gd name="adj" fmla="val 9917"/>
            </a:avLst>
          </a:prstGeom>
          <a:solidFill>
            <a:srgbClr val="FEF3C7"/>
          </a:solidFill>
          <a:ln w="9525">
            <a:solidFill>
              <a:srgbClr val="FDE68A"/>
            </a:solidFill>
            <a:prstDash val="solid"/>
          </a:ln>
        </p:spPr>
      </p:sp>
      <p:sp>
        <p:nvSpPr>
          <p:cNvPr id="5" name="Text 3"/>
          <p:cNvSpPr/>
          <p:nvPr/>
        </p:nvSpPr>
        <p:spPr>
          <a:xfrm>
            <a:off x="2181225" y="4109889"/>
            <a:ext cx="821903"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F59E0B"/>
                </a:solidFill>
                <a:latin typeface="Verdana" pitchFamily="34" charset="0"/>
                <a:ea typeface="Verdana" pitchFamily="34" charset="-122"/>
                <a:cs typeface="Verdana" pitchFamily="34" charset="-120"/>
              </a:rPr>
              <a:t>✓ DO</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Break your task into small steps.</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F59E0B"/>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Rather than packing everything into one prompt, use a sequence: Step 1 — extract the key findings. Step 2 — turn those findings into a summary. Each step gets better results than one large request.</a:t>
            </a:r>
            <a:endParaRPr lang="en-US" sz="217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F59E0B"/>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298153" cy="576263"/>
          </a:xfrm>
          <a:prstGeom prst="roundRect">
            <a:avLst>
              <a:gd name="adj" fmla="val 9917"/>
            </a:avLst>
          </a:prstGeom>
          <a:solidFill>
            <a:srgbClr val="FEF3C7"/>
          </a:solidFill>
          <a:ln w="9525">
            <a:solidFill>
              <a:srgbClr val="FDE68A"/>
            </a:solidFill>
            <a:prstDash val="solid"/>
          </a:ln>
        </p:spPr>
      </p:sp>
      <p:sp>
        <p:nvSpPr>
          <p:cNvPr id="5" name="Text 3"/>
          <p:cNvSpPr/>
          <p:nvPr/>
        </p:nvSpPr>
        <p:spPr>
          <a:xfrm>
            <a:off x="2181225" y="4109889"/>
            <a:ext cx="821903"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F59E0B"/>
                </a:solidFill>
                <a:latin typeface="Verdana" pitchFamily="34" charset="0"/>
                <a:ea typeface="Verdana" pitchFamily="34" charset="-122"/>
                <a:cs typeface="Verdana" pitchFamily="34" charset="-120"/>
              </a:rPr>
              <a:t>✓ DO</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Say who is speaking and who is listening.</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F59E0B"/>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Use personas to set style and alignment — not to claim expertise. "Respond as a minimalist editor" steers tone effectively. Telling the AI to "act like an expert" can actually reduce factual accuracy.</a:t>
            </a:r>
            <a:endParaRPr lang="en-US" sz="217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DC2626"/>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820242" cy="576263"/>
          </a:xfrm>
          <a:prstGeom prst="roundRect">
            <a:avLst>
              <a:gd name="adj" fmla="val 9917"/>
            </a:avLst>
          </a:prstGeom>
          <a:solidFill>
            <a:srgbClr val="FEF2F2"/>
          </a:solidFill>
          <a:ln w="9525">
            <a:solidFill>
              <a:srgbClr val="FECACA"/>
            </a:solidFill>
            <a:prstDash val="solid"/>
          </a:ln>
        </p:spPr>
      </p:sp>
      <p:sp>
        <p:nvSpPr>
          <p:cNvPr id="5" name="Text 3"/>
          <p:cNvSpPr/>
          <p:nvPr/>
        </p:nvSpPr>
        <p:spPr>
          <a:xfrm>
            <a:off x="2181225" y="4109889"/>
            <a:ext cx="1343992"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DC2626"/>
                </a:solidFill>
                <a:latin typeface="Verdana" pitchFamily="34" charset="0"/>
                <a:ea typeface="Verdana" pitchFamily="34" charset="-122"/>
                <a:cs typeface="Verdana" pitchFamily="34" charset="-120"/>
              </a:rPr>
              <a:t>✗ DON'T</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Be unclear.</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DC2626"/>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Without specific constraints on audience, tone, or format, the model defaults to a generic average from its training data. That average is rarely what you wanted. Vague prompts produce vague output.</a:t>
            </a:r>
            <a:endParaRPr lang="en-US" sz="217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DC2626"/>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820242" cy="576263"/>
          </a:xfrm>
          <a:prstGeom prst="roundRect">
            <a:avLst>
              <a:gd name="adj" fmla="val 9917"/>
            </a:avLst>
          </a:prstGeom>
          <a:solidFill>
            <a:srgbClr val="FEF2F2"/>
          </a:solidFill>
          <a:ln w="9525">
            <a:solidFill>
              <a:srgbClr val="FECACA"/>
            </a:solidFill>
            <a:prstDash val="solid"/>
          </a:ln>
        </p:spPr>
      </p:sp>
      <p:sp>
        <p:nvSpPr>
          <p:cNvPr id="5" name="Text 3"/>
          <p:cNvSpPr/>
          <p:nvPr/>
        </p:nvSpPr>
        <p:spPr>
          <a:xfrm>
            <a:off x="2181225" y="4109889"/>
            <a:ext cx="1343992"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DC2626"/>
                </a:solidFill>
                <a:latin typeface="Verdana" pitchFamily="34" charset="0"/>
                <a:ea typeface="Verdana" pitchFamily="34" charset="-122"/>
                <a:cs typeface="Verdana" pitchFamily="34" charset="-120"/>
              </a:rPr>
              <a:t>✗ DON'T</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Tell the AI what </a:t>
            </a:r>
            <a:pPr algn="l" indent="0" marL="0">
              <a:lnSpc>
                <a:spcPct val="110000"/>
              </a:lnSpc>
              <a:buNone/>
            </a:pPr>
            <a:r>
              <a:rPr lang="en-US" sz="3900" b="1" spc="-78" kern="0" dirty="0">
                <a:solidFill>
                  <a:srgbClr val="DC2626"/>
                </a:solidFill>
                <a:latin typeface="Verdana" pitchFamily="34" charset="0"/>
                <a:ea typeface="Verdana" pitchFamily="34" charset="-122"/>
                <a:cs typeface="Verdana" pitchFamily="34" charset="-120"/>
              </a:rPr>
              <a:t>not </a:t>
            </a:r>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to do.</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DC2626"/>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LLMs struggle with "don't do X" instructions — mentioning a prohibited term can paradoxically increase the likelihood it appears. Frame instructions positively: specify what to include, not what to exclude.</a:t>
            </a:r>
            <a:endParaRPr lang="en-US" sz="217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DC2626"/>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820242" cy="576263"/>
          </a:xfrm>
          <a:prstGeom prst="roundRect">
            <a:avLst>
              <a:gd name="adj" fmla="val 9917"/>
            </a:avLst>
          </a:prstGeom>
          <a:solidFill>
            <a:srgbClr val="FEF2F2"/>
          </a:solidFill>
          <a:ln w="9525">
            <a:solidFill>
              <a:srgbClr val="FECACA"/>
            </a:solidFill>
            <a:prstDash val="solid"/>
          </a:ln>
        </p:spPr>
      </p:sp>
      <p:sp>
        <p:nvSpPr>
          <p:cNvPr id="5" name="Text 3"/>
          <p:cNvSpPr/>
          <p:nvPr/>
        </p:nvSpPr>
        <p:spPr>
          <a:xfrm>
            <a:off x="2181225" y="4109889"/>
            <a:ext cx="1343992"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DC2626"/>
                </a:solidFill>
                <a:latin typeface="Verdana" pitchFamily="34" charset="0"/>
                <a:ea typeface="Verdana" pitchFamily="34" charset="-122"/>
                <a:cs typeface="Verdana" pitchFamily="34" charset="-120"/>
              </a:rPr>
              <a:t>✗ DON'T</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Get lost in the middle.</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DC2626"/>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Models pay more attention to the beginning and end of a prompt. Critical instructions buried in the middle of a long prompt are frequently ignored. Put your most important constraints first or last.</a:t>
            </a:r>
            <a:endParaRPr lang="en-US" sz="217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533400" cy="28575"/>
          </a:xfrm>
          <a:prstGeom prst="roundRect">
            <a:avLst>
              <a:gd name="adj" fmla="val 50000"/>
            </a:avLst>
          </a:prstGeom>
          <a:solidFill>
            <a:srgbClr val="2563EB"/>
          </a:solidFill>
          <a:ln/>
        </p:spPr>
      </p:sp>
      <p:sp>
        <p:nvSpPr>
          <p:cNvPr id="3" name="Text 1"/>
          <p:cNvSpPr/>
          <p:nvPr/>
        </p:nvSpPr>
        <p:spPr>
          <a:xfrm>
            <a:off x="0" y="371475"/>
            <a:ext cx="18836640" cy="314325"/>
          </a:xfrm>
          <a:prstGeom prst="rect">
            <a:avLst/>
          </a:prstGeom>
          <a:noFill/>
          <a:ln/>
        </p:spPr>
        <p:txBody>
          <a:bodyPr wrap="square" lIns="25400" tIns="25400" rIns="25400" bIns="25400" rtlCol="0" anchor="t">
            <a:normAutofit/>
          </a:bodyPr>
          <a:lstStyle/>
          <a:p>
            <a:pPr algn="l" indent="0" marL="0">
              <a:buNone/>
            </a:pPr>
            <a:r>
              <a:rPr lang="en-US" sz="1800" b="1" dirty="0">
                <a:solidFill>
                  <a:srgbClr val="000099"/>
                </a:solidFill>
                <a:latin typeface="Verdana" pitchFamily="34" charset="0"/>
                <a:ea typeface="Verdana" pitchFamily="34" charset="-122"/>
                <a:cs typeface="Verdana" pitchFamily="34" charset="-120"/>
              </a:rPr>
              <a:t>Terminology matching exercise</a:t>
            </a: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4154835"/>
            <a:ext cx="533400" cy="28575"/>
          </a:xfrm>
          <a:prstGeom prst="roundRect">
            <a:avLst>
              <a:gd name="adj" fmla="val 50000"/>
            </a:avLst>
          </a:prstGeom>
          <a:solidFill>
            <a:srgbClr val="F59E0B"/>
          </a:solidFill>
          <a:ln/>
        </p:spPr>
      </p:sp>
      <p:sp>
        <p:nvSpPr>
          <p:cNvPr id="3" name="Text 1"/>
          <p:cNvSpPr/>
          <p:nvPr/>
        </p:nvSpPr>
        <p:spPr>
          <a:xfrm>
            <a:off x="1905000" y="4526310"/>
            <a:ext cx="14912340" cy="314325"/>
          </a:xfrm>
          <a:prstGeom prst="rect">
            <a:avLst/>
          </a:prstGeom>
          <a:noFill/>
          <a:ln/>
        </p:spPr>
        <p:txBody>
          <a:bodyPr wrap="square" lIns="25400" tIns="25400" rIns="25400" bIns="25400" rtlCol="0" anchor="t">
            <a:normAutofit/>
          </a:bodyPr>
          <a:lstStyle/>
          <a:p>
            <a:pPr algn="l" indent="0" marL="0">
              <a:buNone/>
            </a:pPr>
            <a:r>
              <a:rPr lang="en-US" sz="1800" b="1" dirty="0">
                <a:solidFill>
                  <a:srgbClr val="000099"/>
                </a:solidFill>
                <a:latin typeface="Verdana" pitchFamily="34" charset="0"/>
                <a:ea typeface="Verdana" pitchFamily="34" charset="-122"/>
                <a:cs typeface="Verdana" pitchFamily="34" charset="-120"/>
              </a:rPr>
              <a:t>Handout</a:t>
            </a:r>
            <a:endParaRPr lang="en-US" sz="1800" dirty="0"/>
          </a:p>
        </p:txBody>
      </p:sp>
      <p:sp>
        <p:nvSpPr>
          <p:cNvPr id="4" name="Shape 2"/>
          <p:cNvSpPr/>
          <p:nvPr/>
        </p:nvSpPr>
        <p:spPr>
          <a:xfrm>
            <a:off x="1905000" y="4878735"/>
            <a:ext cx="8572500" cy="1253430"/>
          </a:xfrm>
          <a:prstGeom prst="roundRect">
            <a:avLst>
              <a:gd name="adj" fmla="val 4559"/>
            </a:avLst>
          </a:prstGeom>
          <a:solidFill>
            <a:srgbClr val="F8FAFC"/>
          </a:solidFill>
          <a:ln/>
        </p:spPr>
      </p:sp>
      <p:sp>
        <p:nvSpPr>
          <p:cNvPr id="5" name="Shape 3"/>
          <p:cNvSpPr/>
          <p:nvPr/>
        </p:nvSpPr>
        <p:spPr>
          <a:xfrm>
            <a:off x="1905000" y="6122640"/>
            <a:ext cx="8572500" cy="9525"/>
          </a:xfrm>
          <a:prstGeom prst="rect">
            <a:avLst/>
          </a:prstGeom>
          <a:solidFill>
            <a:srgbClr val="BFDBFE"/>
          </a:solidFill>
          <a:ln/>
        </p:spPr>
      </p:sp>
      <p:sp>
        <p:nvSpPr>
          <p:cNvPr id="6" name="Shape 4"/>
          <p:cNvSpPr/>
          <p:nvPr/>
        </p:nvSpPr>
        <p:spPr>
          <a:xfrm>
            <a:off x="1905000" y="4878735"/>
            <a:ext cx="8572500" cy="9525"/>
          </a:xfrm>
          <a:prstGeom prst="rect">
            <a:avLst/>
          </a:prstGeom>
          <a:solidFill>
            <a:srgbClr val="BFDBFE"/>
          </a:solidFill>
          <a:ln/>
        </p:spPr>
      </p:sp>
      <p:sp>
        <p:nvSpPr>
          <p:cNvPr id="7" name="Shape 5"/>
          <p:cNvSpPr/>
          <p:nvPr/>
        </p:nvSpPr>
        <p:spPr>
          <a:xfrm>
            <a:off x="1905000" y="4878735"/>
            <a:ext cx="9525" cy="1253430"/>
          </a:xfrm>
          <a:prstGeom prst="rect">
            <a:avLst/>
          </a:prstGeom>
          <a:solidFill>
            <a:srgbClr val="F59E0B"/>
          </a:solidFill>
          <a:ln/>
        </p:spPr>
      </p:sp>
      <p:sp>
        <p:nvSpPr>
          <p:cNvPr id="8" name="Shape 6"/>
          <p:cNvSpPr/>
          <p:nvPr/>
        </p:nvSpPr>
        <p:spPr>
          <a:xfrm>
            <a:off x="10467975" y="4878735"/>
            <a:ext cx="9525" cy="1253430"/>
          </a:xfrm>
          <a:prstGeom prst="rect">
            <a:avLst/>
          </a:prstGeom>
          <a:solidFill>
            <a:srgbClr val="BFDBFE"/>
          </a:solidFill>
          <a:ln/>
        </p:spPr>
      </p:sp>
      <p:sp>
        <p:nvSpPr>
          <p:cNvPr id="9" name="Text 7"/>
          <p:cNvSpPr/>
          <p:nvPr/>
        </p:nvSpPr>
        <p:spPr>
          <a:xfrm>
            <a:off x="2409825" y="5231160"/>
            <a:ext cx="7820025" cy="586680"/>
          </a:xfrm>
          <a:prstGeom prst="rect">
            <a:avLst/>
          </a:prstGeom>
          <a:noFill/>
          <a:ln/>
        </p:spPr>
        <p:txBody>
          <a:bodyPr wrap="square" lIns="25400" tIns="25400" rIns="25400" bIns="25400" rtlCol="0" anchor="t">
            <a:normAutofit/>
          </a:bodyPr>
          <a:lstStyle/>
          <a:p>
            <a:pPr algn="l" indent="0" marL="0">
              <a:lnSpc>
                <a:spcPct val="160000"/>
              </a:lnSpc>
              <a:buNone/>
            </a:pPr>
            <a:r>
              <a:rPr lang="en-US" sz="2700" dirty="0">
                <a:solidFill>
                  <a:srgbClr val="000099"/>
                </a:solidFill>
                <a:highlight>
                  <a:srgbClr val="F8FAFC"/>
                </a:highlight>
                <a:latin typeface="Verdana" pitchFamily="34" charset="0"/>
                <a:ea typeface="Verdana" pitchFamily="34" charset="-122"/>
                <a:cs typeface="Verdana" pitchFamily="34" charset="-120"/>
              </a:rPr>
              <a:t>Complete </a:t>
            </a:r>
            <a:pPr algn="l" indent="0" marL="0">
              <a:lnSpc>
                <a:spcPct val="160000"/>
              </a:lnSpc>
              <a:buNone/>
            </a:pPr>
            <a:r>
              <a:rPr lang="en-US" sz="2700" b="1" dirty="0">
                <a:solidFill>
                  <a:srgbClr val="000099"/>
                </a:solidFill>
                <a:latin typeface="Verdana" pitchFamily="34" charset="0"/>
                <a:ea typeface="Verdana" pitchFamily="34" charset="-122"/>
                <a:cs typeface="Verdana" pitchFamily="34" charset="-120"/>
              </a:rPr>
              <a:t>page 1 </a:t>
            </a:r>
            <a:pPr algn="l" indent="0" marL="0">
              <a:lnSpc>
                <a:spcPct val="160000"/>
              </a:lnSpc>
              <a:buNone/>
            </a:pPr>
            <a:r>
              <a:rPr lang="en-US" sz="2700" dirty="0">
                <a:solidFill>
                  <a:srgbClr val="000099"/>
                </a:solidFill>
                <a:highlight>
                  <a:srgbClr val="F8FAFC"/>
                </a:highlight>
                <a:latin typeface="Verdana" pitchFamily="34" charset="0"/>
                <a:ea typeface="Verdana" pitchFamily="34" charset="-122"/>
                <a:cs typeface="Verdana" pitchFamily="34" charset="-120"/>
              </a:rPr>
              <a:t>of the handout.</a:t>
            </a:r>
            <a:endParaRPr lang="en-US"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2763217"/>
            <a:ext cx="533400" cy="28575"/>
          </a:xfrm>
          <a:prstGeom prst="roundRect">
            <a:avLst>
              <a:gd name="adj" fmla="val 50000"/>
            </a:avLst>
          </a:prstGeom>
          <a:solidFill>
            <a:srgbClr val="2563EB"/>
          </a:solidFill>
          <a:ln/>
        </p:spPr>
      </p:sp>
      <p:sp>
        <p:nvSpPr>
          <p:cNvPr id="3" name="Text 1"/>
          <p:cNvSpPr/>
          <p:nvPr/>
        </p:nvSpPr>
        <p:spPr>
          <a:xfrm>
            <a:off x="1333500" y="3134692"/>
            <a:ext cx="16089630" cy="781050"/>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Welcome</a:t>
            </a:r>
            <a:endParaRPr lang="en-US" sz="4800" dirty="0"/>
          </a:p>
        </p:txBody>
      </p:sp>
      <p:sp>
        <p:nvSpPr>
          <p:cNvPr id="4" name="Text 2"/>
          <p:cNvSpPr/>
          <p:nvPr/>
        </p:nvSpPr>
        <p:spPr>
          <a:xfrm>
            <a:off x="1333500" y="4372942"/>
            <a:ext cx="12557760" cy="1074390"/>
          </a:xfrm>
          <a:prstGeom prst="rect">
            <a:avLst/>
          </a:prstGeom>
          <a:noFill/>
          <a:ln/>
        </p:spPr>
        <p:txBody>
          <a:bodyPr wrap="square" lIns="25400" tIns="25400" rIns="25400" bIns="25400" rtlCol="0" anchor="t">
            <a:normAutofit/>
          </a:bodyPr>
          <a:lstStyle/>
          <a:p>
            <a:pPr algn="l" indent="0" marL="0">
              <a:lnSpc>
                <a:spcPct val="160000"/>
              </a:lnSpc>
              <a:buNone/>
            </a:pPr>
            <a:r>
              <a:rPr lang="en-US" sz="2550" dirty="0">
                <a:solidFill>
                  <a:srgbClr val="000099"/>
                </a:solidFill>
                <a:latin typeface="Verdana" pitchFamily="34" charset="0"/>
                <a:ea typeface="Verdana" pitchFamily="34" charset="-122"/>
                <a:cs typeface="Verdana" pitchFamily="34" charset="-120"/>
              </a:rPr>
              <a:t>This is an academic English course. We are going to use AI while we write, and we are going to write about how AI is changing academic writing.</a:t>
            </a:r>
            <a:endParaRPr lang="en-US" sz="2550" dirty="0"/>
          </a:p>
        </p:txBody>
      </p:sp>
      <p:sp>
        <p:nvSpPr>
          <p:cNvPr id="5" name="Shape 3"/>
          <p:cNvSpPr/>
          <p:nvPr/>
        </p:nvSpPr>
        <p:spPr>
          <a:xfrm>
            <a:off x="1333500" y="5866433"/>
            <a:ext cx="12192000" cy="1657350"/>
          </a:xfrm>
          <a:prstGeom prst="roundRect">
            <a:avLst>
              <a:gd name="adj" fmla="val 3448"/>
            </a:avLst>
          </a:prstGeom>
          <a:solidFill>
            <a:srgbClr val="F8FAFC"/>
          </a:solidFill>
          <a:ln/>
        </p:spPr>
      </p:sp>
      <p:sp>
        <p:nvSpPr>
          <p:cNvPr id="6" name="Shape 4"/>
          <p:cNvSpPr/>
          <p:nvPr/>
        </p:nvSpPr>
        <p:spPr>
          <a:xfrm>
            <a:off x="1333500" y="7514258"/>
            <a:ext cx="12192000" cy="9525"/>
          </a:xfrm>
          <a:prstGeom prst="rect">
            <a:avLst/>
          </a:prstGeom>
          <a:solidFill>
            <a:srgbClr val="BFDBFE"/>
          </a:solidFill>
          <a:ln/>
        </p:spPr>
      </p:sp>
      <p:sp>
        <p:nvSpPr>
          <p:cNvPr id="7" name="Shape 5"/>
          <p:cNvSpPr/>
          <p:nvPr/>
        </p:nvSpPr>
        <p:spPr>
          <a:xfrm>
            <a:off x="1333500" y="5866433"/>
            <a:ext cx="12192000" cy="9525"/>
          </a:xfrm>
          <a:prstGeom prst="rect">
            <a:avLst/>
          </a:prstGeom>
          <a:solidFill>
            <a:srgbClr val="BFDBFE"/>
          </a:solidFill>
          <a:ln/>
        </p:spPr>
      </p:sp>
      <p:sp>
        <p:nvSpPr>
          <p:cNvPr id="8" name="Shape 6"/>
          <p:cNvSpPr/>
          <p:nvPr/>
        </p:nvSpPr>
        <p:spPr>
          <a:xfrm>
            <a:off x="1333500" y="5866433"/>
            <a:ext cx="38100" cy="1657350"/>
          </a:xfrm>
          <a:prstGeom prst="rect">
            <a:avLst/>
          </a:prstGeom>
          <a:solidFill>
            <a:srgbClr val="F59E0B"/>
          </a:solidFill>
          <a:ln/>
        </p:spPr>
      </p:sp>
      <p:sp>
        <p:nvSpPr>
          <p:cNvPr id="9" name="Shape 7"/>
          <p:cNvSpPr/>
          <p:nvPr/>
        </p:nvSpPr>
        <p:spPr>
          <a:xfrm>
            <a:off x="13515975" y="5866433"/>
            <a:ext cx="9525" cy="1657350"/>
          </a:xfrm>
          <a:prstGeom prst="rect">
            <a:avLst/>
          </a:prstGeom>
          <a:solidFill>
            <a:srgbClr val="BFDBFE"/>
          </a:solidFill>
          <a:ln/>
        </p:spPr>
      </p:sp>
      <p:sp>
        <p:nvSpPr>
          <p:cNvPr id="10" name="Text 8"/>
          <p:cNvSpPr/>
          <p:nvPr/>
        </p:nvSpPr>
        <p:spPr>
          <a:xfrm>
            <a:off x="1790700" y="6180758"/>
            <a:ext cx="11671935" cy="1066800"/>
          </a:xfrm>
          <a:prstGeom prst="rect">
            <a:avLst/>
          </a:prstGeom>
          <a:noFill/>
          <a:ln/>
        </p:spPr>
        <p:txBody>
          <a:bodyPr wrap="square" lIns="25400" tIns="25400" rIns="25400" bIns="25400" rtlCol="0" anchor="t">
            <a:normAutofit/>
          </a:bodyPr>
          <a:lstStyle/>
          <a:p>
            <a:pPr algn="l" indent="0" marL="0">
              <a:lnSpc>
                <a:spcPct val="150000"/>
              </a:lnSpc>
              <a:buNone/>
            </a:pPr>
            <a:r>
              <a:rPr lang="en-US" sz="2700" b="1" dirty="0">
                <a:solidFill>
                  <a:srgbClr val="000099"/>
                </a:solidFill>
                <a:highlight>
                  <a:srgbClr val="F8FAFC"/>
                </a:highlight>
                <a:latin typeface="Verdana" pitchFamily="34" charset="0"/>
                <a:ea typeface="Verdana" pitchFamily="34" charset="-122"/>
                <a:cs typeface="Verdana" pitchFamily="34" charset="-120"/>
              </a:rPr>
              <a:t>You will leave here a better writer of academic English, and a better writer of prompts for AI — </a:t>
            </a:r>
            <a:pPr algn="l" indent="0" marL="0">
              <a:lnSpc>
                <a:spcPct val="150000"/>
              </a:lnSpc>
              <a:buNone/>
            </a:pPr>
            <a:r>
              <a:rPr lang="en-US" sz="2700" b="1" dirty="0">
                <a:solidFill>
                  <a:srgbClr val="F59E0B"/>
                </a:solidFill>
                <a:latin typeface="Verdana" pitchFamily="34" charset="0"/>
                <a:ea typeface="Verdana" pitchFamily="34" charset="-122"/>
                <a:cs typeface="Verdana" pitchFamily="34" charset="-120"/>
              </a:rPr>
              <a:t>in that order.</a:t>
            </a:r>
            <a:endParaRPr lang="en-US" sz="2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952500"/>
            <a:ext cx="533400" cy="28575"/>
          </a:xfrm>
          <a:prstGeom prst="roundRect">
            <a:avLst>
              <a:gd name="adj" fmla="val 50000"/>
            </a:avLst>
          </a:prstGeom>
          <a:solidFill>
            <a:srgbClr val="2563EB"/>
          </a:solidFill>
          <a:ln/>
        </p:spPr>
      </p:sp>
      <p:sp>
        <p:nvSpPr>
          <p:cNvPr id="3" name="Text 1"/>
          <p:cNvSpPr/>
          <p:nvPr/>
        </p:nvSpPr>
        <p:spPr>
          <a:xfrm>
            <a:off x="1333500" y="1323975"/>
            <a:ext cx="16089630" cy="781050"/>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What this course is</a:t>
            </a:r>
            <a:endParaRPr lang="en-US" sz="4800" dirty="0"/>
          </a:p>
        </p:txBody>
      </p:sp>
      <p:sp>
        <p:nvSpPr>
          <p:cNvPr id="4" name="Shape 2"/>
          <p:cNvSpPr/>
          <p:nvPr/>
        </p:nvSpPr>
        <p:spPr>
          <a:xfrm>
            <a:off x="1333500" y="2600325"/>
            <a:ext cx="15621000" cy="981075"/>
          </a:xfrm>
          <a:prstGeom prst="roundRect">
            <a:avLst>
              <a:gd name="adj" fmla="val 5825"/>
            </a:avLst>
          </a:prstGeom>
          <a:solidFill>
            <a:srgbClr val="F8FAFC"/>
          </a:solidFill>
          <a:ln/>
        </p:spPr>
      </p:sp>
      <p:sp>
        <p:nvSpPr>
          <p:cNvPr id="5" name="Shape 3"/>
          <p:cNvSpPr/>
          <p:nvPr/>
        </p:nvSpPr>
        <p:spPr>
          <a:xfrm>
            <a:off x="1333500" y="3571875"/>
            <a:ext cx="15621000" cy="9525"/>
          </a:xfrm>
          <a:prstGeom prst="rect">
            <a:avLst/>
          </a:prstGeom>
          <a:solidFill>
            <a:srgbClr val="BFDBFE"/>
          </a:solidFill>
          <a:ln/>
        </p:spPr>
      </p:sp>
      <p:sp>
        <p:nvSpPr>
          <p:cNvPr id="6" name="Shape 4"/>
          <p:cNvSpPr/>
          <p:nvPr/>
        </p:nvSpPr>
        <p:spPr>
          <a:xfrm>
            <a:off x="1333500" y="2600325"/>
            <a:ext cx="15621000" cy="9525"/>
          </a:xfrm>
          <a:prstGeom prst="rect">
            <a:avLst/>
          </a:prstGeom>
          <a:solidFill>
            <a:srgbClr val="BFDBFE"/>
          </a:solidFill>
          <a:ln/>
        </p:spPr>
      </p:sp>
      <p:sp>
        <p:nvSpPr>
          <p:cNvPr id="7" name="Shape 5"/>
          <p:cNvSpPr/>
          <p:nvPr/>
        </p:nvSpPr>
        <p:spPr>
          <a:xfrm>
            <a:off x="1333500" y="2600325"/>
            <a:ext cx="38100" cy="981075"/>
          </a:xfrm>
          <a:prstGeom prst="rect">
            <a:avLst/>
          </a:prstGeom>
          <a:solidFill>
            <a:srgbClr val="2563EB"/>
          </a:solidFill>
          <a:ln/>
        </p:spPr>
      </p:sp>
      <p:sp>
        <p:nvSpPr>
          <p:cNvPr id="8" name="Shape 6"/>
          <p:cNvSpPr/>
          <p:nvPr/>
        </p:nvSpPr>
        <p:spPr>
          <a:xfrm>
            <a:off x="16944975" y="2600325"/>
            <a:ext cx="9525" cy="981075"/>
          </a:xfrm>
          <a:prstGeom prst="rect">
            <a:avLst/>
          </a:prstGeom>
          <a:solidFill>
            <a:srgbClr val="BFDBFE"/>
          </a:solidFill>
          <a:ln/>
        </p:spPr>
      </p:sp>
      <p:sp>
        <p:nvSpPr>
          <p:cNvPr id="9" name="Text 7"/>
          <p:cNvSpPr/>
          <p:nvPr/>
        </p:nvSpPr>
        <p:spPr>
          <a:xfrm>
            <a:off x="1752600" y="2914650"/>
            <a:ext cx="1600200" cy="314325"/>
          </a:xfrm>
          <a:prstGeom prst="rect">
            <a:avLst/>
          </a:prstGeom>
          <a:noFill/>
          <a:ln/>
        </p:spPr>
        <p:txBody>
          <a:bodyPr wrap="square" lIns="25400" tIns="25400" rIns="25400" bIns="25400" rtlCol="0" anchor="t">
            <a:normAutofit/>
          </a:bodyPr>
          <a:lstStyle/>
          <a:p>
            <a:pPr algn="l" indent="0" marL="0">
              <a:buNone/>
            </a:pPr>
            <a:r>
              <a:rPr lang="en-US" sz="1800" b="1" spc="108" kern="0" dirty="0">
                <a:solidFill>
                  <a:srgbClr val="2563EB"/>
                </a:solidFill>
                <a:latin typeface="Verdana" pitchFamily="34" charset="0"/>
                <a:ea typeface="Verdana" pitchFamily="34" charset="-122"/>
                <a:cs typeface="Verdana" pitchFamily="34" charset="-120"/>
              </a:rPr>
              <a:t>ENGLISH</a:t>
            </a:r>
            <a:endParaRPr lang="en-US" sz="1800" dirty="0"/>
          </a:p>
        </p:txBody>
      </p:sp>
      <p:sp>
        <p:nvSpPr>
          <p:cNvPr id="10" name="Text 8"/>
          <p:cNvSpPr/>
          <p:nvPr/>
        </p:nvSpPr>
        <p:spPr>
          <a:xfrm>
            <a:off x="3543300" y="2876550"/>
            <a:ext cx="13403554"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Grammar, vocabulary, academic style. </a:t>
            </a:r>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These things still matter</a:t>
            </a:r>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 even when you use AI.</a:t>
            </a:r>
            <a:endParaRPr lang="en-US" sz="2250" dirty="0"/>
          </a:p>
        </p:txBody>
      </p:sp>
      <p:sp>
        <p:nvSpPr>
          <p:cNvPr id="11" name="Shape 9"/>
          <p:cNvSpPr/>
          <p:nvPr/>
        </p:nvSpPr>
        <p:spPr>
          <a:xfrm>
            <a:off x="1333500" y="3810000"/>
            <a:ext cx="15621000" cy="1409700"/>
          </a:xfrm>
          <a:prstGeom prst="roundRect">
            <a:avLst>
              <a:gd name="adj" fmla="val 4054"/>
            </a:avLst>
          </a:prstGeom>
          <a:solidFill>
            <a:srgbClr val="F8FAFC"/>
          </a:solidFill>
          <a:ln/>
        </p:spPr>
      </p:sp>
      <p:sp>
        <p:nvSpPr>
          <p:cNvPr id="12" name="Shape 10"/>
          <p:cNvSpPr/>
          <p:nvPr/>
        </p:nvSpPr>
        <p:spPr>
          <a:xfrm>
            <a:off x="1333500" y="5210175"/>
            <a:ext cx="15621000" cy="9525"/>
          </a:xfrm>
          <a:prstGeom prst="rect">
            <a:avLst/>
          </a:prstGeom>
          <a:solidFill>
            <a:srgbClr val="BFDBFE"/>
          </a:solidFill>
          <a:ln/>
        </p:spPr>
      </p:sp>
      <p:sp>
        <p:nvSpPr>
          <p:cNvPr id="13" name="Shape 11"/>
          <p:cNvSpPr/>
          <p:nvPr/>
        </p:nvSpPr>
        <p:spPr>
          <a:xfrm>
            <a:off x="1333500" y="3810000"/>
            <a:ext cx="15621000" cy="9525"/>
          </a:xfrm>
          <a:prstGeom prst="rect">
            <a:avLst/>
          </a:prstGeom>
          <a:solidFill>
            <a:srgbClr val="BFDBFE"/>
          </a:solidFill>
          <a:ln/>
        </p:spPr>
      </p:sp>
      <p:sp>
        <p:nvSpPr>
          <p:cNvPr id="14" name="Shape 12"/>
          <p:cNvSpPr/>
          <p:nvPr/>
        </p:nvSpPr>
        <p:spPr>
          <a:xfrm>
            <a:off x="1333500" y="3810000"/>
            <a:ext cx="38100" cy="1409700"/>
          </a:xfrm>
          <a:prstGeom prst="rect">
            <a:avLst/>
          </a:prstGeom>
          <a:solidFill>
            <a:srgbClr val="2563EB"/>
          </a:solidFill>
          <a:ln/>
        </p:spPr>
      </p:sp>
      <p:sp>
        <p:nvSpPr>
          <p:cNvPr id="15" name="Shape 13"/>
          <p:cNvSpPr/>
          <p:nvPr/>
        </p:nvSpPr>
        <p:spPr>
          <a:xfrm>
            <a:off x="16944975" y="3810000"/>
            <a:ext cx="9525" cy="1409700"/>
          </a:xfrm>
          <a:prstGeom prst="rect">
            <a:avLst/>
          </a:prstGeom>
          <a:solidFill>
            <a:srgbClr val="BFDBFE"/>
          </a:solidFill>
          <a:ln/>
        </p:spPr>
      </p:sp>
      <p:sp>
        <p:nvSpPr>
          <p:cNvPr id="16" name="Text 14"/>
          <p:cNvSpPr/>
          <p:nvPr/>
        </p:nvSpPr>
        <p:spPr>
          <a:xfrm>
            <a:off x="1752600" y="4124325"/>
            <a:ext cx="1600200" cy="314325"/>
          </a:xfrm>
          <a:prstGeom prst="rect">
            <a:avLst/>
          </a:prstGeom>
          <a:noFill/>
          <a:ln/>
        </p:spPr>
        <p:txBody>
          <a:bodyPr wrap="square" lIns="25400" tIns="25400" rIns="25400" bIns="25400" rtlCol="0" anchor="t">
            <a:normAutofit/>
          </a:bodyPr>
          <a:lstStyle/>
          <a:p>
            <a:pPr algn="l" indent="0" marL="0">
              <a:buNone/>
            </a:pPr>
            <a:r>
              <a:rPr lang="en-US" sz="1800" b="1" spc="108" kern="0" dirty="0">
                <a:solidFill>
                  <a:srgbClr val="2563EB"/>
                </a:solidFill>
                <a:latin typeface="Verdana" pitchFamily="34" charset="0"/>
                <a:ea typeface="Verdana" pitchFamily="34" charset="-122"/>
                <a:cs typeface="Verdana" pitchFamily="34" charset="-120"/>
              </a:rPr>
              <a:t>WRITING</a:t>
            </a:r>
            <a:endParaRPr lang="en-US" sz="1800" dirty="0"/>
          </a:p>
        </p:txBody>
      </p:sp>
      <p:sp>
        <p:nvSpPr>
          <p:cNvPr id="17" name="Text 15"/>
          <p:cNvSpPr/>
          <p:nvPr/>
        </p:nvSpPr>
        <p:spPr>
          <a:xfrm>
            <a:off x="3543300" y="4086225"/>
            <a:ext cx="13411295" cy="895350"/>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One short piece on structure (600 words), one long draft with a review prompt, and one in-class prompt.</a:t>
            </a:r>
            <a:endParaRPr lang="en-US" sz="2250" dirty="0"/>
          </a:p>
        </p:txBody>
      </p:sp>
      <p:sp>
        <p:nvSpPr>
          <p:cNvPr id="18" name="Shape 16"/>
          <p:cNvSpPr/>
          <p:nvPr/>
        </p:nvSpPr>
        <p:spPr>
          <a:xfrm>
            <a:off x="1333500" y="5448300"/>
            <a:ext cx="15621000" cy="1409700"/>
          </a:xfrm>
          <a:prstGeom prst="roundRect">
            <a:avLst>
              <a:gd name="adj" fmla="val 4054"/>
            </a:avLst>
          </a:prstGeom>
          <a:solidFill>
            <a:srgbClr val="F8FAFC"/>
          </a:solidFill>
          <a:ln/>
        </p:spPr>
      </p:sp>
      <p:sp>
        <p:nvSpPr>
          <p:cNvPr id="19" name="Shape 17"/>
          <p:cNvSpPr/>
          <p:nvPr/>
        </p:nvSpPr>
        <p:spPr>
          <a:xfrm>
            <a:off x="1333500" y="6848475"/>
            <a:ext cx="15621000" cy="9525"/>
          </a:xfrm>
          <a:prstGeom prst="rect">
            <a:avLst/>
          </a:prstGeom>
          <a:solidFill>
            <a:srgbClr val="BFDBFE"/>
          </a:solidFill>
          <a:ln/>
        </p:spPr>
      </p:sp>
      <p:sp>
        <p:nvSpPr>
          <p:cNvPr id="20" name="Shape 18"/>
          <p:cNvSpPr/>
          <p:nvPr/>
        </p:nvSpPr>
        <p:spPr>
          <a:xfrm>
            <a:off x="1333500" y="5448300"/>
            <a:ext cx="15621000" cy="9525"/>
          </a:xfrm>
          <a:prstGeom prst="rect">
            <a:avLst/>
          </a:prstGeom>
          <a:solidFill>
            <a:srgbClr val="BFDBFE"/>
          </a:solidFill>
          <a:ln/>
        </p:spPr>
      </p:sp>
      <p:sp>
        <p:nvSpPr>
          <p:cNvPr id="21" name="Shape 19"/>
          <p:cNvSpPr/>
          <p:nvPr/>
        </p:nvSpPr>
        <p:spPr>
          <a:xfrm>
            <a:off x="1333500" y="5448300"/>
            <a:ext cx="38100" cy="1409700"/>
          </a:xfrm>
          <a:prstGeom prst="rect">
            <a:avLst/>
          </a:prstGeom>
          <a:solidFill>
            <a:srgbClr val="2563EB"/>
          </a:solidFill>
          <a:ln/>
        </p:spPr>
      </p:sp>
      <p:sp>
        <p:nvSpPr>
          <p:cNvPr id="22" name="Shape 20"/>
          <p:cNvSpPr/>
          <p:nvPr/>
        </p:nvSpPr>
        <p:spPr>
          <a:xfrm>
            <a:off x="16944975" y="5448300"/>
            <a:ext cx="9525" cy="1409700"/>
          </a:xfrm>
          <a:prstGeom prst="rect">
            <a:avLst/>
          </a:prstGeom>
          <a:solidFill>
            <a:srgbClr val="BFDBFE"/>
          </a:solidFill>
          <a:ln/>
        </p:spPr>
      </p:sp>
      <p:sp>
        <p:nvSpPr>
          <p:cNvPr id="23" name="Text 21"/>
          <p:cNvSpPr/>
          <p:nvPr/>
        </p:nvSpPr>
        <p:spPr>
          <a:xfrm>
            <a:off x="1752600" y="5762625"/>
            <a:ext cx="1600200" cy="314325"/>
          </a:xfrm>
          <a:prstGeom prst="rect">
            <a:avLst/>
          </a:prstGeom>
          <a:noFill/>
          <a:ln/>
        </p:spPr>
        <p:txBody>
          <a:bodyPr wrap="square" lIns="25400" tIns="25400" rIns="25400" bIns="25400" rtlCol="0" anchor="t">
            <a:normAutofit/>
          </a:bodyPr>
          <a:lstStyle/>
          <a:p>
            <a:pPr algn="l" indent="0" marL="0">
              <a:buNone/>
            </a:pPr>
            <a:r>
              <a:rPr lang="en-US" sz="1800" b="1" spc="108" kern="0" dirty="0">
                <a:solidFill>
                  <a:srgbClr val="2563EB"/>
                </a:solidFill>
                <a:latin typeface="Verdana" pitchFamily="34" charset="0"/>
                <a:ea typeface="Verdana" pitchFamily="34" charset="-122"/>
                <a:cs typeface="Verdana" pitchFamily="34" charset="-120"/>
              </a:rPr>
              <a:t>REVIEWING</a:t>
            </a:r>
            <a:endParaRPr lang="en-US" sz="1800" dirty="0"/>
          </a:p>
        </p:txBody>
      </p:sp>
      <p:sp>
        <p:nvSpPr>
          <p:cNvPr id="24" name="Text 22"/>
          <p:cNvSpPr/>
          <p:nvPr/>
        </p:nvSpPr>
        <p:spPr>
          <a:xfrm>
            <a:off x="3543300" y="5724525"/>
            <a:ext cx="13411295" cy="895350"/>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Half the semester is about how to get useful feedback from an LLM </a:t>
            </a:r>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without losing your own voice </a:t>
            </a:r>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a:t>
            </a:r>
            <a:endParaRPr lang="en-US" sz="2250" dirty="0"/>
          </a:p>
        </p:txBody>
      </p:sp>
      <p:sp>
        <p:nvSpPr>
          <p:cNvPr id="25" name="Shape 23"/>
          <p:cNvSpPr/>
          <p:nvPr/>
        </p:nvSpPr>
        <p:spPr>
          <a:xfrm>
            <a:off x="1333500" y="8572500"/>
            <a:ext cx="15621000" cy="762000"/>
          </a:xfrm>
          <a:prstGeom prst="roundRect">
            <a:avLst>
              <a:gd name="adj" fmla="val 7500"/>
            </a:avLst>
          </a:prstGeom>
          <a:solidFill>
            <a:srgbClr val="FEF2F2"/>
          </a:solidFill>
          <a:ln/>
        </p:spPr>
      </p:sp>
      <p:sp>
        <p:nvSpPr>
          <p:cNvPr id="26" name="Shape 24"/>
          <p:cNvSpPr/>
          <p:nvPr/>
        </p:nvSpPr>
        <p:spPr>
          <a:xfrm>
            <a:off x="1333500" y="9324975"/>
            <a:ext cx="15621000" cy="9525"/>
          </a:xfrm>
          <a:prstGeom prst="rect">
            <a:avLst/>
          </a:prstGeom>
          <a:solidFill>
            <a:srgbClr val="FECACA"/>
          </a:solidFill>
          <a:ln/>
        </p:spPr>
      </p:sp>
      <p:sp>
        <p:nvSpPr>
          <p:cNvPr id="27" name="Shape 25"/>
          <p:cNvSpPr/>
          <p:nvPr/>
        </p:nvSpPr>
        <p:spPr>
          <a:xfrm>
            <a:off x="1333500" y="8572500"/>
            <a:ext cx="15621000" cy="9525"/>
          </a:xfrm>
          <a:prstGeom prst="rect">
            <a:avLst/>
          </a:prstGeom>
          <a:solidFill>
            <a:srgbClr val="FECACA"/>
          </a:solidFill>
          <a:ln/>
        </p:spPr>
      </p:sp>
      <p:sp>
        <p:nvSpPr>
          <p:cNvPr id="28" name="Shape 26"/>
          <p:cNvSpPr/>
          <p:nvPr/>
        </p:nvSpPr>
        <p:spPr>
          <a:xfrm>
            <a:off x="1333500" y="8572500"/>
            <a:ext cx="38100" cy="762000"/>
          </a:xfrm>
          <a:prstGeom prst="rect">
            <a:avLst/>
          </a:prstGeom>
          <a:solidFill>
            <a:srgbClr val="DC2626"/>
          </a:solidFill>
          <a:ln/>
        </p:spPr>
      </p:sp>
      <p:sp>
        <p:nvSpPr>
          <p:cNvPr id="29" name="Shape 27"/>
          <p:cNvSpPr/>
          <p:nvPr/>
        </p:nvSpPr>
        <p:spPr>
          <a:xfrm>
            <a:off x="16944975" y="8572500"/>
            <a:ext cx="9525" cy="762000"/>
          </a:xfrm>
          <a:prstGeom prst="rect">
            <a:avLst/>
          </a:prstGeom>
          <a:solidFill>
            <a:srgbClr val="FECACA"/>
          </a:solidFill>
          <a:ln/>
        </p:spPr>
      </p:sp>
      <p:sp>
        <p:nvSpPr>
          <p:cNvPr id="30" name="Text 28"/>
          <p:cNvSpPr/>
          <p:nvPr/>
        </p:nvSpPr>
        <p:spPr>
          <a:xfrm>
            <a:off x="1752600" y="8791575"/>
            <a:ext cx="15280005" cy="361950"/>
          </a:xfrm>
          <a:prstGeom prst="rect">
            <a:avLst/>
          </a:prstGeom>
          <a:noFill/>
          <a:ln/>
        </p:spPr>
        <p:txBody>
          <a:bodyPr wrap="square" lIns="25400" tIns="25400" rIns="25400" bIns="25400" rtlCol="0" anchor="t">
            <a:normAutofit/>
          </a:bodyPr>
          <a:lstStyle/>
          <a:p>
            <a:pPr algn="l" indent="0" marL="0">
              <a:buNone/>
            </a:pPr>
            <a:r>
              <a:rPr lang="en-US" sz="2100" dirty="0">
                <a:solidFill>
                  <a:srgbClr val="DC2626"/>
                </a:solidFill>
                <a:highlight>
                  <a:srgbClr val="FEF2F2"/>
                </a:highlight>
                <a:latin typeface="Verdana" pitchFamily="34" charset="0"/>
                <a:ea typeface="Verdana" pitchFamily="34" charset="-122"/>
                <a:cs typeface="Verdana" pitchFamily="34" charset="-120"/>
              </a:rPr>
              <a:t>What it is </a:t>
            </a:r>
            <a:pPr algn="l" indent="0" marL="0">
              <a:buNone/>
            </a:pPr>
            <a:r>
              <a:rPr lang="en-US" sz="2100" b="1" dirty="0">
                <a:solidFill>
                  <a:srgbClr val="DC2626"/>
                </a:solidFill>
                <a:latin typeface="Verdana" pitchFamily="34" charset="0"/>
                <a:ea typeface="Verdana" pitchFamily="34" charset="-122"/>
                <a:cs typeface="Verdana" pitchFamily="34" charset="-120"/>
              </a:rPr>
              <a:t>not</a:t>
            </a:r>
            <a:pPr algn="l" indent="0" marL="0">
              <a:buNone/>
            </a:pPr>
            <a:r>
              <a:rPr lang="en-US" sz="2100" dirty="0">
                <a:solidFill>
                  <a:srgbClr val="DC2626"/>
                </a:solidFill>
                <a:highlight>
                  <a:srgbClr val="FEF2F2"/>
                </a:highlight>
                <a:latin typeface="Verdana" pitchFamily="34" charset="0"/>
                <a:ea typeface="Verdana" pitchFamily="34" charset="-122"/>
                <a:cs typeface="Verdana" pitchFamily="34" charset="-120"/>
              </a:rPr>
              <a:t>: a tutorial for any one tool, or a guide to cheating.</a:t>
            </a:r>
            <a:endParaRPr lang="en-US" sz="2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143000" y="762000"/>
            <a:ext cx="533400" cy="28575"/>
          </a:xfrm>
          <a:prstGeom prst="roundRect">
            <a:avLst>
              <a:gd name="adj" fmla="val 50000"/>
            </a:avLst>
          </a:prstGeom>
          <a:solidFill>
            <a:srgbClr val="2563EB"/>
          </a:solidFill>
          <a:ln/>
        </p:spPr>
      </p:sp>
      <p:sp>
        <p:nvSpPr>
          <p:cNvPr id="3" name="Text 1"/>
          <p:cNvSpPr/>
          <p:nvPr/>
        </p:nvSpPr>
        <p:spPr>
          <a:xfrm>
            <a:off x="1143000" y="1133475"/>
            <a:ext cx="1648206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The semester at a glance</a:t>
            </a:r>
            <a:endParaRPr lang="en-US" sz="4200" dirty="0"/>
          </a:p>
        </p:txBody>
      </p:sp>
      <p:sp>
        <p:nvSpPr>
          <p:cNvPr id="4" name="Shape 2"/>
          <p:cNvSpPr/>
          <p:nvPr/>
        </p:nvSpPr>
        <p:spPr>
          <a:xfrm>
            <a:off x="1143000" y="2166938"/>
            <a:ext cx="628650" cy="586680"/>
          </a:xfrm>
          <a:prstGeom prst="roundRect">
            <a:avLst>
              <a:gd name="adj" fmla="val 9741"/>
            </a:avLst>
          </a:prstGeom>
          <a:solidFill>
            <a:srgbClr val="000099"/>
          </a:solidFill>
          <a:ln/>
        </p:spPr>
      </p:sp>
      <p:sp>
        <p:nvSpPr>
          <p:cNvPr id="5" name="Text 3"/>
          <p:cNvSpPr/>
          <p:nvPr/>
        </p:nvSpPr>
        <p:spPr>
          <a:xfrm>
            <a:off x="1333500" y="2300288"/>
            <a:ext cx="32385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a:t>
            </a:r>
            <a:endParaRPr lang="en-US" sz="1800" dirty="0"/>
          </a:p>
        </p:txBody>
      </p:sp>
      <p:sp>
        <p:nvSpPr>
          <p:cNvPr id="6" name="Shape 4"/>
          <p:cNvSpPr/>
          <p:nvPr/>
        </p:nvSpPr>
        <p:spPr>
          <a:xfrm>
            <a:off x="1771650" y="2166938"/>
            <a:ext cx="1047750" cy="586680"/>
          </a:xfrm>
          <a:prstGeom prst="rect">
            <a:avLst/>
          </a:prstGeom>
          <a:solidFill>
            <a:srgbClr val="000099"/>
          </a:solidFill>
          <a:ln/>
        </p:spPr>
      </p:sp>
      <p:sp>
        <p:nvSpPr>
          <p:cNvPr id="7" name="Text 5"/>
          <p:cNvSpPr/>
          <p:nvPr/>
        </p:nvSpPr>
        <p:spPr>
          <a:xfrm>
            <a:off x="1962150" y="2300288"/>
            <a:ext cx="74295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Date</a:t>
            </a:r>
            <a:endParaRPr lang="en-US" sz="1800" dirty="0"/>
          </a:p>
        </p:txBody>
      </p:sp>
      <p:sp>
        <p:nvSpPr>
          <p:cNvPr id="8" name="Shape 6"/>
          <p:cNvSpPr/>
          <p:nvPr/>
        </p:nvSpPr>
        <p:spPr>
          <a:xfrm>
            <a:off x="2819400" y="2166938"/>
            <a:ext cx="6210300" cy="586680"/>
          </a:xfrm>
          <a:prstGeom prst="rect">
            <a:avLst/>
          </a:prstGeom>
          <a:solidFill>
            <a:srgbClr val="000099"/>
          </a:solidFill>
          <a:ln/>
        </p:spPr>
      </p:sp>
      <p:sp>
        <p:nvSpPr>
          <p:cNvPr id="9" name="Text 7"/>
          <p:cNvSpPr/>
          <p:nvPr/>
        </p:nvSpPr>
        <p:spPr>
          <a:xfrm>
            <a:off x="3009900" y="2300288"/>
            <a:ext cx="6015609"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Topic</a:t>
            </a:r>
            <a:endParaRPr lang="en-US" sz="1800" dirty="0"/>
          </a:p>
        </p:txBody>
      </p:sp>
      <p:sp>
        <p:nvSpPr>
          <p:cNvPr id="10" name="Shape 8"/>
          <p:cNvSpPr/>
          <p:nvPr/>
        </p:nvSpPr>
        <p:spPr>
          <a:xfrm>
            <a:off x="1143000" y="3670846"/>
            <a:ext cx="628650" cy="9525"/>
          </a:xfrm>
          <a:prstGeom prst="rect">
            <a:avLst/>
          </a:prstGeom>
          <a:solidFill>
            <a:srgbClr val="BFDBFE"/>
          </a:solidFill>
          <a:ln/>
        </p:spPr>
      </p:sp>
      <p:sp>
        <p:nvSpPr>
          <p:cNvPr id="11" name="Text 9"/>
          <p:cNvSpPr/>
          <p:nvPr/>
        </p:nvSpPr>
        <p:spPr>
          <a:xfrm>
            <a:off x="1333500" y="2867918"/>
            <a:ext cx="323850"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1</a:t>
            </a:r>
            <a:endParaRPr lang="en-US" sz="1950" dirty="0"/>
          </a:p>
        </p:txBody>
      </p:sp>
      <p:sp>
        <p:nvSpPr>
          <p:cNvPr id="12" name="Shape 10"/>
          <p:cNvSpPr/>
          <p:nvPr/>
        </p:nvSpPr>
        <p:spPr>
          <a:xfrm>
            <a:off x="1771650" y="3670846"/>
            <a:ext cx="1047750" cy="9525"/>
          </a:xfrm>
          <a:prstGeom prst="rect">
            <a:avLst/>
          </a:prstGeom>
          <a:solidFill>
            <a:srgbClr val="BFDBFE"/>
          </a:solidFill>
          <a:ln/>
        </p:spPr>
      </p:sp>
      <p:sp>
        <p:nvSpPr>
          <p:cNvPr id="13" name="Text 11"/>
          <p:cNvSpPr/>
          <p:nvPr/>
        </p:nvSpPr>
        <p:spPr>
          <a:xfrm>
            <a:off x="1962150" y="2867918"/>
            <a:ext cx="742950"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20 Apr</a:t>
            </a:r>
            <a:endParaRPr lang="en-US" sz="1950" dirty="0"/>
          </a:p>
        </p:txBody>
      </p:sp>
      <p:sp>
        <p:nvSpPr>
          <p:cNvPr id="14" name="Shape 12"/>
          <p:cNvSpPr/>
          <p:nvPr/>
        </p:nvSpPr>
        <p:spPr>
          <a:xfrm>
            <a:off x="2819400" y="3670846"/>
            <a:ext cx="6210300" cy="9525"/>
          </a:xfrm>
          <a:prstGeom prst="rect">
            <a:avLst/>
          </a:prstGeom>
          <a:solidFill>
            <a:srgbClr val="BFDBFE"/>
          </a:solidFill>
          <a:ln/>
        </p:spPr>
      </p:sp>
      <p:sp>
        <p:nvSpPr>
          <p:cNvPr id="15" name="Text 13"/>
          <p:cNvSpPr/>
          <p:nvPr/>
        </p:nvSpPr>
        <p:spPr>
          <a:xfrm>
            <a:off x="3009900" y="2867918"/>
            <a:ext cx="6015609"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Introduction and technology</a:t>
            </a:r>
            <a:endParaRPr lang="en-US" sz="1950" dirty="0"/>
          </a:p>
        </p:txBody>
      </p:sp>
      <p:sp>
        <p:nvSpPr>
          <p:cNvPr id="16" name="Shape 14"/>
          <p:cNvSpPr/>
          <p:nvPr/>
        </p:nvSpPr>
        <p:spPr>
          <a:xfrm>
            <a:off x="1143000" y="3680371"/>
            <a:ext cx="628650" cy="931515"/>
          </a:xfrm>
          <a:prstGeom prst="rect">
            <a:avLst/>
          </a:prstGeom>
          <a:solidFill>
            <a:srgbClr val="F8FAFC"/>
          </a:solidFill>
          <a:ln/>
        </p:spPr>
      </p:sp>
      <p:sp>
        <p:nvSpPr>
          <p:cNvPr id="17" name="Shape 15"/>
          <p:cNvSpPr/>
          <p:nvPr/>
        </p:nvSpPr>
        <p:spPr>
          <a:xfrm>
            <a:off x="1143000" y="4602361"/>
            <a:ext cx="628650" cy="9525"/>
          </a:xfrm>
          <a:prstGeom prst="rect">
            <a:avLst/>
          </a:prstGeom>
          <a:solidFill>
            <a:srgbClr val="BFDBFE"/>
          </a:solidFill>
          <a:ln/>
        </p:spPr>
      </p:sp>
      <p:sp>
        <p:nvSpPr>
          <p:cNvPr id="18" name="Text 16"/>
          <p:cNvSpPr/>
          <p:nvPr/>
        </p:nvSpPr>
        <p:spPr>
          <a:xfrm>
            <a:off x="1333500" y="3794671"/>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2</a:t>
            </a:r>
            <a:endParaRPr lang="en-US" sz="1950" dirty="0"/>
          </a:p>
        </p:txBody>
      </p:sp>
      <p:sp>
        <p:nvSpPr>
          <p:cNvPr id="19" name="Shape 17"/>
          <p:cNvSpPr/>
          <p:nvPr/>
        </p:nvSpPr>
        <p:spPr>
          <a:xfrm>
            <a:off x="1771650" y="3680371"/>
            <a:ext cx="1047750" cy="931515"/>
          </a:xfrm>
          <a:prstGeom prst="rect">
            <a:avLst/>
          </a:prstGeom>
          <a:solidFill>
            <a:srgbClr val="F8FAFC"/>
          </a:solidFill>
          <a:ln/>
        </p:spPr>
      </p:sp>
      <p:sp>
        <p:nvSpPr>
          <p:cNvPr id="20" name="Shape 18"/>
          <p:cNvSpPr/>
          <p:nvPr/>
        </p:nvSpPr>
        <p:spPr>
          <a:xfrm>
            <a:off x="1771650" y="4602361"/>
            <a:ext cx="1047750" cy="9525"/>
          </a:xfrm>
          <a:prstGeom prst="rect">
            <a:avLst/>
          </a:prstGeom>
          <a:solidFill>
            <a:srgbClr val="BFDBFE"/>
          </a:solidFill>
          <a:ln/>
        </p:spPr>
      </p:sp>
      <p:sp>
        <p:nvSpPr>
          <p:cNvPr id="21" name="Text 19"/>
          <p:cNvSpPr/>
          <p:nvPr/>
        </p:nvSpPr>
        <p:spPr>
          <a:xfrm>
            <a:off x="1962150" y="3794671"/>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27 Apr</a:t>
            </a:r>
            <a:endParaRPr lang="en-US" sz="1950" dirty="0"/>
          </a:p>
        </p:txBody>
      </p:sp>
      <p:sp>
        <p:nvSpPr>
          <p:cNvPr id="22" name="Shape 20"/>
          <p:cNvSpPr/>
          <p:nvPr/>
        </p:nvSpPr>
        <p:spPr>
          <a:xfrm>
            <a:off x="2819400" y="3680371"/>
            <a:ext cx="6210300" cy="931515"/>
          </a:xfrm>
          <a:prstGeom prst="rect">
            <a:avLst/>
          </a:prstGeom>
          <a:solidFill>
            <a:srgbClr val="F8FAFC"/>
          </a:solidFill>
          <a:ln/>
        </p:spPr>
      </p:sp>
      <p:sp>
        <p:nvSpPr>
          <p:cNvPr id="23" name="Shape 21"/>
          <p:cNvSpPr/>
          <p:nvPr/>
        </p:nvSpPr>
        <p:spPr>
          <a:xfrm>
            <a:off x="2819400" y="4602361"/>
            <a:ext cx="6210300" cy="9525"/>
          </a:xfrm>
          <a:prstGeom prst="rect">
            <a:avLst/>
          </a:prstGeom>
          <a:solidFill>
            <a:srgbClr val="BFDBFE"/>
          </a:solidFill>
          <a:ln/>
        </p:spPr>
      </p:sp>
      <p:sp>
        <p:nvSpPr>
          <p:cNvPr id="24" name="Text 22"/>
          <p:cNvSpPr/>
          <p:nvPr/>
        </p:nvSpPr>
        <p:spPr>
          <a:xfrm>
            <a:off x="3009900" y="3794671"/>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Plagiarism and voice</a:t>
            </a:r>
            <a:endParaRPr lang="en-US" sz="1950" dirty="0"/>
          </a:p>
        </p:txBody>
      </p:sp>
      <p:sp>
        <p:nvSpPr>
          <p:cNvPr id="25" name="Shape 23"/>
          <p:cNvSpPr/>
          <p:nvPr/>
        </p:nvSpPr>
        <p:spPr>
          <a:xfrm>
            <a:off x="1143000" y="5533876"/>
            <a:ext cx="628650" cy="9525"/>
          </a:xfrm>
          <a:prstGeom prst="rect">
            <a:avLst/>
          </a:prstGeom>
          <a:solidFill>
            <a:srgbClr val="BFDBFE"/>
          </a:solidFill>
          <a:ln/>
        </p:spPr>
      </p:sp>
      <p:sp>
        <p:nvSpPr>
          <p:cNvPr id="26" name="Text 24"/>
          <p:cNvSpPr/>
          <p:nvPr/>
        </p:nvSpPr>
        <p:spPr>
          <a:xfrm>
            <a:off x="1333500" y="4726186"/>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3</a:t>
            </a:r>
            <a:endParaRPr lang="en-US" sz="1950" dirty="0"/>
          </a:p>
        </p:txBody>
      </p:sp>
      <p:sp>
        <p:nvSpPr>
          <p:cNvPr id="27" name="Shape 25"/>
          <p:cNvSpPr/>
          <p:nvPr/>
        </p:nvSpPr>
        <p:spPr>
          <a:xfrm>
            <a:off x="1771650" y="5533876"/>
            <a:ext cx="1047750" cy="9525"/>
          </a:xfrm>
          <a:prstGeom prst="rect">
            <a:avLst/>
          </a:prstGeom>
          <a:solidFill>
            <a:srgbClr val="BFDBFE"/>
          </a:solidFill>
          <a:ln/>
        </p:spPr>
      </p:sp>
      <p:sp>
        <p:nvSpPr>
          <p:cNvPr id="28" name="Text 26"/>
          <p:cNvSpPr/>
          <p:nvPr/>
        </p:nvSpPr>
        <p:spPr>
          <a:xfrm>
            <a:off x="1962150" y="4726186"/>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4 May</a:t>
            </a:r>
            <a:endParaRPr lang="en-US" sz="1950" dirty="0"/>
          </a:p>
        </p:txBody>
      </p:sp>
      <p:sp>
        <p:nvSpPr>
          <p:cNvPr id="29" name="Shape 27"/>
          <p:cNvSpPr/>
          <p:nvPr/>
        </p:nvSpPr>
        <p:spPr>
          <a:xfrm>
            <a:off x="2819400" y="5533876"/>
            <a:ext cx="6210300" cy="9525"/>
          </a:xfrm>
          <a:prstGeom prst="rect">
            <a:avLst/>
          </a:prstGeom>
          <a:solidFill>
            <a:srgbClr val="BFDBFE"/>
          </a:solidFill>
          <a:ln/>
        </p:spPr>
      </p:sp>
      <p:sp>
        <p:nvSpPr>
          <p:cNvPr id="30" name="Text 28"/>
          <p:cNvSpPr/>
          <p:nvPr/>
        </p:nvSpPr>
        <p:spPr>
          <a:xfrm>
            <a:off x="3009900" y="4726186"/>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Genres and choosing a topic</a:t>
            </a:r>
            <a:endParaRPr lang="en-US" sz="1950" dirty="0"/>
          </a:p>
        </p:txBody>
      </p:sp>
      <p:sp>
        <p:nvSpPr>
          <p:cNvPr id="31" name="Shape 29"/>
          <p:cNvSpPr/>
          <p:nvPr/>
        </p:nvSpPr>
        <p:spPr>
          <a:xfrm>
            <a:off x="1143000" y="5543401"/>
            <a:ext cx="628650" cy="931515"/>
          </a:xfrm>
          <a:prstGeom prst="rect">
            <a:avLst/>
          </a:prstGeom>
          <a:solidFill>
            <a:srgbClr val="F8FAFC"/>
          </a:solidFill>
          <a:ln/>
        </p:spPr>
      </p:sp>
      <p:sp>
        <p:nvSpPr>
          <p:cNvPr id="32" name="Shape 30"/>
          <p:cNvSpPr/>
          <p:nvPr/>
        </p:nvSpPr>
        <p:spPr>
          <a:xfrm>
            <a:off x="1143000" y="6465391"/>
            <a:ext cx="628650" cy="9525"/>
          </a:xfrm>
          <a:prstGeom prst="rect">
            <a:avLst/>
          </a:prstGeom>
          <a:solidFill>
            <a:srgbClr val="BFDBFE"/>
          </a:solidFill>
          <a:ln/>
        </p:spPr>
      </p:sp>
      <p:sp>
        <p:nvSpPr>
          <p:cNvPr id="33" name="Text 31"/>
          <p:cNvSpPr/>
          <p:nvPr/>
        </p:nvSpPr>
        <p:spPr>
          <a:xfrm>
            <a:off x="1333500" y="5657701"/>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4</a:t>
            </a:r>
            <a:endParaRPr lang="en-US" sz="1950" dirty="0"/>
          </a:p>
        </p:txBody>
      </p:sp>
      <p:sp>
        <p:nvSpPr>
          <p:cNvPr id="34" name="Shape 32"/>
          <p:cNvSpPr/>
          <p:nvPr/>
        </p:nvSpPr>
        <p:spPr>
          <a:xfrm>
            <a:off x="1771650" y="5543401"/>
            <a:ext cx="1047750" cy="931515"/>
          </a:xfrm>
          <a:prstGeom prst="rect">
            <a:avLst/>
          </a:prstGeom>
          <a:solidFill>
            <a:srgbClr val="F8FAFC"/>
          </a:solidFill>
          <a:ln/>
        </p:spPr>
      </p:sp>
      <p:sp>
        <p:nvSpPr>
          <p:cNvPr id="35" name="Shape 33"/>
          <p:cNvSpPr/>
          <p:nvPr/>
        </p:nvSpPr>
        <p:spPr>
          <a:xfrm>
            <a:off x="1771650" y="6465391"/>
            <a:ext cx="1047750" cy="9525"/>
          </a:xfrm>
          <a:prstGeom prst="rect">
            <a:avLst/>
          </a:prstGeom>
          <a:solidFill>
            <a:srgbClr val="BFDBFE"/>
          </a:solidFill>
          <a:ln/>
        </p:spPr>
      </p:sp>
      <p:sp>
        <p:nvSpPr>
          <p:cNvPr id="36" name="Text 34"/>
          <p:cNvSpPr/>
          <p:nvPr/>
        </p:nvSpPr>
        <p:spPr>
          <a:xfrm>
            <a:off x="1962150" y="5657701"/>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11 May</a:t>
            </a:r>
            <a:endParaRPr lang="en-US" sz="1950" dirty="0"/>
          </a:p>
        </p:txBody>
      </p:sp>
      <p:sp>
        <p:nvSpPr>
          <p:cNvPr id="37" name="Shape 35"/>
          <p:cNvSpPr/>
          <p:nvPr/>
        </p:nvSpPr>
        <p:spPr>
          <a:xfrm>
            <a:off x="2819400" y="5543401"/>
            <a:ext cx="6210300" cy="931515"/>
          </a:xfrm>
          <a:prstGeom prst="rect">
            <a:avLst/>
          </a:prstGeom>
          <a:solidFill>
            <a:srgbClr val="F8FAFC"/>
          </a:solidFill>
          <a:ln/>
        </p:spPr>
      </p:sp>
      <p:sp>
        <p:nvSpPr>
          <p:cNvPr id="38" name="Shape 36"/>
          <p:cNvSpPr/>
          <p:nvPr/>
        </p:nvSpPr>
        <p:spPr>
          <a:xfrm>
            <a:off x="2819400" y="6465391"/>
            <a:ext cx="6210300" cy="9525"/>
          </a:xfrm>
          <a:prstGeom prst="rect">
            <a:avLst/>
          </a:prstGeom>
          <a:solidFill>
            <a:srgbClr val="BFDBFE"/>
          </a:solidFill>
          <a:ln/>
        </p:spPr>
      </p:sp>
      <p:sp>
        <p:nvSpPr>
          <p:cNvPr id="39" name="Text 37"/>
          <p:cNvSpPr/>
          <p:nvPr/>
        </p:nvSpPr>
        <p:spPr>
          <a:xfrm>
            <a:off x="3009900" y="5657701"/>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Macro structure and flow</a:t>
            </a:r>
            <a:endParaRPr lang="en-US" sz="1950" dirty="0"/>
          </a:p>
        </p:txBody>
      </p:sp>
      <p:sp>
        <p:nvSpPr>
          <p:cNvPr id="40" name="Shape 38"/>
          <p:cNvSpPr/>
          <p:nvPr/>
        </p:nvSpPr>
        <p:spPr>
          <a:xfrm>
            <a:off x="1143000" y="7396907"/>
            <a:ext cx="628650" cy="9525"/>
          </a:xfrm>
          <a:prstGeom prst="rect">
            <a:avLst/>
          </a:prstGeom>
          <a:solidFill>
            <a:srgbClr val="BFDBFE"/>
          </a:solidFill>
          <a:ln/>
        </p:spPr>
      </p:sp>
      <p:sp>
        <p:nvSpPr>
          <p:cNvPr id="41" name="Text 39"/>
          <p:cNvSpPr/>
          <p:nvPr/>
        </p:nvSpPr>
        <p:spPr>
          <a:xfrm>
            <a:off x="1333500" y="6589216"/>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5</a:t>
            </a:r>
            <a:endParaRPr lang="en-US" sz="1950" dirty="0"/>
          </a:p>
        </p:txBody>
      </p:sp>
      <p:sp>
        <p:nvSpPr>
          <p:cNvPr id="42" name="Shape 40"/>
          <p:cNvSpPr/>
          <p:nvPr/>
        </p:nvSpPr>
        <p:spPr>
          <a:xfrm>
            <a:off x="1771650" y="7396907"/>
            <a:ext cx="1047750" cy="9525"/>
          </a:xfrm>
          <a:prstGeom prst="rect">
            <a:avLst/>
          </a:prstGeom>
          <a:solidFill>
            <a:srgbClr val="BFDBFE"/>
          </a:solidFill>
          <a:ln/>
        </p:spPr>
      </p:sp>
      <p:sp>
        <p:nvSpPr>
          <p:cNvPr id="43" name="Text 41"/>
          <p:cNvSpPr/>
          <p:nvPr/>
        </p:nvSpPr>
        <p:spPr>
          <a:xfrm>
            <a:off x="1962150" y="6589216"/>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18 May</a:t>
            </a:r>
            <a:endParaRPr lang="en-US" sz="1950" dirty="0"/>
          </a:p>
        </p:txBody>
      </p:sp>
      <p:sp>
        <p:nvSpPr>
          <p:cNvPr id="44" name="Shape 42"/>
          <p:cNvSpPr/>
          <p:nvPr/>
        </p:nvSpPr>
        <p:spPr>
          <a:xfrm>
            <a:off x="2819400" y="7396907"/>
            <a:ext cx="6210300" cy="9525"/>
          </a:xfrm>
          <a:prstGeom prst="rect">
            <a:avLst/>
          </a:prstGeom>
          <a:solidFill>
            <a:srgbClr val="BFDBFE"/>
          </a:solidFill>
          <a:ln/>
        </p:spPr>
      </p:sp>
      <p:sp>
        <p:nvSpPr>
          <p:cNvPr id="45" name="Text 43"/>
          <p:cNvSpPr/>
          <p:nvPr/>
        </p:nvSpPr>
        <p:spPr>
          <a:xfrm>
            <a:off x="3009900" y="6589216"/>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Revision with AI</a:t>
            </a:r>
            <a:endParaRPr lang="en-US" sz="1950" dirty="0"/>
          </a:p>
        </p:txBody>
      </p:sp>
      <p:sp>
        <p:nvSpPr>
          <p:cNvPr id="46" name="Shape 44"/>
          <p:cNvSpPr/>
          <p:nvPr/>
        </p:nvSpPr>
        <p:spPr>
          <a:xfrm>
            <a:off x="1143000" y="7406432"/>
            <a:ext cx="628650" cy="931515"/>
          </a:xfrm>
          <a:prstGeom prst="rect">
            <a:avLst/>
          </a:prstGeom>
          <a:solidFill>
            <a:srgbClr val="F8FAFC"/>
          </a:solidFill>
          <a:ln/>
        </p:spPr>
      </p:sp>
      <p:sp>
        <p:nvSpPr>
          <p:cNvPr id="47" name="Shape 45"/>
          <p:cNvSpPr/>
          <p:nvPr/>
        </p:nvSpPr>
        <p:spPr>
          <a:xfrm>
            <a:off x="1143000" y="8328422"/>
            <a:ext cx="628650" cy="9525"/>
          </a:xfrm>
          <a:prstGeom prst="rect">
            <a:avLst/>
          </a:prstGeom>
          <a:solidFill>
            <a:srgbClr val="BFDBFE"/>
          </a:solidFill>
          <a:ln/>
        </p:spPr>
      </p:sp>
      <p:sp>
        <p:nvSpPr>
          <p:cNvPr id="48" name="Text 46"/>
          <p:cNvSpPr/>
          <p:nvPr/>
        </p:nvSpPr>
        <p:spPr>
          <a:xfrm>
            <a:off x="1333500" y="7520732"/>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4A5568"/>
                </a:solidFill>
                <a:latin typeface="Verdana" pitchFamily="34" charset="0"/>
                <a:ea typeface="Verdana" pitchFamily="34" charset="-122"/>
                <a:cs typeface="Verdana" pitchFamily="34" charset="-120"/>
              </a:rPr>
              <a:t>—</a:t>
            </a:r>
            <a:endParaRPr lang="en-US" sz="1950" dirty="0"/>
          </a:p>
        </p:txBody>
      </p:sp>
      <p:sp>
        <p:nvSpPr>
          <p:cNvPr id="49" name="Shape 47"/>
          <p:cNvSpPr/>
          <p:nvPr/>
        </p:nvSpPr>
        <p:spPr>
          <a:xfrm>
            <a:off x="1771650" y="7406432"/>
            <a:ext cx="1047750" cy="931515"/>
          </a:xfrm>
          <a:prstGeom prst="rect">
            <a:avLst/>
          </a:prstGeom>
          <a:solidFill>
            <a:srgbClr val="F8FAFC"/>
          </a:solidFill>
          <a:ln/>
        </p:spPr>
      </p:sp>
      <p:sp>
        <p:nvSpPr>
          <p:cNvPr id="50" name="Shape 48"/>
          <p:cNvSpPr/>
          <p:nvPr/>
        </p:nvSpPr>
        <p:spPr>
          <a:xfrm>
            <a:off x="1771650" y="8328422"/>
            <a:ext cx="1047750" cy="9525"/>
          </a:xfrm>
          <a:prstGeom prst="rect">
            <a:avLst/>
          </a:prstGeom>
          <a:solidFill>
            <a:srgbClr val="BFDBFE"/>
          </a:solidFill>
          <a:ln/>
        </p:spPr>
      </p:sp>
      <p:sp>
        <p:nvSpPr>
          <p:cNvPr id="51" name="Text 49"/>
          <p:cNvSpPr/>
          <p:nvPr/>
        </p:nvSpPr>
        <p:spPr>
          <a:xfrm>
            <a:off x="1962150" y="7520732"/>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4A5568"/>
                </a:solidFill>
                <a:latin typeface="Verdana" pitchFamily="34" charset="0"/>
                <a:ea typeface="Verdana" pitchFamily="34" charset="-122"/>
                <a:cs typeface="Verdana" pitchFamily="34" charset="-120"/>
              </a:rPr>
              <a:t>25 May</a:t>
            </a:r>
            <a:endParaRPr lang="en-US" sz="1950" dirty="0"/>
          </a:p>
        </p:txBody>
      </p:sp>
      <p:sp>
        <p:nvSpPr>
          <p:cNvPr id="52" name="Shape 50"/>
          <p:cNvSpPr/>
          <p:nvPr/>
        </p:nvSpPr>
        <p:spPr>
          <a:xfrm>
            <a:off x="2819400" y="7406432"/>
            <a:ext cx="6210300" cy="931515"/>
          </a:xfrm>
          <a:prstGeom prst="rect">
            <a:avLst/>
          </a:prstGeom>
          <a:solidFill>
            <a:srgbClr val="F8FAFC"/>
          </a:solidFill>
          <a:ln/>
        </p:spPr>
      </p:sp>
      <p:sp>
        <p:nvSpPr>
          <p:cNvPr id="53" name="Shape 51"/>
          <p:cNvSpPr/>
          <p:nvPr/>
        </p:nvSpPr>
        <p:spPr>
          <a:xfrm>
            <a:off x="2819400" y="8328422"/>
            <a:ext cx="6210300" cy="9525"/>
          </a:xfrm>
          <a:prstGeom prst="rect">
            <a:avLst/>
          </a:prstGeom>
          <a:solidFill>
            <a:srgbClr val="BFDBFE"/>
          </a:solidFill>
          <a:ln/>
        </p:spPr>
      </p:sp>
      <p:sp>
        <p:nvSpPr>
          <p:cNvPr id="54" name="Text 52"/>
          <p:cNvSpPr/>
          <p:nvPr/>
        </p:nvSpPr>
        <p:spPr>
          <a:xfrm>
            <a:off x="3009900" y="7520732"/>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i="1" dirty="0">
                <a:solidFill>
                  <a:srgbClr val="4A5568"/>
                </a:solidFill>
                <a:latin typeface="Verdana" pitchFamily="34" charset="0"/>
                <a:ea typeface="Verdana" pitchFamily="34" charset="-122"/>
                <a:cs typeface="Verdana" pitchFamily="34" charset="-120"/>
              </a:rPr>
              <a:t>No class — Pentecost break</a:t>
            </a:r>
            <a:endParaRPr lang="en-US" sz="1950" dirty="0"/>
          </a:p>
        </p:txBody>
      </p:sp>
      <p:sp>
        <p:nvSpPr>
          <p:cNvPr id="55" name="Shape 53"/>
          <p:cNvSpPr/>
          <p:nvPr/>
        </p:nvSpPr>
        <p:spPr>
          <a:xfrm>
            <a:off x="1143000" y="9259937"/>
            <a:ext cx="628650" cy="9525"/>
          </a:xfrm>
          <a:prstGeom prst="rect">
            <a:avLst/>
          </a:prstGeom>
          <a:solidFill>
            <a:srgbClr val="BFDBFE"/>
          </a:solidFill>
          <a:ln/>
        </p:spPr>
      </p:sp>
      <p:sp>
        <p:nvSpPr>
          <p:cNvPr id="56" name="Text 54"/>
          <p:cNvSpPr/>
          <p:nvPr/>
        </p:nvSpPr>
        <p:spPr>
          <a:xfrm>
            <a:off x="1333500" y="8452247"/>
            <a:ext cx="3238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6</a:t>
            </a:r>
            <a:endParaRPr lang="en-US" sz="1950" dirty="0"/>
          </a:p>
        </p:txBody>
      </p:sp>
      <p:sp>
        <p:nvSpPr>
          <p:cNvPr id="57" name="Shape 55"/>
          <p:cNvSpPr/>
          <p:nvPr/>
        </p:nvSpPr>
        <p:spPr>
          <a:xfrm>
            <a:off x="1771650" y="9259937"/>
            <a:ext cx="1047750" cy="9525"/>
          </a:xfrm>
          <a:prstGeom prst="rect">
            <a:avLst/>
          </a:prstGeom>
          <a:solidFill>
            <a:srgbClr val="BFDBFE"/>
          </a:solidFill>
          <a:ln/>
        </p:spPr>
      </p:sp>
      <p:sp>
        <p:nvSpPr>
          <p:cNvPr id="58" name="Text 56"/>
          <p:cNvSpPr/>
          <p:nvPr/>
        </p:nvSpPr>
        <p:spPr>
          <a:xfrm>
            <a:off x="1962150" y="8452247"/>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 Jun</a:t>
            </a:r>
            <a:endParaRPr lang="en-US" sz="1950" dirty="0"/>
          </a:p>
        </p:txBody>
      </p:sp>
      <p:sp>
        <p:nvSpPr>
          <p:cNvPr id="59" name="Shape 57"/>
          <p:cNvSpPr/>
          <p:nvPr/>
        </p:nvSpPr>
        <p:spPr>
          <a:xfrm>
            <a:off x="2819400" y="9259937"/>
            <a:ext cx="6210300" cy="9525"/>
          </a:xfrm>
          <a:prstGeom prst="rect">
            <a:avLst/>
          </a:prstGeom>
          <a:solidFill>
            <a:srgbClr val="BFDBFE"/>
          </a:solidFill>
          <a:ln/>
        </p:spPr>
      </p:sp>
      <p:sp>
        <p:nvSpPr>
          <p:cNvPr id="60" name="Text 58"/>
          <p:cNvSpPr/>
          <p:nvPr/>
        </p:nvSpPr>
        <p:spPr>
          <a:xfrm>
            <a:off x="3009900" y="8452247"/>
            <a:ext cx="6015609"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Audience, purpose, style and flow</a:t>
            </a:r>
            <a:endParaRPr lang="en-US" sz="1950" dirty="0"/>
          </a:p>
        </p:txBody>
      </p:sp>
      <p:sp>
        <p:nvSpPr>
          <p:cNvPr id="61" name="Shape 59"/>
          <p:cNvSpPr/>
          <p:nvPr/>
        </p:nvSpPr>
        <p:spPr>
          <a:xfrm>
            <a:off x="9258300" y="2166938"/>
            <a:ext cx="733127" cy="586680"/>
          </a:xfrm>
          <a:prstGeom prst="roundRect">
            <a:avLst>
              <a:gd name="adj" fmla="val 9741"/>
            </a:avLst>
          </a:prstGeom>
          <a:solidFill>
            <a:srgbClr val="000099"/>
          </a:solidFill>
          <a:ln/>
        </p:spPr>
      </p:sp>
      <p:sp>
        <p:nvSpPr>
          <p:cNvPr id="62" name="Text 60"/>
          <p:cNvSpPr/>
          <p:nvPr/>
        </p:nvSpPr>
        <p:spPr>
          <a:xfrm>
            <a:off x="9448800" y="2300288"/>
            <a:ext cx="428327"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a:t>
            </a:r>
            <a:endParaRPr lang="en-US" sz="1800" dirty="0"/>
          </a:p>
        </p:txBody>
      </p:sp>
      <p:sp>
        <p:nvSpPr>
          <p:cNvPr id="63" name="Shape 61"/>
          <p:cNvSpPr/>
          <p:nvPr/>
        </p:nvSpPr>
        <p:spPr>
          <a:xfrm>
            <a:off x="9991427" y="2166938"/>
            <a:ext cx="1047750" cy="586680"/>
          </a:xfrm>
          <a:prstGeom prst="rect">
            <a:avLst/>
          </a:prstGeom>
          <a:solidFill>
            <a:srgbClr val="000099"/>
          </a:solidFill>
          <a:ln/>
        </p:spPr>
      </p:sp>
      <p:sp>
        <p:nvSpPr>
          <p:cNvPr id="64" name="Text 62"/>
          <p:cNvSpPr/>
          <p:nvPr/>
        </p:nvSpPr>
        <p:spPr>
          <a:xfrm>
            <a:off x="10181927" y="2300288"/>
            <a:ext cx="74295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Date</a:t>
            </a:r>
            <a:endParaRPr lang="en-US" sz="1800" dirty="0"/>
          </a:p>
        </p:txBody>
      </p:sp>
      <p:sp>
        <p:nvSpPr>
          <p:cNvPr id="65" name="Shape 63"/>
          <p:cNvSpPr/>
          <p:nvPr/>
        </p:nvSpPr>
        <p:spPr>
          <a:xfrm>
            <a:off x="11039177" y="2166938"/>
            <a:ext cx="6105823" cy="586680"/>
          </a:xfrm>
          <a:prstGeom prst="rect">
            <a:avLst/>
          </a:prstGeom>
          <a:solidFill>
            <a:srgbClr val="000099"/>
          </a:solidFill>
          <a:ln/>
        </p:spPr>
      </p:sp>
      <p:sp>
        <p:nvSpPr>
          <p:cNvPr id="66" name="Text 64"/>
          <p:cNvSpPr/>
          <p:nvPr/>
        </p:nvSpPr>
        <p:spPr>
          <a:xfrm>
            <a:off x="11229677" y="2300288"/>
            <a:ext cx="5907997"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Topic</a:t>
            </a:r>
            <a:endParaRPr lang="en-US" sz="1800" dirty="0"/>
          </a:p>
        </p:txBody>
      </p:sp>
      <p:sp>
        <p:nvSpPr>
          <p:cNvPr id="67" name="Shape 65"/>
          <p:cNvSpPr/>
          <p:nvPr/>
        </p:nvSpPr>
        <p:spPr>
          <a:xfrm>
            <a:off x="9258300" y="3670846"/>
            <a:ext cx="733127" cy="9525"/>
          </a:xfrm>
          <a:prstGeom prst="rect">
            <a:avLst/>
          </a:prstGeom>
          <a:solidFill>
            <a:srgbClr val="BFDBFE"/>
          </a:solidFill>
          <a:ln/>
        </p:spPr>
      </p:sp>
      <p:sp>
        <p:nvSpPr>
          <p:cNvPr id="68" name="Text 66"/>
          <p:cNvSpPr/>
          <p:nvPr/>
        </p:nvSpPr>
        <p:spPr>
          <a:xfrm>
            <a:off x="9448800" y="2867918"/>
            <a:ext cx="428327"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7</a:t>
            </a:r>
            <a:endParaRPr lang="en-US" sz="1950" dirty="0"/>
          </a:p>
        </p:txBody>
      </p:sp>
      <p:sp>
        <p:nvSpPr>
          <p:cNvPr id="69" name="Shape 67"/>
          <p:cNvSpPr/>
          <p:nvPr/>
        </p:nvSpPr>
        <p:spPr>
          <a:xfrm>
            <a:off x="9991427" y="3670846"/>
            <a:ext cx="1047750" cy="9525"/>
          </a:xfrm>
          <a:prstGeom prst="rect">
            <a:avLst/>
          </a:prstGeom>
          <a:solidFill>
            <a:srgbClr val="BFDBFE"/>
          </a:solidFill>
          <a:ln/>
        </p:spPr>
      </p:sp>
      <p:sp>
        <p:nvSpPr>
          <p:cNvPr id="70" name="Text 68"/>
          <p:cNvSpPr/>
          <p:nvPr/>
        </p:nvSpPr>
        <p:spPr>
          <a:xfrm>
            <a:off x="10181927" y="2867918"/>
            <a:ext cx="742950"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8 Jun</a:t>
            </a:r>
            <a:endParaRPr lang="en-US" sz="1950" dirty="0"/>
          </a:p>
        </p:txBody>
      </p:sp>
      <p:sp>
        <p:nvSpPr>
          <p:cNvPr id="71" name="Shape 69"/>
          <p:cNvSpPr/>
          <p:nvPr/>
        </p:nvSpPr>
        <p:spPr>
          <a:xfrm>
            <a:off x="11039177" y="3670846"/>
            <a:ext cx="6105823" cy="9525"/>
          </a:xfrm>
          <a:prstGeom prst="rect">
            <a:avLst/>
          </a:prstGeom>
          <a:solidFill>
            <a:srgbClr val="BFDBFE"/>
          </a:solidFill>
          <a:ln/>
        </p:spPr>
      </p:sp>
      <p:sp>
        <p:nvSpPr>
          <p:cNvPr id="72" name="Text 70"/>
          <p:cNvSpPr/>
          <p:nvPr/>
        </p:nvSpPr>
        <p:spPr>
          <a:xfrm>
            <a:off x="11229677" y="2867918"/>
            <a:ext cx="5907997" cy="72672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Drafting</a:t>
            </a:r>
            <a:endParaRPr lang="en-US" sz="1950" dirty="0"/>
          </a:p>
        </p:txBody>
      </p:sp>
      <p:sp>
        <p:nvSpPr>
          <p:cNvPr id="73" name="Shape 71"/>
          <p:cNvSpPr/>
          <p:nvPr/>
        </p:nvSpPr>
        <p:spPr>
          <a:xfrm>
            <a:off x="9258300" y="3680371"/>
            <a:ext cx="733127" cy="931515"/>
          </a:xfrm>
          <a:prstGeom prst="rect">
            <a:avLst/>
          </a:prstGeom>
          <a:solidFill>
            <a:srgbClr val="F8FAFC"/>
          </a:solidFill>
          <a:ln/>
        </p:spPr>
      </p:sp>
      <p:sp>
        <p:nvSpPr>
          <p:cNvPr id="74" name="Shape 72"/>
          <p:cNvSpPr/>
          <p:nvPr/>
        </p:nvSpPr>
        <p:spPr>
          <a:xfrm>
            <a:off x="9258300" y="4602361"/>
            <a:ext cx="733127" cy="9525"/>
          </a:xfrm>
          <a:prstGeom prst="rect">
            <a:avLst/>
          </a:prstGeom>
          <a:solidFill>
            <a:srgbClr val="BFDBFE"/>
          </a:solidFill>
          <a:ln/>
        </p:spPr>
      </p:sp>
      <p:sp>
        <p:nvSpPr>
          <p:cNvPr id="75" name="Text 73"/>
          <p:cNvSpPr/>
          <p:nvPr/>
        </p:nvSpPr>
        <p:spPr>
          <a:xfrm>
            <a:off x="9448800" y="3794671"/>
            <a:ext cx="42832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8</a:t>
            </a:r>
            <a:endParaRPr lang="en-US" sz="1950" dirty="0"/>
          </a:p>
        </p:txBody>
      </p:sp>
      <p:sp>
        <p:nvSpPr>
          <p:cNvPr id="76" name="Shape 74"/>
          <p:cNvSpPr/>
          <p:nvPr/>
        </p:nvSpPr>
        <p:spPr>
          <a:xfrm>
            <a:off x="9991427" y="3680371"/>
            <a:ext cx="1047750" cy="931515"/>
          </a:xfrm>
          <a:prstGeom prst="rect">
            <a:avLst/>
          </a:prstGeom>
          <a:solidFill>
            <a:srgbClr val="F8FAFC"/>
          </a:solidFill>
          <a:ln/>
        </p:spPr>
      </p:sp>
      <p:sp>
        <p:nvSpPr>
          <p:cNvPr id="77" name="Shape 75"/>
          <p:cNvSpPr/>
          <p:nvPr/>
        </p:nvSpPr>
        <p:spPr>
          <a:xfrm>
            <a:off x="9991427" y="4602361"/>
            <a:ext cx="1047750" cy="9525"/>
          </a:xfrm>
          <a:prstGeom prst="rect">
            <a:avLst/>
          </a:prstGeom>
          <a:solidFill>
            <a:srgbClr val="BFDBFE"/>
          </a:solidFill>
          <a:ln/>
        </p:spPr>
      </p:sp>
      <p:sp>
        <p:nvSpPr>
          <p:cNvPr id="78" name="Text 76"/>
          <p:cNvSpPr/>
          <p:nvPr/>
        </p:nvSpPr>
        <p:spPr>
          <a:xfrm>
            <a:off x="10181927" y="3794671"/>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15 Jun</a:t>
            </a:r>
            <a:endParaRPr lang="en-US" sz="1950" dirty="0"/>
          </a:p>
        </p:txBody>
      </p:sp>
      <p:sp>
        <p:nvSpPr>
          <p:cNvPr id="79" name="Shape 77"/>
          <p:cNvSpPr/>
          <p:nvPr/>
        </p:nvSpPr>
        <p:spPr>
          <a:xfrm>
            <a:off x="11039177" y="3680371"/>
            <a:ext cx="6105823" cy="931515"/>
          </a:xfrm>
          <a:prstGeom prst="rect">
            <a:avLst/>
          </a:prstGeom>
          <a:solidFill>
            <a:srgbClr val="F8FAFC"/>
          </a:solidFill>
          <a:ln/>
        </p:spPr>
      </p:sp>
      <p:sp>
        <p:nvSpPr>
          <p:cNvPr id="80" name="Shape 78"/>
          <p:cNvSpPr/>
          <p:nvPr/>
        </p:nvSpPr>
        <p:spPr>
          <a:xfrm>
            <a:off x="11039177" y="4602361"/>
            <a:ext cx="6105823" cy="9525"/>
          </a:xfrm>
          <a:prstGeom prst="rect">
            <a:avLst/>
          </a:prstGeom>
          <a:solidFill>
            <a:srgbClr val="BFDBFE"/>
          </a:solidFill>
          <a:ln/>
        </p:spPr>
      </p:sp>
      <p:sp>
        <p:nvSpPr>
          <p:cNvPr id="81" name="Text 79"/>
          <p:cNvSpPr/>
          <p:nvPr/>
        </p:nvSpPr>
        <p:spPr>
          <a:xfrm>
            <a:off x="11229677" y="3794671"/>
            <a:ext cx="590799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Review + using AI to improve your writing and learn a language</a:t>
            </a:r>
            <a:endParaRPr lang="en-US" sz="1950" dirty="0"/>
          </a:p>
        </p:txBody>
      </p:sp>
      <p:sp>
        <p:nvSpPr>
          <p:cNvPr id="82" name="Shape 80"/>
          <p:cNvSpPr/>
          <p:nvPr/>
        </p:nvSpPr>
        <p:spPr>
          <a:xfrm>
            <a:off x="9258300" y="5533876"/>
            <a:ext cx="733127" cy="9525"/>
          </a:xfrm>
          <a:prstGeom prst="rect">
            <a:avLst/>
          </a:prstGeom>
          <a:solidFill>
            <a:srgbClr val="BFDBFE"/>
          </a:solidFill>
          <a:ln/>
        </p:spPr>
      </p:sp>
      <p:sp>
        <p:nvSpPr>
          <p:cNvPr id="83" name="Text 81"/>
          <p:cNvSpPr/>
          <p:nvPr/>
        </p:nvSpPr>
        <p:spPr>
          <a:xfrm>
            <a:off x="9448800" y="4726186"/>
            <a:ext cx="42832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9</a:t>
            </a:r>
            <a:endParaRPr lang="en-US" sz="1950" dirty="0"/>
          </a:p>
        </p:txBody>
      </p:sp>
      <p:sp>
        <p:nvSpPr>
          <p:cNvPr id="84" name="Shape 82"/>
          <p:cNvSpPr/>
          <p:nvPr/>
        </p:nvSpPr>
        <p:spPr>
          <a:xfrm>
            <a:off x="9991427" y="5533876"/>
            <a:ext cx="1047750" cy="9525"/>
          </a:xfrm>
          <a:prstGeom prst="rect">
            <a:avLst/>
          </a:prstGeom>
          <a:solidFill>
            <a:srgbClr val="BFDBFE"/>
          </a:solidFill>
          <a:ln/>
        </p:spPr>
      </p:sp>
      <p:sp>
        <p:nvSpPr>
          <p:cNvPr id="85" name="Text 83"/>
          <p:cNvSpPr/>
          <p:nvPr/>
        </p:nvSpPr>
        <p:spPr>
          <a:xfrm>
            <a:off x="10181927" y="4726186"/>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22 Jun</a:t>
            </a:r>
            <a:endParaRPr lang="en-US" sz="1950" dirty="0"/>
          </a:p>
        </p:txBody>
      </p:sp>
      <p:sp>
        <p:nvSpPr>
          <p:cNvPr id="86" name="Shape 84"/>
          <p:cNvSpPr/>
          <p:nvPr/>
        </p:nvSpPr>
        <p:spPr>
          <a:xfrm>
            <a:off x="11039177" y="5533876"/>
            <a:ext cx="6105823" cy="9525"/>
          </a:xfrm>
          <a:prstGeom prst="rect">
            <a:avLst/>
          </a:prstGeom>
          <a:solidFill>
            <a:srgbClr val="BFDBFE"/>
          </a:solidFill>
          <a:ln/>
        </p:spPr>
      </p:sp>
      <p:sp>
        <p:nvSpPr>
          <p:cNvPr id="87" name="Text 85"/>
          <p:cNvSpPr/>
          <p:nvPr/>
        </p:nvSpPr>
        <p:spPr>
          <a:xfrm>
            <a:off x="11229677" y="4726186"/>
            <a:ext cx="590799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Finer structure and grammar</a:t>
            </a:r>
            <a:endParaRPr lang="en-US" sz="1950" dirty="0"/>
          </a:p>
        </p:txBody>
      </p:sp>
      <p:sp>
        <p:nvSpPr>
          <p:cNvPr id="88" name="Shape 86"/>
          <p:cNvSpPr/>
          <p:nvPr/>
        </p:nvSpPr>
        <p:spPr>
          <a:xfrm>
            <a:off x="9258300" y="5543401"/>
            <a:ext cx="733127" cy="931515"/>
          </a:xfrm>
          <a:prstGeom prst="rect">
            <a:avLst/>
          </a:prstGeom>
          <a:solidFill>
            <a:srgbClr val="F8FAFC"/>
          </a:solidFill>
          <a:ln/>
        </p:spPr>
      </p:sp>
      <p:sp>
        <p:nvSpPr>
          <p:cNvPr id="89" name="Shape 87"/>
          <p:cNvSpPr/>
          <p:nvPr/>
        </p:nvSpPr>
        <p:spPr>
          <a:xfrm>
            <a:off x="9258300" y="6465391"/>
            <a:ext cx="733127" cy="9525"/>
          </a:xfrm>
          <a:prstGeom prst="rect">
            <a:avLst/>
          </a:prstGeom>
          <a:solidFill>
            <a:srgbClr val="BFDBFE"/>
          </a:solidFill>
          <a:ln/>
        </p:spPr>
      </p:sp>
      <p:sp>
        <p:nvSpPr>
          <p:cNvPr id="90" name="Text 88"/>
          <p:cNvSpPr/>
          <p:nvPr/>
        </p:nvSpPr>
        <p:spPr>
          <a:xfrm>
            <a:off x="9448800" y="5657701"/>
            <a:ext cx="42832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10</a:t>
            </a:r>
            <a:endParaRPr lang="en-US" sz="1950" dirty="0"/>
          </a:p>
        </p:txBody>
      </p:sp>
      <p:sp>
        <p:nvSpPr>
          <p:cNvPr id="91" name="Shape 89"/>
          <p:cNvSpPr/>
          <p:nvPr/>
        </p:nvSpPr>
        <p:spPr>
          <a:xfrm>
            <a:off x="9991427" y="5543401"/>
            <a:ext cx="1047750" cy="931515"/>
          </a:xfrm>
          <a:prstGeom prst="rect">
            <a:avLst/>
          </a:prstGeom>
          <a:solidFill>
            <a:srgbClr val="F8FAFC"/>
          </a:solidFill>
          <a:ln/>
        </p:spPr>
      </p:sp>
      <p:sp>
        <p:nvSpPr>
          <p:cNvPr id="92" name="Shape 90"/>
          <p:cNvSpPr/>
          <p:nvPr/>
        </p:nvSpPr>
        <p:spPr>
          <a:xfrm>
            <a:off x="9991427" y="6465391"/>
            <a:ext cx="1047750" cy="9525"/>
          </a:xfrm>
          <a:prstGeom prst="rect">
            <a:avLst/>
          </a:prstGeom>
          <a:solidFill>
            <a:srgbClr val="BFDBFE"/>
          </a:solidFill>
          <a:ln/>
        </p:spPr>
      </p:sp>
      <p:sp>
        <p:nvSpPr>
          <p:cNvPr id="93" name="Text 91"/>
          <p:cNvSpPr/>
          <p:nvPr/>
        </p:nvSpPr>
        <p:spPr>
          <a:xfrm>
            <a:off x="10181927" y="5657701"/>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29 Jun</a:t>
            </a:r>
            <a:endParaRPr lang="en-US" sz="1950" dirty="0"/>
          </a:p>
        </p:txBody>
      </p:sp>
      <p:sp>
        <p:nvSpPr>
          <p:cNvPr id="94" name="Shape 92"/>
          <p:cNvSpPr/>
          <p:nvPr/>
        </p:nvSpPr>
        <p:spPr>
          <a:xfrm>
            <a:off x="11039177" y="5543401"/>
            <a:ext cx="6105823" cy="931515"/>
          </a:xfrm>
          <a:prstGeom prst="rect">
            <a:avLst/>
          </a:prstGeom>
          <a:solidFill>
            <a:srgbClr val="F8FAFC"/>
          </a:solidFill>
          <a:ln/>
        </p:spPr>
      </p:sp>
      <p:sp>
        <p:nvSpPr>
          <p:cNvPr id="95" name="Shape 93"/>
          <p:cNvSpPr/>
          <p:nvPr/>
        </p:nvSpPr>
        <p:spPr>
          <a:xfrm>
            <a:off x="11039177" y="6465391"/>
            <a:ext cx="6105823" cy="9525"/>
          </a:xfrm>
          <a:prstGeom prst="rect">
            <a:avLst/>
          </a:prstGeom>
          <a:solidFill>
            <a:srgbClr val="BFDBFE"/>
          </a:solidFill>
          <a:ln/>
        </p:spPr>
      </p:sp>
      <p:sp>
        <p:nvSpPr>
          <p:cNvPr id="96" name="Text 94"/>
          <p:cNvSpPr/>
          <p:nvPr/>
        </p:nvSpPr>
        <p:spPr>
          <a:xfrm>
            <a:off x="11229677" y="5657701"/>
            <a:ext cx="590799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Grammar, hedging, strength of claim</a:t>
            </a:r>
            <a:endParaRPr lang="en-US" sz="1950" dirty="0"/>
          </a:p>
        </p:txBody>
      </p:sp>
      <p:sp>
        <p:nvSpPr>
          <p:cNvPr id="97" name="Shape 95"/>
          <p:cNvSpPr/>
          <p:nvPr/>
        </p:nvSpPr>
        <p:spPr>
          <a:xfrm>
            <a:off x="9258300" y="7050212"/>
            <a:ext cx="733127" cy="9525"/>
          </a:xfrm>
          <a:prstGeom prst="rect">
            <a:avLst/>
          </a:prstGeom>
          <a:solidFill>
            <a:srgbClr val="BFDBFE"/>
          </a:solidFill>
          <a:ln/>
        </p:spPr>
      </p:sp>
      <p:sp>
        <p:nvSpPr>
          <p:cNvPr id="98" name="Text 96"/>
          <p:cNvSpPr/>
          <p:nvPr/>
        </p:nvSpPr>
        <p:spPr>
          <a:xfrm>
            <a:off x="9448800" y="6589216"/>
            <a:ext cx="428327"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11</a:t>
            </a:r>
            <a:endParaRPr lang="en-US" sz="1950" dirty="0"/>
          </a:p>
        </p:txBody>
      </p:sp>
      <p:sp>
        <p:nvSpPr>
          <p:cNvPr id="99" name="Shape 97"/>
          <p:cNvSpPr/>
          <p:nvPr/>
        </p:nvSpPr>
        <p:spPr>
          <a:xfrm>
            <a:off x="9991427" y="7050212"/>
            <a:ext cx="1047750" cy="9525"/>
          </a:xfrm>
          <a:prstGeom prst="rect">
            <a:avLst/>
          </a:prstGeom>
          <a:solidFill>
            <a:srgbClr val="BFDBFE"/>
          </a:solidFill>
          <a:ln/>
        </p:spPr>
      </p:sp>
      <p:sp>
        <p:nvSpPr>
          <p:cNvPr id="100" name="Text 98"/>
          <p:cNvSpPr/>
          <p:nvPr/>
        </p:nvSpPr>
        <p:spPr>
          <a:xfrm>
            <a:off x="10181927" y="6589216"/>
            <a:ext cx="74295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6 Jul</a:t>
            </a:r>
            <a:endParaRPr lang="en-US" sz="1950" dirty="0"/>
          </a:p>
        </p:txBody>
      </p:sp>
      <p:sp>
        <p:nvSpPr>
          <p:cNvPr id="101" name="Shape 99"/>
          <p:cNvSpPr/>
          <p:nvPr/>
        </p:nvSpPr>
        <p:spPr>
          <a:xfrm>
            <a:off x="11039177" y="7050212"/>
            <a:ext cx="6105823" cy="9525"/>
          </a:xfrm>
          <a:prstGeom prst="rect">
            <a:avLst/>
          </a:prstGeom>
          <a:solidFill>
            <a:srgbClr val="BFDBFE"/>
          </a:solidFill>
          <a:ln/>
        </p:spPr>
      </p:sp>
      <p:sp>
        <p:nvSpPr>
          <p:cNvPr id="102" name="Text 100"/>
          <p:cNvSpPr/>
          <p:nvPr/>
        </p:nvSpPr>
        <p:spPr>
          <a:xfrm>
            <a:off x="11229677" y="6589216"/>
            <a:ext cx="5907997"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Training bias</a:t>
            </a:r>
            <a:endParaRPr lang="en-US" sz="1950" dirty="0"/>
          </a:p>
        </p:txBody>
      </p:sp>
      <p:sp>
        <p:nvSpPr>
          <p:cNvPr id="103" name="Shape 101"/>
          <p:cNvSpPr/>
          <p:nvPr/>
        </p:nvSpPr>
        <p:spPr>
          <a:xfrm>
            <a:off x="9258300" y="7059737"/>
            <a:ext cx="733127" cy="931515"/>
          </a:xfrm>
          <a:prstGeom prst="rect">
            <a:avLst/>
          </a:prstGeom>
          <a:solidFill>
            <a:srgbClr val="F8FAFC"/>
          </a:solidFill>
          <a:ln/>
        </p:spPr>
      </p:sp>
      <p:sp>
        <p:nvSpPr>
          <p:cNvPr id="104" name="Shape 102"/>
          <p:cNvSpPr/>
          <p:nvPr/>
        </p:nvSpPr>
        <p:spPr>
          <a:xfrm>
            <a:off x="9258300" y="7981727"/>
            <a:ext cx="733127" cy="9525"/>
          </a:xfrm>
          <a:prstGeom prst="rect">
            <a:avLst/>
          </a:prstGeom>
          <a:solidFill>
            <a:srgbClr val="BFDBFE"/>
          </a:solidFill>
          <a:ln/>
        </p:spPr>
      </p:sp>
      <p:sp>
        <p:nvSpPr>
          <p:cNvPr id="105" name="Text 103"/>
          <p:cNvSpPr/>
          <p:nvPr/>
        </p:nvSpPr>
        <p:spPr>
          <a:xfrm>
            <a:off x="9448800" y="7174037"/>
            <a:ext cx="42832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12</a:t>
            </a:r>
            <a:endParaRPr lang="en-US" sz="1950" dirty="0"/>
          </a:p>
        </p:txBody>
      </p:sp>
      <p:sp>
        <p:nvSpPr>
          <p:cNvPr id="106" name="Shape 104"/>
          <p:cNvSpPr/>
          <p:nvPr/>
        </p:nvSpPr>
        <p:spPr>
          <a:xfrm>
            <a:off x="9991427" y="7059737"/>
            <a:ext cx="1047750" cy="931515"/>
          </a:xfrm>
          <a:prstGeom prst="rect">
            <a:avLst/>
          </a:prstGeom>
          <a:solidFill>
            <a:srgbClr val="F8FAFC"/>
          </a:solidFill>
          <a:ln/>
        </p:spPr>
      </p:sp>
      <p:sp>
        <p:nvSpPr>
          <p:cNvPr id="107" name="Shape 105"/>
          <p:cNvSpPr/>
          <p:nvPr/>
        </p:nvSpPr>
        <p:spPr>
          <a:xfrm>
            <a:off x="9991427" y="7981727"/>
            <a:ext cx="1047750" cy="9525"/>
          </a:xfrm>
          <a:prstGeom prst="rect">
            <a:avLst/>
          </a:prstGeom>
          <a:solidFill>
            <a:srgbClr val="BFDBFE"/>
          </a:solidFill>
          <a:ln/>
        </p:spPr>
      </p:sp>
      <p:sp>
        <p:nvSpPr>
          <p:cNvPr id="108" name="Text 106"/>
          <p:cNvSpPr/>
          <p:nvPr/>
        </p:nvSpPr>
        <p:spPr>
          <a:xfrm>
            <a:off x="10181927" y="7174037"/>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13 Jul</a:t>
            </a:r>
            <a:endParaRPr lang="en-US" sz="1950" dirty="0"/>
          </a:p>
        </p:txBody>
      </p:sp>
      <p:sp>
        <p:nvSpPr>
          <p:cNvPr id="109" name="Shape 107"/>
          <p:cNvSpPr/>
          <p:nvPr/>
        </p:nvSpPr>
        <p:spPr>
          <a:xfrm>
            <a:off x="11039177" y="7059737"/>
            <a:ext cx="6105823" cy="931515"/>
          </a:xfrm>
          <a:prstGeom prst="rect">
            <a:avLst/>
          </a:prstGeom>
          <a:solidFill>
            <a:srgbClr val="F8FAFC"/>
          </a:solidFill>
          <a:ln/>
        </p:spPr>
      </p:sp>
      <p:sp>
        <p:nvSpPr>
          <p:cNvPr id="110" name="Shape 108"/>
          <p:cNvSpPr/>
          <p:nvPr/>
        </p:nvSpPr>
        <p:spPr>
          <a:xfrm>
            <a:off x="11039177" y="7981727"/>
            <a:ext cx="6105823" cy="9525"/>
          </a:xfrm>
          <a:prstGeom prst="rect">
            <a:avLst/>
          </a:prstGeom>
          <a:solidFill>
            <a:srgbClr val="BFDBFE"/>
          </a:solidFill>
          <a:ln/>
        </p:spPr>
      </p:sp>
      <p:sp>
        <p:nvSpPr>
          <p:cNvPr id="111" name="Text 109"/>
          <p:cNvSpPr/>
          <p:nvPr/>
        </p:nvSpPr>
        <p:spPr>
          <a:xfrm>
            <a:off x="11229677" y="7174037"/>
            <a:ext cx="590799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In-class exam</a:t>
            </a:r>
            <a:endParaRPr lang="en-US" sz="1950" dirty="0"/>
          </a:p>
        </p:txBody>
      </p:sp>
      <p:sp>
        <p:nvSpPr>
          <p:cNvPr id="112" name="Shape 110"/>
          <p:cNvSpPr/>
          <p:nvPr/>
        </p:nvSpPr>
        <p:spPr>
          <a:xfrm>
            <a:off x="9258300" y="8913242"/>
            <a:ext cx="733127" cy="9525"/>
          </a:xfrm>
          <a:prstGeom prst="rect">
            <a:avLst/>
          </a:prstGeom>
          <a:solidFill>
            <a:srgbClr val="BFDBFE"/>
          </a:solidFill>
          <a:ln/>
        </p:spPr>
      </p:sp>
      <p:sp>
        <p:nvSpPr>
          <p:cNvPr id="113" name="Text 111"/>
          <p:cNvSpPr/>
          <p:nvPr/>
        </p:nvSpPr>
        <p:spPr>
          <a:xfrm>
            <a:off x="9448800" y="8105552"/>
            <a:ext cx="42832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2563EB"/>
                </a:solidFill>
                <a:latin typeface="Verdana" pitchFamily="34" charset="0"/>
                <a:ea typeface="Verdana" pitchFamily="34" charset="-122"/>
                <a:cs typeface="Verdana" pitchFamily="34" charset="-120"/>
              </a:rPr>
              <a:t>13</a:t>
            </a:r>
            <a:endParaRPr lang="en-US" sz="1950" dirty="0"/>
          </a:p>
        </p:txBody>
      </p:sp>
      <p:sp>
        <p:nvSpPr>
          <p:cNvPr id="114" name="Shape 112"/>
          <p:cNvSpPr/>
          <p:nvPr/>
        </p:nvSpPr>
        <p:spPr>
          <a:xfrm>
            <a:off x="9991427" y="8913242"/>
            <a:ext cx="1047750" cy="9525"/>
          </a:xfrm>
          <a:prstGeom prst="rect">
            <a:avLst/>
          </a:prstGeom>
          <a:solidFill>
            <a:srgbClr val="BFDBFE"/>
          </a:solidFill>
          <a:ln/>
        </p:spPr>
      </p:sp>
      <p:sp>
        <p:nvSpPr>
          <p:cNvPr id="115" name="Text 113"/>
          <p:cNvSpPr/>
          <p:nvPr/>
        </p:nvSpPr>
        <p:spPr>
          <a:xfrm>
            <a:off x="10181927" y="8105552"/>
            <a:ext cx="742950"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20 Jul</a:t>
            </a:r>
            <a:endParaRPr lang="en-US" sz="1950" dirty="0"/>
          </a:p>
        </p:txBody>
      </p:sp>
      <p:sp>
        <p:nvSpPr>
          <p:cNvPr id="116" name="Shape 114"/>
          <p:cNvSpPr/>
          <p:nvPr/>
        </p:nvSpPr>
        <p:spPr>
          <a:xfrm>
            <a:off x="11039177" y="8913242"/>
            <a:ext cx="6105823" cy="9525"/>
          </a:xfrm>
          <a:prstGeom prst="rect">
            <a:avLst/>
          </a:prstGeom>
          <a:solidFill>
            <a:srgbClr val="BFDBFE"/>
          </a:solidFill>
          <a:ln/>
        </p:spPr>
      </p:sp>
      <p:sp>
        <p:nvSpPr>
          <p:cNvPr id="117" name="Text 115"/>
          <p:cNvSpPr/>
          <p:nvPr/>
        </p:nvSpPr>
        <p:spPr>
          <a:xfrm>
            <a:off x="11229677" y="8105552"/>
            <a:ext cx="5907997" cy="731490"/>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Review and definitions</a:t>
            </a:r>
            <a:endParaRPr lang="en-US" sz="1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952500"/>
            <a:ext cx="533400" cy="28575"/>
          </a:xfrm>
          <a:prstGeom prst="roundRect">
            <a:avLst>
              <a:gd name="adj" fmla="val 50000"/>
            </a:avLst>
          </a:prstGeom>
          <a:solidFill>
            <a:srgbClr val="2563EB"/>
          </a:solidFill>
          <a:ln/>
        </p:spPr>
      </p:sp>
      <p:sp>
        <p:nvSpPr>
          <p:cNvPr id="3" name="Text 1"/>
          <p:cNvSpPr/>
          <p:nvPr/>
        </p:nvSpPr>
        <p:spPr>
          <a:xfrm>
            <a:off x="1333500" y="1323975"/>
            <a:ext cx="16089630" cy="781050"/>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How you're graded</a:t>
            </a:r>
            <a:endParaRPr lang="en-US" sz="4800" dirty="0"/>
          </a:p>
        </p:txBody>
      </p:sp>
      <p:sp>
        <p:nvSpPr>
          <p:cNvPr id="4" name="Shape 2"/>
          <p:cNvSpPr/>
          <p:nvPr/>
        </p:nvSpPr>
        <p:spPr>
          <a:xfrm>
            <a:off x="1333500" y="2562225"/>
            <a:ext cx="3972371" cy="586680"/>
          </a:xfrm>
          <a:prstGeom prst="roundRect">
            <a:avLst>
              <a:gd name="adj" fmla="val 9741"/>
            </a:avLst>
          </a:prstGeom>
          <a:solidFill>
            <a:srgbClr val="000099"/>
          </a:solidFill>
          <a:ln/>
        </p:spPr>
      </p:sp>
      <p:sp>
        <p:nvSpPr>
          <p:cNvPr id="5" name="Text 3"/>
          <p:cNvSpPr/>
          <p:nvPr/>
        </p:nvSpPr>
        <p:spPr>
          <a:xfrm>
            <a:off x="1524000" y="2695575"/>
            <a:ext cx="3710543"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Piece</a:t>
            </a:r>
            <a:endParaRPr lang="en-US" sz="1800" dirty="0"/>
          </a:p>
        </p:txBody>
      </p:sp>
      <p:sp>
        <p:nvSpPr>
          <p:cNvPr id="6" name="Shape 4"/>
          <p:cNvSpPr/>
          <p:nvPr/>
        </p:nvSpPr>
        <p:spPr>
          <a:xfrm>
            <a:off x="5305871" y="2562225"/>
            <a:ext cx="1323231" cy="586680"/>
          </a:xfrm>
          <a:prstGeom prst="rect">
            <a:avLst/>
          </a:prstGeom>
          <a:solidFill>
            <a:srgbClr val="000099"/>
          </a:solidFill>
          <a:ln/>
        </p:spPr>
      </p:sp>
      <p:sp>
        <p:nvSpPr>
          <p:cNvPr id="7" name="Text 5"/>
          <p:cNvSpPr/>
          <p:nvPr/>
        </p:nvSpPr>
        <p:spPr>
          <a:xfrm>
            <a:off x="5496371" y="2695575"/>
            <a:ext cx="1018431"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Weight</a:t>
            </a:r>
            <a:endParaRPr lang="en-US" sz="1800" dirty="0"/>
          </a:p>
        </p:txBody>
      </p:sp>
      <p:sp>
        <p:nvSpPr>
          <p:cNvPr id="8" name="Shape 6"/>
          <p:cNvSpPr/>
          <p:nvPr/>
        </p:nvSpPr>
        <p:spPr>
          <a:xfrm>
            <a:off x="6629102" y="2562225"/>
            <a:ext cx="1371600" cy="586680"/>
          </a:xfrm>
          <a:prstGeom prst="rect">
            <a:avLst/>
          </a:prstGeom>
          <a:solidFill>
            <a:srgbClr val="000099"/>
          </a:solidFill>
          <a:ln/>
        </p:spPr>
      </p:sp>
      <p:sp>
        <p:nvSpPr>
          <p:cNvPr id="9" name="Text 7"/>
          <p:cNvSpPr/>
          <p:nvPr/>
        </p:nvSpPr>
        <p:spPr>
          <a:xfrm>
            <a:off x="6819602" y="2695575"/>
            <a:ext cx="106680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Date</a:t>
            </a:r>
            <a:endParaRPr lang="en-US" sz="1800" dirty="0"/>
          </a:p>
        </p:txBody>
      </p:sp>
      <p:sp>
        <p:nvSpPr>
          <p:cNvPr id="10" name="Shape 8"/>
          <p:cNvSpPr/>
          <p:nvPr/>
        </p:nvSpPr>
        <p:spPr>
          <a:xfrm>
            <a:off x="8000702" y="2562225"/>
            <a:ext cx="8953798" cy="586680"/>
          </a:xfrm>
          <a:prstGeom prst="rect">
            <a:avLst/>
          </a:prstGeom>
          <a:solidFill>
            <a:srgbClr val="000099"/>
          </a:solidFill>
          <a:ln/>
        </p:spPr>
      </p:sp>
      <p:sp>
        <p:nvSpPr>
          <p:cNvPr id="11" name="Text 9"/>
          <p:cNvSpPr/>
          <p:nvPr/>
        </p:nvSpPr>
        <p:spPr>
          <a:xfrm>
            <a:off x="8191202" y="2695575"/>
            <a:ext cx="8841412"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What</a:t>
            </a:r>
            <a:endParaRPr lang="en-US" sz="1800" dirty="0"/>
          </a:p>
        </p:txBody>
      </p:sp>
      <p:sp>
        <p:nvSpPr>
          <p:cNvPr id="12" name="Shape 10"/>
          <p:cNvSpPr/>
          <p:nvPr/>
        </p:nvSpPr>
        <p:spPr>
          <a:xfrm>
            <a:off x="1333500" y="3719438"/>
            <a:ext cx="3972371" cy="9525"/>
          </a:xfrm>
          <a:prstGeom prst="rect">
            <a:avLst/>
          </a:prstGeom>
          <a:solidFill>
            <a:srgbClr val="BFDBFE"/>
          </a:solidFill>
          <a:ln/>
        </p:spPr>
      </p:sp>
      <p:sp>
        <p:nvSpPr>
          <p:cNvPr id="13" name="Text 11"/>
          <p:cNvSpPr/>
          <p:nvPr/>
        </p:nvSpPr>
        <p:spPr>
          <a:xfrm>
            <a:off x="1524000" y="3263205"/>
            <a:ext cx="3710543" cy="380033"/>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Class participation</a:t>
            </a:r>
            <a:endParaRPr lang="en-US" sz="1950" dirty="0"/>
          </a:p>
        </p:txBody>
      </p:sp>
      <p:sp>
        <p:nvSpPr>
          <p:cNvPr id="14" name="Shape 12"/>
          <p:cNvSpPr/>
          <p:nvPr/>
        </p:nvSpPr>
        <p:spPr>
          <a:xfrm>
            <a:off x="5305871" y="3719438"/>
            <a:ext cx="1323231" cy="9525"/>
          </a:xfrm>
          <a:prstGeom prst="rect">
            <a:avLst/>
          </a:prstGeom>
          <a:solidFill>
            <a:srgbClr val="BFDBFE"/>
          </a:solidFill>
          <a:ln/>
        </p:spPr>
      </p:sp>
      <p:sp>
        <p:nvSpPr>
          <p:cNvPr id="15" name="Text 13"/>
          <p:cNvSpPr/>
          <p:nvPr/>
        </p:nvSpPr>
        <p:spPr>
          <a:xfrm>
            <a:off x="5420171" y="3263205"/>
            <a:ext cx="1018431" cy="380033"/>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15 %</a:t>
            </a:r>
            <a:endParaRPr lang="en-US" sz="1950" dirty="0"/>
          </a:p>
        </p:txBody>
      </p:sp>
      <p:sp>
        <p:nvSpPr>
          <p:cNvPr id="16" name="Shape 14"/>
          <p:cNvSpPr/>
          <p:nvPr/>
        </p:nvSpPr>
        <p:spPr>
          <a:xfrm>
            <a:off x="6629102" y="3719438"/>
            <a:ext cx="1371600" cy="9525"/>
          </a:xfrm>
          <a:prstGeom prst="rect">
            <a:avLst/>
          </a:prstGeom>
          <a:solidFill>
            <a:srgbClr val="BFDBFE"/>
          </a:solidFill>
          <a:ln/>
        </p:spPr>
      </p:sp>
      <p:sp>
        <p:nvSpPr>
          <p:cNvPr id="17" name="Text 15"/>
          <p:cNvSpPr/>
          <p:nvPr/>
        </p:nvSpPr>
        <p:spPr>
          <a:xfrm>
            <a:off x="6819602" y="3263205"/>
            <a:ext cx="1066800" cy="380033"/>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ongoing</a:t>
            </a:r>
            <a:endParaRPr lang="en-US" sz="1950" dirty="0"/>
          </a:p>
        </p:txBody>
      </p:sp>
      <p:sp>
        <p:nvSpPr>
          <p:cNvPr id="18" name="Shape 16"/>
          <p:cNvSpPr/>
          <p:nvPr/>
        </p:nvSpPr>
        <p:spPr>
          <a:xfrm>
            <a:off x="8000702" y="3719438"/>
            <a:ext cx="8953798" cy="9525"/>
          </a:xfrm>
          <a:prstGeom prst="rect">
            <a:avLst/>
          </a:prstGeom>
          <a:solidFill>
            <a:srgbClr val="BFDBFE"/>
          </a:solidFill>
          <a:ln/>
        </p:spPr>
      </p:sp>
      <p:sp>
        <p:nvSpPr>
          <p:cNvPr id="19" name="Text 17"/>
          <p:cNvSpPr/>
          <p:nvPr/>
        </p:nvSpPr>
        <p:spPr>
          <a:xfrm>
            <a:off x="8191202" y="3263205"/>
            <a:ext cx="8841412" cy="380033"/>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Turn up, join in</a:t>
            </a:r>
            <a:endParaRPr lang="en-US" sz="1950" dirty="0"/>
          </a:p>
        </p:txBody>
      </p:sp>
      <p:sp>
        <p:nvSpPr>
          <p:cNvPr id="20" name="Shape 18"/>
          <p:cNvSpPr/>
          <p:nvPr/>
        </p:nvSpPr>
        <p:spPr>
          <a:xfrm>
            <a:off x="1333500" y="3728963"/>
            <a:ext cx="3972371" cy="584820"/>
          </a:xfrm>
          <a:prstGeom prst="rect">
            <a:avLst/>
          </a:prstGeom>
          <a:solidFill>
            <a:srgbClr val="F8FAFC"/>
          </a:solidFill>
          <a:ln/>
        </p:spPr>
      </p:sp>
      <p:sp>
        <p:nvSpPr>
          <p:cNvPr id="21" name="Shape 19"/>
          <p:cNvSpPr/>
          <p:nvPr/>
        </p:nvSpPr>
        <p:spPr>
          <a:xfrm>
            <a:off x="1333500" y="4304258"/>
            <a:ext cx="3972371" cy="9525"/>
          </a:xfrm>
          <a:prstGeom prst="rect">
            <a:avLst/>
          </a:prstGeom>
          <a:solidFill>
            <a:srgbClr val="BFDBFE"/>
          </a:solidFill>
          <a:ln/>
        </p:spPr>
      </p:sp>
      <p:sp>
        <p:nvSpPr>
          <p:cNvPr id="22" name="Text 20"/>
          <p:cNvSpPr/>
          <p:nvPr/>
        </p:nvSpPr>
        <p:spPr>
          <a:xfrm>
            <a:off x="1524000" y="3843263"/>
            <a:ext cx="3710543"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Gap-fill 1</a:t>
            </a:r>
            <a:endParaRPr lang="en-US" sz="1950" dirty="0"/>
          </a:p>
        </p:txBody>
      </p:sp>
      <p:sp>
        <p:nvSpPr>
          <p:cNvPr id="23" name="Shape 21"/>
          <p:cNvSpPr/>
          <p:nvPr/>
        </p:nvSpPr>
        <p:spPr>
          <a:xfrm>
            <a:off x="5305871" y="3728963"/>
            <a:ext cx="1323231" cy="584820"/>
          </a:xfrm>
          <a:prstGeom prst="rect">
            <a:avLst/>
          </a:prstGeom>
          <a:solidFill>
            <a:srgbClr val="F8FAFC"/>
          </a:solidFill>
          <a:ln/>
        </p:spPr>
      </p:sp>
      <p:sp>
        <p:nvSpPr>
          <p:cNvPr id="24" name="Shape 22"/>
          <p:cNvSpPr/>
          <p:nvPr/>
        </p:nvSpPr>
        <p:spPr>
          <a:xfrm>
            <a:off x="5305871" y="4304258"/>
            <a:ext cx="1323231" cy="9525"/>
          </a:xfrm>
          <a:prstGeom prst="rect">
            <a:avLst/>
          </a:prstGeom>
          <a:solidFill>
            <a:srgbClr val="BFDBFE"/>
          </a:solidFill>
          <a:ln/>
        </p:spPr>
      </p:sp>
      <p:sp>
        <p:nvSpPr>
          <p:cNvPr id="25" name="Text 23"/>
          <p:cNvSpPr/>
          <p:nvPr/>
        </p:nvSpPr>
        <p:spPr>
          <a:xfrm>
            <a:off x="5420171" y="3843263"/>
            <a:ext cx="1018431" cy="384795"/>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5 %</a:t>
            </a:r>
            <a:endParaRPr lang="en-US" sz="1950" dirty="0"/>
          </a:p>
        </p:txBody>
      </p:sp>
      <p:sp>
        <p:nvSpPr>
          <p:cNvPr id="26" name="Shape 24"/>
          <p:cNvSpPr/>
          <p:nvPr/>
        </p:nvSpPr>
        <p:spPr>
          <a:xfrm>
            <a:off x="6629102" y="3728963"/>
            <a:ext cx="1371600" cy="584820"/>
          </a:xfrm>
          <a:prstGeom prst="rect">
            <a:avLst/>
          </a:prstGeom>
          <a:solidFill>
            <a:srgbClr val="F8FAFC"/>
          </a:solidFill>
          <a:ln/>
        </p:spPr>
      </p:sp>
      <p:sp>
        <p:nvSpPr>
          <p:cNvPr id="27" name="Shape 25"/>
          <p:cNvSpPr/>
          <p:nvPr/>
        </p:nvSpPr>
        <p:spPr>
          <a:xfrm>
            <a:off x="6629102" y="4304258"/>
            <a:ext cx="1371600" cy="9525"/>
          </a:xfrm>
          <a:prstGeom prst="rect">
            <a:avLst/>
          </a:prstGeom>
          <a:solidFill>
            <a:srgbClr val="BFDBFE"/>
          </a:solidFill>
          <a:ln/>
        </p:spPr>
      </p:sp>
      <p:sp>
        <p:nvSpPr>
          <p:cNvPr id="28" name="Text 26"/>
          <p:cNvSpPr/>
          <p:nvPr/>
        </p:nvSpPr>
        <p:spPr>
          <a:xfrm>
            <a:off x="6819602" y="3843263"/>
            <a:ext cx="106680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10 May</a:t>
            </a:r>
            <a:endParaRPr lang="en-US" sz="1950" dirty="0"/>
          </a:p>
        </p:txBody>
      </p:sp>
      <p:sp>
        <p:nvSpPr>
          <p:cNvPr id="29" name="Shape 27"/>
          <p:cNvSpPr/>
          <p:nvPr/>
        </p:nvSpPr>
        <p:spPr>
          <a:xfrm>
            <a:off x="8000702" y="3728963"/>
            <a:ext cx="8953798" cy="584820"/>
          </a:xfrm>
          <a:prstGeom prst="rect">
            <a:avLst/>
          </a:prstGeom>
          <a:solidFill>
            <a:srgbClr val="F8FAFC"/>
          </a:solidFill>
          <a:ln/>
        </p:spPr>
      </p:sp>
      <p:sp>
        <p:nvSpPr>
          <p:cNvPr id="30" name="Shape 28"/>
          <p:cNvSpPr/>
          <p:nvPr/>
        </p:nvSpPr>
        <p:spPr>
          <a:xfrm>
            <a:off x="8000702" y="4304258"/>
            <a:ext cx="8953798" cy="9525"/>
          </a:xfrm>
          <a:prstGeom prst="rect">
            <a:avLst/>
          </a:prstGeom>
          <a:solidFill>
            <a:srgbClr val="BFDBFE"/>
          </a:solidFill>
          <a:ln/>
        </p:spPr>
      </p:sp>
      <p:sp>
        <p:nvSpPr>
          <p:cNvPr id="31" name="Text 29"/>
          <p:cNvSpPr/>
          <p:nvPr/>
        </p:nvSpPr>
        <p:spPr>
          <a:xfrm>
            <a:off x="8191202" y="3843263"/>
            <a:ext cx="8841412"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Online vocabulary + concept check, Lessons 1–3</a:t>
            </a:r>
            <a:endParaRPr lang="en-US" sz="1950" dirty="0"/>
          </a:p>
        </p:txBody>
      </p:sp>
      <p:sp>
        <p:nvSpPr>
          <p:cNvPr id="32" name="Shape 30"/>
          <p:cNvSpPr/>
          <p:nvPr/>
        </p:nvSpPr>
        <p:spPr>
          <a:xfrm>
            <a:off x="1333500" y="4889078"/>
            <a:ext cx="3972371" cy="9525"/>
          </a:xfrm>
          <a:prstGeom prst="rect">
            <a:avLst/>
          </a:prstGeom>
          <a:solidFill>
            <a:srgbClr val="BFDBFE"/>
          </a:solidFill>
          <a:ln/>
        </p:spPr>
      </p:sp>
      <p:sp>
        <p:nvSpPr>
          <p:cNvPr id="33" name="Text 31"/>
          <p:cNvSpPr/>
          <p:nvPr/>
        </p:nvSpPr>
        <p:spPr>
          <a:xfrm>
            <a:off x="1524000" y="4428083"/>
            <a:ext cx="3710543"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Structure exercise</a:t>
            </a:r>
            <a:endParaRPr lang="en-US" sz="1950" dirty="0"/>
          </a:p>
        </p:txBody>
      </p:sp>
      <p:sp>
        <p:nvSpPr>
          <p:cNvPr id="34" name="Shape 32"/>
          <p:cNvSpPr/>
          <p:nvPr/>
        </p:nvSpPr>
        <p:spPr>
          <a:xfrm>
            <a:off x="5305871" y="4889078"/>
            <a:ext cx="1323231" cy="9525"/>
          </a:xfrm>
          <a:prstGeom prst="rect">
            <a:avLst/>
          </a:prstGeom>
          <a:solidFill>
            <a:srgbClr val="BFDBFE"/>
          </a:solidFill>
          <a:ln/>
        </p:spPr>
      </p:sp>
      <p:sp>
        <p:nvSpPr>
          <p:cNvPr id="35" name="Text 33"/>
          <p:cNvSpPr/>
          <p:nvPr/>
        </p:nvSpPr>
        <p:spPr>
          <a:xfrm>
            <a:off x="5420171" y="4428083"/>
            <a:ext cx="1018431" cy="384795"/>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15 %</a:t>
            </a:r>
            <a:endParaRPr lang="en-US" sz="1950" dirty="0"/>
          </a:p>
        </p:txBody>
      </p:sp>
      <p:sp>
        <p:nvSpPr>
          <p:cNvPr id="36" name="Shape 34"/>
          <p:cNvSpPr/>
          <p:nvPr/>
        </p:nvSpPr>
        <p:spPr>
          <a:xfrm>
            <a:off x="6629102" y="4889078"/>
            <a:ext cx="1371600" cy="9525"/>
          </a:xfrm>
          <a:prstGeom prst="rect">
            <a:avLst/>
          </a:prstGeom>
          <a:solidFill>
            <a:srgbClr val="BFDBFE"/>
          </a:solidFill>
          <a:ln/>
        </p:spPr>
      </p:sp>
      <p:sp>
        <p:nvSpPr>
          <p:cNvPr id="37" name="Text 35"/>
          <p:cNvSpPr/>
          <p:nvPr/>
        </p:nvSpPr>
        <p:spPr>
          <a:xfrm>
            <a:off x="6819602" y="4428083"/>
            <a:ext cx="106680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24 May</a:t>
            </a:r>
            <a:endParaRPr lang="en-US" sz="1950" dirty="0"/>
          </a:p>
        </p:txBody>
      </p:sp>
      <p:sp>
        <p:nvSpPr>
          <p:cNvPr id="38" name="Shape 36"/>
          <p:cNvSpPr/>
          <p:nvPr/>
        </p:nvSpPr>
        <p:spPr>
          <a:xfrm>
            <a:off x="8000702" y="4889078"/>
            <a:ext cx="8953798" cy="9525"/>
          </a:xfrm>
          <a:prstGeom prst="rect">
            <a:avLst/>
          </a:prstGeom>
          <a:solidFill>
            <a:srgbClr val="BFDBFE"/>
          </a:solidFill>
          <a:ln/>
        </p:spPr>
      </p:sp>
      <p:sp>
        <p:nvSpPr>
          <p:cNvPr id="39" name="Text 37"/>
          <p:cNvSpPr/>
          <p:nvPr/>
        </p:nvSpPr>
        <p:spPr>
          <a:xfrm>
            <a:off x="8191202" y="4428083"/>
            <a:ext cx="8841412"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600-word polished intro + conclusion</a:t>
            </a:r>
            <a:endParaRPr lang="en-US" sz="1950" dirty="0"/>
          </a:p>
        </p:txBody>
      </p:sp>
      <p:sp>
        <p:nvSpPr>
          <p:cNvPr id="40" name="Shape 38"/>
          <p:cNvSpPr/>
          <p:nvPr/>
        </p:nvSpPr>
        <p:spPr>
          <a:xfrm>
            <a:off x="1333500" y="4898603"/>
            <a:ext cx="3972371" cy="584820"/>
          </a:xfrm>
          <a:prstGeom prst="rect">
            <a:avLst/>
          </a:prstGeom>
          <a:solidFill>
            <a:srgbClr val="F8FAFC"/>
          </a:solidFill>
          <a:ln/>
        </p:spPr>
      </p:sp>
      <p:sp>
        <p:nvSpPr>
          <p:cNvPr id="41" name="Shape 39"/>
          <p:cNvSpPr/>
          <p:nvPr/>
        </p:nvSpPr>
        <p:spPr>
          <a:xfrm>
            <a:off x="1333500" y="5473898"/>
            <a:ext cx="3972371" cy="9525"/>
          </a:xfrm>
          <a:prstGeom prst="rect">
            <a:avLst/>
          </a:prstGeom>
          <a:solidFill>
            <a:srgbClr val="BFDBFE"/>
          </a:solidFill>
          <a:ln/>
        </p:spPr>
      </p:sp>
      <p:sp>
        <p:nvSpPr>
          <p:cNvPr id="42" name="Text 40"/>
          <p:cNvSpPr/>
          <p:nvPr/>
        </p:nvSpPr>
        <p:spPr>
          <a:xfrm>
            <a:off x="1524000" y="5012903"/>
            <a:ext cx="3710543"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Gap-fill 2</a:t>
            </a:r>
            <a:endParaRPr lang="en-US" sz="1950" dirty="0"/>
          </a:p>
        </p:txBody>
      </p:sp>
      <p:sp>
        <p:nvSpPr>
          <p:cNvPr id="43" name="Shape 41"/>
          <p:cNvSpPr/>
          <p:nvPr/>
        </p:nvSpPr>
        <p:spPr>
          <a:xfrm>
            <a:off x="5305871" y="4898603"/>
            <a:ext cx="1323231" cy="584820"/>
          </a:xfrm>
          <a:prstGeom prst="rect">
            <a:avLst/>
          </a:prstGeom>
          <a:solidFill>
            <a:srgbClr val="F8FAFC"/>
          </a:solidFill>
          <a:ln/>
        </p:spPr>
      </p:sp>
      <p:sp>
        <p:nvSpPr>
          <p:cNvPr id="44" name="Shape 42"/>
          <p:cNvSpPr/>
          <p:nvPr/>
        </p:nvSpPr>
        <p:spPr>
          <a:xfrm>
            <a:off x="5305871" y="5473898"/>
            <a:ext cx="1323231" cy="9525"/>
          </a:xfrm>
          <a:prstGeom prst="rect">
            <a:avLst/>
          </a:prstGeom>
          <a:solidFill>
            <a:srgbClr val="BFDBFE"/>
          </a:solidFill>
          <a:ln/>
        </p:spPr>
      </p:sp>
      <p:sp>
        <p:nvSpPr>
          <p:cNvPr id="45" name="Text 43"/>
          <p:cNvSpPr/>
          <p:nvPr/>
        </p:nvSpPr>
        <p:spPr>
          <a:xfrm>
            <a:off x="5420171" y="5012903"/>
            <a:ext cx="1018431" cy="384795"/>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5 %</a:t>
            </a:r>
            <a:endParaRPr lang="en-US" sz="1950" dirty="0"/>
          </a:p>
        </p:txBody>
      </p:sp>
      <p:sp>
        <p:nvSpPr>
          <p:cNvPr id="46" name="Shape 44"/>
          <p:cNvSpPr/>
          <p:nvPr/>
        </p:nvSpPr>
        <p:spPr>
          <a:xfrm>
            <a:off x="6629102" y="4898603"/>
            <a:ext cx="1371600" cy="584820"/>
          </a:xfrm>
          <a:prstGeom prst="rect">
            <a:avLst/>
          </a:prstGeom>
          <a:solidFill>
            <a:srgbClr val="F8FAFC"/>
          </a:solidFill>
          <a:ln/>
        </p:spPr>
      </p:sp>
      <p:sp>
        <p:nvSpPr>
          <p:cNvPr id="47" name="Shape 45"/>
          <p:cNvSpPr/>
          <p:nvPr/>
        </p:nvSpPr>
        <p:spPr>
          <a:xfrm>
            <a:off x="6629102" y="5473898"/>
            <a:ext cx="1371600" cy="9525"/>
          </a:xfrm>
          <a:prstGeom prst="rect">
            <a:avLst/>
          </a:prstGeom>
          <a:solidFill>
            <a:srgbClr val="BFDBFE"/>
          </a:solidFill>
          <a:ln/>
        </p:spPr>
      </p:sp>
      <p:sp>
        <p:nvSpPr>
          <p:cNvPr id="48" name="Text 46"/>
          <p:cNvSpPr/>
          <p:nvPr/>
        </p:nvSpPr>
        <p:spPr>
          <a:xfrm>
            <a:off x="6819602" y="5012903"/>
            <a:ext cx="106680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14 Jun</a:t>
            </a:r>
            <a:endParaRPr lang="en-US" sz="1950" dirty="0"/>
          </a:p>
        </p:txBody>
      </p:sp>
      <p:sp>
        <p:nvSpPr>
          <p:cNvPr id="49" name="Shape 47"/>
          <p:cNvSpPr/>
          <p:nvPr/>
        </p:nvSpPr>
        <p:spPr>
          <a:xfrm>
            <a:off x="8000702" y="4898603"/>
            <a:ext cx="8953798" cy="584820"/>
          </a:xfrm>
          <a:prstGeom prst="rect">
            <a:avLst/>
          </a:prstGeom>
          <a:solidFill>
            <a:srgbClr val="F8FAFC"/>
          </a:solidFill>
          <a:ln/>
        </p:spPr>
      </p:sp>
      <p:sp>
        <p:nvSpPr>
          <p:cNvPr id="50" name="Shape 48"/>
          <p:cNvSpPr/>
          <p:nvPr/>
        </p:nvSpPr>
        <p:spPr>
          <a:xfrm>
            <a:off x="8000702" y="5473898"/>
            <a:ext cx="8953798" cy="9525"/>
          </a:xfrm>
          <a:prstGeom prst="rect">
            <a:avLst/>
          </a:prstGeom>
          <a:solidFill>
            <a:srgbClr val="BFDBFE"/>
          </a:solidFill>
          <a:ln/>
        </p:spPr>
      </p:sp>
      <p:sp>
        <p:nvSpPr>
          <p:cNvPr id="51" name="Text 49"/>
          <p:cNvSpPr/>
          <p:nvPr/>
        </p:nvSpPr>
        <p:spPr>
          <a:xfrm>
            <a:off x="8191202" y="5012903"/>
            <a:ext cx="8841412"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Online, Lessons 4–7</a:t>
            </a:r>
            <a:endParaRPr lang="en-US" sz="1950" dirty="0"/>
          </a:p>
        </p:txBody>
      </p:sp>
      <p:sp>
        <p:nvSpPr>
          <p:cNvPr id="52" name="Shape 50"/>
          <p:cNvSpPr/>
          <p:nvPr/>
        </p:nvSpPr>
        <p:spPr>
          <a:xfrm>
            <a:off x="1333500" y="6058719"/>
            <a:ext cx="3972371" cy="9525"/>
          </a:xfrm>
          <a:prstGeom prst="rect">
            <a:avLst/>
          </a:prstGeom>
          <a:solidFill>
            <a:srgbClr val="BFDBFE"/>
          </a:solidFill>
          <a:ln/>
        </p:spPr>
      </p:sp>
      <p:sp>
        <p:nvSpPr>
          <p:cNvPr id="53" name="Text 51"/>
          <p:cNvSpPr/>
          <p:nvPr/>
        </p:nvSpPr>
        <p:spPr>
          <a:xfrm>
            <a:off x="1524000" y="5597723"/>
            <a:ext cx="3710543"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Draft + review prompt</a:t>
            </a:r>
            <a:endParaRPr lang="en-US" sz="1950" dirty="0"/>
          </a:p>
        </p:txBody>
      </p:sp>
      <p:sp>
        <p:nvSpPr>
          <p:cNvPr id="54" name="Shape 52"/>
          <p:cNvSpPr/>
          <p:nvPr/>
        </p:nvSpPr>
        <p:spPr>
          <a:xfrm>
            <a:off x="5305871" y="6058719"/>
            <a:ext cx="1323231" cy="9525"/>
          </a:xfrm>
          <a:prstGeom prst="rect">
            <a:avLst/>
          </a:prstGeom>
          <a:solidFill>
            <a:srgbClr val="BFDBFE"/>
          </a:solidFill>
          <a:ln/>
        </p:spPr>
      </p:sp>
      <p:sp>
        <p:nvSpPr>
          <p:cNvPr id="55" name="Text 53"/>
          <p:cNvSpPr/>
          <p:nvPr/>
        </p:nvSpPr>
        <p:spPr>
          <a:xfrm>
            <a:off x="5420171" y="5597723"/>
            <a:ext cx="1018431" cy="384795"/>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35 %</a:t>
            </a:r>
            <a:endParaRPr lang="en-US" sz="1950" dirty="0"/>
          </a:p>
        </p:txBody>
      </p:sp>
      <p:sp>
        <p:nvSpPr>
          <p:cNvPr id="56" name="Shape 54"/>
          <p:cNvSpPr/>
          <p:nvPr/>
        </p:nvSpPr>
        <p:spPr>
          <a:xfrm>
            <a:off x="6629102" y="6058719"/>
            <a:ext cx="1371600" cy="9525"/>
          </a:xfrm>
          <a:prstGeom prst="rect">
            <a:avLst/>
          </a:prstGeom>
          <a:solidFill>
            <a:srgbClr val="BFDBFE"/>
          </a:solidFill>
          <a:ln/>
        </p:spPr>
      </p:sp>
      <p:sp>
        <p:nvSpPr>
          <p:cNvPr id="57" name="Text 55"/>
          <p:cNvSpPr/>
          <p:nvPr/>
        </p:nvSpPr>
        <p:spPr>
          <a:xfrm>
            <a:off x="6819602" y="5597723"/>
            <a:ext cx="106680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28 Jun</a:t>
            </a:r>
            <a:endParaRPr lang="en-US" sz="1950" dirty="0"/>
          </a:p>
        </p:txBody>
      </p:sp>
      <p:sp>
        <p:nvSpPr>
          <p:cNvPr id="58" name="Shape 56"/>
          <p:cNvSpPr/>
          <p:nvPr/>
        </p:nvSpPr>
        <p:spPr>
          <a:xfrm>
            <a:off x="8000702" y="6058719"/>
            <a:ext cx="8953798" cy="9525"/>
          </a:xfrm>
          <a:prstGeom prst="rect">
            <a:avLst/>
          </a:prstGeom>
          <a:solidFill>
            <a:srgbClr val="BFDBFE"/>
          </a:solidFill>
          <a:ln/>
        </p:spPr>
      </p:sp>
      <p:sp>
        <p:nvSpPr>
          <p:cNvPr id="59" name="Text 57"/>
          <p:cNvSpPr/>
          <p:nvPr/>
        </p:nvSpPr>
        <p:spPr>
          <a:xfrm>
            <a:off x="8191202" y="5597723"/>
            <a:ext cx="8841412"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1200-word draft plus an LLM review prompt you wrote</a:t>
            </a:r>
            <a:endParaRPr lang="en-US" sz="1950" dirty="0"/>
          </a:p>
        </p:txBody>
      </p:sp>
      <p:sp>
        <p:nvSpPr>
          <p:cNvPr id="60" name="Shape 58"/>
          <p:cNvSpPr/>
          <p:nvPr/>
        </p:nvSpPr>
        <p:spPr>
          <a:xfrm>
            <a:off x="1333500" y="6068244"/>
            <a:ext cx="3972371" cy="584820"/>
          </a:xfrm>
          <a:prstGeom prst="rect">
            <a:avLst/>
          </a:prstGeom>
          <a:solidFill>
            <a:srgbClr val="F8FAFC"/>
          </a:solidFill>
          <a:ln/>
        </p:spPr>
      </p:sp>
      <p:sp>
        <p:nvSpPr>
          <p:cNvPr id="61" name="Shape 59"/>
          <p:cNvSpPr/>
          <p:nvPr/>
        </p:nvSpPr>
        <p:spPr>
          <a:xfrm>
            <a:off x="1333500" y="6643539"/>
            <a:ext cx="3972371" cy="9525"/>
          </a:xfrm>
          <a:prstGeom prst="rect">
            <a:avLst/>
          </a:prstGeom>
          <a:solidFill>
            <a:srgbClr val="BFDBFE"/>
          </a:solidFill>
          <a:ln/>
        </p:spPr>
      </p:sp>
      <p:sp>
        <p:nvSpPr>
          <p:cNvPr id="62" name="Text 60"/>
          <p:cNvSpPr/>
          <p:nvPr/>
        </p:nvSpPr>
        <p:spPr>
          <a:xfrm>
            <a:off x="1524000" y="6182544"/>
            <a:ext cx="3710543"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Final exam</a:t>
            </a:r>
            <a:endParaRPr lang="en-US" sz="1950" dirty="0"/>
          </a:p>
        </p:txBody>
      </p:sp>
      <p:sp>
        <p:nvSpPr>
          <p:cNvPr id="63" name="Shape 61"/>
          <p:cNvSpPr/>
          <p:nvPr/>
        </p:nvSpPr>
        <p:spPr>
          <a:xfrm>
            <a:off x="5305871" y="6068244"/>
            <a:ext cx="1323231" cy="584820"/>
          </a:xfrm>
          <a:prstGeom prst="rect">
            <a:avLst/>
          </a:prstGeom>
          <a:solidFill>
            <a:srgbClr val="F8FAFC"/>
          </a:solidFill>
          <a:ln/>
        </p:spPr>
      </p:sp>
      <p:sp>
        <p:nvSpPr>
          <p:cNvPr id="64" name="Shape 62"/>
          <p:cNvSpPr/>
          <p:nvPr/>
        </p:nvSpPr>
        <p:spPr>
          <a:xfrm>
            <a:off x="5305871" y="6643539"/>
            <a:ext cx="1323231" cy="9525"/>
          </a:xfrm>
          <a:prstGeom prst="rect">
            <a:avLst/>
          </a:prstGeom>
          <a:solidFill>
            <a:srgbClr val="BFDBFE"/>
          </a:solidFill>
          <a:ln/>
        </p:spPr>
      </p:sp>
      <p:sp>
        <p:nvSpPr>
          <p:cNvPr id="65" name="Text 63"/>
          <p:cNvSpPr/>
          <p:nvPr/>
        </p:nvSpPr>
        <p:spPr>
          <a:xfrm>
            <a:off x="5420171" y="6182544"/>
            <a:ext cx="1018431" cy="384795"/>
          </a:xfrm>
          <a:prstGeom prst="rect">
            <a:avLst/>
          </a:prstGeom>
          <a:noFill/>
          <a:ln/>
        </p:spPr>
        <p:txBody>
          <a:bodyPr wrap="square" lIns="25400" tIns="25400" rIns="25400" bIns="25400" rtlCol="0" anchor="t">
            <a:normAutofit/>
          </a:bodyPr>
          <a:lstStyle/>
          <a:p>
            <a:pPr algn="r" indent="0" marL="0">
              <a:lnSpc>
                <a:spcPct val="140000"/>
              </a:lnSpc>
              <a:buNone/>
            </a:pPr>
            <a:r>
              <a:rPr lang="en-US" sz="1950" b="1" dirty="0">
                <a:solidFill>
                  <a:srgbClr val="000099"/>
                </a:solidFill>
                <a:latin typeface="Verdana" pitchFamily="34" charset="0"/>
                <a:ea typeface="Verdana" pitchFamily="34" charset="-122"/>
                <a:cs typeface="Verdana" pitchFamily="34" charset="-120"/>
              </a:rPr>
              <a:t>25 %</a:t>
            </a:r>
            <a:endParaRPr lang="en-US" sz="1950" dirty="0"/>
          </a:p>
        </p:txBody>
      </p:sp>
      <p:sp>
        <p:nvSpPr>
          <p:cNvPr id="66" name="Shape 64"/>
          <p:cNvSpPr/>
          <p:nvPr/>
        </p:nvSpPr>
        <p:spPr>
          <a:xfrm>
            <a:off x="6629102" y="6068244"/>
            <a:ext cx="1371600" cy="584820"/>
          </a:xfrm>
          <a:prstGeom prst="rect">
            <a:avLst/>
          </a:prstGeom>
          <a:solidFill>
            <a:srgbClr val="F8FAFC"/>
          </a:solidFill>
          <a:ln/>
        </p:spPr>
      </p:sp>
      <p:sp>
        <p:nvSpPr>
          <p:cNvPr id="67" name="Shape 65"/>
          <p:cNvSpPr/>
          <p:nvPr/>
        </p:nvSpPr>
        <p:spPr>
          <a:xfrm>
            <a:off x="6629102" y="6643539"/>
            <a:ext cx="1371600" cy="9525"/>
          </a:xfrm>
          <a:prstGeom prst="rect">
            <a:avLst/>
          </a:prstGeom>
          <a:solidFill>
            <a:srgbClr val="BFDBFE"/>
          </a:solidFill>
          <a:ln/>
        </p:spPr>
      </p:sp>
      <p:sp>
        <p:nvSpPr>
          <p:cNvPr id="68" name="Text 66"/>
          <p:cNvSpPr/>
          <p:nvPr/>
        </p:nvSpPr>
        <p:spPr>
          <a:xfrm>
            <a:off x="6819602" y="6182544"/>
            <a:ext cx="1066800"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13 Jul</a:t>
            </a:r>
            <a:endParaRPr lang="en-US" sz="1950" dirty="0"/>
          </a:p>
        </p:txBody>
      </p:sp>
      <p:sp>
        <p:nvSpPr>
          <p:cNvPr id="69" name="Shape 67"/>
          <p:cNvSpPr/>
          <p:nvPr/>
        </p:nvSpPr>
        <p:spPr>
          <a:xfrm>
            <a:off x="8000702" y="6068244"/>
            <a:ext cx="8953798" cy="584820"/>
          </a:xfrm>
          <a:prstGeom prst="rect">
            <a:avLst/>
          </a:prstGeom>
          <a:solidFill>
            <a:srgbClr val="F8FAFC"/>
          </a:solidFill>
          <a:ln/>
        </p:spPr>
      </p:sp>
      <p:sp>
        <p:nvSpPr>
          <p:cNvPr id="70" name="Shape 68"/>
          <p:cNvSpPr/>
          <p:nvPr/>
        </p:nvSpPr>
        <p:spPr>
          <a:xfrm>
            <a:off x="8000702" y="6643539"/>
            <a:ext cx="8953798" cy="9525"/>
          </a:xfrm>
          <a:prstGeom prst="rect">
            <a:avLst/>
          </a:prstGeom>
          <a:solidFill>
            <a:srgbClr val="BFDBFE"/>
          </a:solidFill>
          <a:ln/>
        </p:spPr>
      </p:sp>
      <p:sp>
        <p:nvSpPr>
          <p:cNvPr id="71" name="Text 69"/>
          <p:cNvSpPr/>
          <p:nvPr/>
        </p:nvSpPr>
        <p:spPr>
          <a:xfrm>
            <a:off x="8191202" y="6182544"/>
            <a:ext cx="8841412" cy="384795"/>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90 min in class: one prompt, one essay</a:t>
            </a:r>
            <a:endParaRPr lang="en-US" sz="1950" dirty="0"/>
          </a:p>
        </p:txBody>
      </p:sp>
      <p:sp>
        <p:nvSpPr>
          <p:cNvPr id="72" name="Shape 70"/>
          <p:cNvSpPr/>
          <p:nvPr/>
        </p:nvSpPr>
        <p:spPr>
          <a:xfrm>
            <a:off x="1333500" y="6924526"/>
            <a:ext cx="13335000" cy="1205805"/>
          </a:xfrm>
          <a:prstGeom prst="roundRect">
            <a:avLst>
              <a:gd name="adj" fmla="val 4740"/>
            </a:avLst>
          </a:prstGeom>
          <a:solidFill>
            <a:srgbClr val="F8FAFC"/>
          </a:solidFill>
          <a:ln w="9525">
            <a:solidFill>
              <a:srgbClr val="BFDBFE"/>
            </a:solidFill>
            <a:prstDash val="solid"/>
          </a:ln>
        </p:spPr>
      </p:sp>
      <p:sp>
        <p:nvSpPr>
          <p:cNvPr id="73" name="Text 71"/>
          <p:cNvSpPr/>
          <p:nvPr/>
        </p:nvSpPr>
        <p:spPr>
          <a:xfrm>
            <a:off x="1685925" y="7143601"/>
            <a:ext cx="13030200" cy="805755"/>
          </a:xfrm>
          <a:prstGeom prst="rect">
            <a:avLst/>
          </a:prstGeom>
          <a:noFill/>
          <a:ln/>
        </p:spPr>
        <p:txBody>
          <a:bodyPr wrap="square" lIns="25400" tIns="25400" rIns="25400" bIns="25400" rtlCol="0" anchor="t">
            <a:normAutofit/>
          </a:bodyPr>
          <a:lstStyle/>
          <a:p>
            <a:pPr algn="l" indent="0" marL="0">
              <a:lnSpc>
                <a:spcPct val="155000"/>
              </a:lnSpc>
              <a:buNone/>
            </a:pPr>
            <a:r>
              <a:rPr lang="en-US" sz="1950" dirty="0">
                <a:solidFill>
                  <a:srgbClr val="4A5568"/>
                </a:solidFill>
                <a:latin typeface="Verdana" pitchFamily="34" charset="0"/>
                <a:ea typeface="Verdana" pitchFamily="34" charset="-122"/>
                <a:cs typeface="Verdana" pitchFamily="34" charset="-120"/>
              </a:rPr>
              <a:t>If you need to pass: gap-fills and participation are enough. For a top mark: the draft and exam are where the marks are.</a:t>
            </a:r>
            <a:endParaRPr lang="en-US" sz="1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333500" y="952500"/>
            <a:ext cx="533400" cy="28575"/>
          </a:xfrm>
          <a:prstGeom prst="roundRect">
            <a:avLst>
              <a:gd name="adj" fmla="val 50000"/>
            </a:avLst>
          </a:prstGeom>
          <a:solidFill>
            <a:srgbClr val="2563EB"/>
          </a:solidFill>
          <a:ln/>
        </p:spPr>
      </p:sp>
      <p:sp>
        <p:nvSpPr>
          <p:cNvPr id="3" name="Text 1"/>
          <p:cNvSpPr/>
          <p:nvPr/>
        </p:nvSpPr>
        <p:spPr>
          <a:xfrm>
            <a:off x="1333500" y="1323975"/>
            <a:ext cx="16089630" cy="781050"/>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While you fill it in</a:t>
            </a:r>
            <a:endParaRPr lang="en-US" sz="4800" dirty="0"/>
          </a:p>
        </p:txBody>
      </p:sp>
      <p:sp>
        <p:nvSpPr>
          <p:cNvPr id="4" name="Shape 2"/>
          <p:cNvSpPr/>
          <p:nvPr/>
        </p:nvSpPr>
        <p:spPr>
          <a:xfrm>
            <a:off x="1333500" y="2562225"/>
            <a:ext cx="15621000" cy="852488"/>
          </a:xfrm>
          <a:prstGeom prst="roundRect">
            <a:avLst>
              <a:gd name="adj" fmla="val 6704"/>
            </a:avLst>
          </a:prstGeom>
          <a:solidFill>
            <a:srgbClr val="F8FAFC"/>
          </a:solidFill>
          <a:ln w="9525">
            <a:solidFill>
              <a:srgbClr val="BFDBFE"/>
            </a:solidFill>
            <a:prstDash val="solid"/>
          </a:ln>
        </p:spPr>
      </p:sp>
      <p:sp>
        <p:nvSpPr>
          <p:cNvPr id="5" name="Shape 3"/>
          <p:cNvSpPr/>
          <p:nvPr/>
        </p:nvSpPr>
        <p:spPr>
          <a:xfrm>
            <a:off x="1685925" y="2895600"/>
            <a:ext cx="95250" cy="95250"/>
          </a:xfrm>
          <a:prstGeom prst="ellipse">
            <a:avLst/>
          </a:prstGeom>
          <a:solidFill>
            <a:srgbClr val="2563EB"/>
          </a:solidFill>
          <a:ln/>
        </p:spPr>
      </p:sp>
      <p:sp>
        <p:nvSpPr>
          <p:cNvPr id="6" name="Text 4"/>
          <p:cNvSpPr/>
          <p:nvPr/>
        </p:nvSpPr>
        <p:spPr>
          <a:xfrm>
            <a:off x="2009775" y="2814638"/>
            <a:ext cx="2191048" cy="385763"/>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Speak English.</a:t>
            </a:r>
            <a:endParaRPr lang="en-US" sz="2250" dirty="0"/>
          </a:p>
        </p:txBody>
      </p:sp>
      <p:sp>
        <p:nvSpPr>
          <p:cNvPr id="7" name="Shape 5"/>
          <p:cNvSpPr/>
          <p:nvPr/>
        </p:nvSpPr>
        <p:spPr>
          <a:xfrm>
            <a:off x="1333500" y="3586163"/>
            <a:ext cx="15621000" cy="852488"/>
          </a:xfrm>
          <a:prstGeom prst="roundRect">
            <a:avLst>
              <a:gd name="adj" fmla="val 6704"/>
            </a:avLst>
          </a:prstGeom>
          <a:solidFill>
            <a:srgbClr val="F8FAFC"/>
          </a:solidFill>
          <a:ln w="9525">
            <a:solidFill>
              <a:srgbClr val="BFDBFE"/>
            </a:solidFill>
            <a:prstDash val="solid"/>
          </a:ln>
        </p:spPr>
      </p:sp>
      <p:sp>
        <p:nvSpPr>
          <p:cNvPr id="8" name="Shape 6"/>
          <p:cNvSpPr/>
          <p:nvPr/>
        </p:nvSpPr>
        <p:spPr>
          <a:xfrm>
            <a:off x="1685925" y="3919537"/>
            <a:ext cx="95250" cy="95250"/>
          </a:xfrm>
          <a:prstGeom prst="ellipse">
            <a:avLst/>
          </a:prstGeom>
          <a:solidFill>
            <a:srgbClr val="2563EB"/>
          </a:solidFill>
          <a:ln/>
        </p:spPr>
      </p:sp>
      <p:sp>
        <p:nvSpPr>
          <p:cNvPr id="9" name="Text 7"/>
          <p:cNvSpPr/>
          <p:nvPr/>
        </p:nvSpPr>
        <p:spPr>
          <a:xfrm>
            <a:off x="2009775" y="3838575"/>
            <a:ext cx="4301477" cy="385763"/>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Bring a keyboard each week.</a:t>
            </a:r>
            <a:endParaRPr lang="en-US" sz="2250" dirty="0"/>
          </a:p>
        </p:txBody>
      </p:sp>
      <p:sp>
        <p:nvSpPr>
          <p:cNvPr id="10" name="Shape 8"/>
          <p:cNvSpPr/>
          <p:nvPr/>
        </p:nvSpPr>
        <p:spPr>
          <a:xfrm>
            <a:off x="1333500" y="4610100"/>
            <a:ext cx="15621000" cy="852488"/>
          </a:xfrm>
          <a:prstGeom prst="roundRect">
            <a:avLst>
              <a:gd name="adj" fmla="val 6704"/>
            </a:avLst>
          </a:prstGeom>
          <a:solidFill>
            <a:srgbClr val="F8FAFC"/>
          </a:solidFill>
          <a:ln w="9525">
            <a:solidFill>
              <a:srgbClr val="BFDBFE"/>
            </a:solidFill>
            <a:prstDash val="solid"/>
          </a:ln>
        </p:spPr>
      </p:sp>
      <p:sp>
        <p:nvSpPr>
          <p:cNvPr id="11" name="Shape 9"/>
          <p:cNvSpPr/>
          <p:nvPr/>
        </p:nvSpPr>
        <p:spPr>
          <a:xfrm>
            <a:off x="1685925" y="4943475"/>
            <a:ext cx="95250" cy="95250"/>
          </a:xfrm>
          <a:prstGeom prst="ellipse">
            <a:avLst/>
          </a:prstGeom>
          <a:solidFill>
            <a:srgbClr val="2563EB"/>
          </a:solidFill>
          <a:ln/>
        </p:spPr>
      </p:sp>
      <p:sp>
        <p:nvSpPr>
          <p:cNvPr id="12" name="Text 10"/>
          <p:cNvSpPr/>
          <p:nvPr/>
        </p:nvSpPr>
        <p:spPr>
          <a:xfrm>
            <a:off x="2009775" y="4862513"/>
            <a:ext cx="1260277" cy="385763"/>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This is a</a:t>
            </a:r>
            <a:endParaRPr lang="en-US" sz="2250" dirty="0"/>
          </a:p>
        </p:txBody>
      </p:sp>
      <p:sp>
        <p:nvSpPr>
          <p:cNvPr id="13" name="Text 11"/>
          <p:cNvSpPr/>
          <p:nvPr/>
        </p:nvSpPr>
        <p:spPr>
          <a:xfrm>
            <a:off x="3422452" y="4829175"/>
            <a:ext cx="1552129"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language</a:t>
            </a:r>
            <a:endParaRPr lang="en-US" sz="2250" dirty="0"/>
          </a:p>
        </p:txBody>
      </p:sp>
      <p:sp>
        <p:nvSpPr>
          <p:cNvPr id="14" name="Text 12"/>
          <p:cNvSpPr/>
          <p:nvPr/>
        </p:nvSpPr>
        <p:spPr>
          <a:xfrm>
            <a:off x="5126980" y="4862513"/>
            <a:ext cx="9995468" cy="385763"/>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class first — if you cannot think what to write, make something up!</a:t>
            </a:r>
            <a:endParaRPr lang="en-US" sz="2250" dirty="0"/>
          </a:p>
        </p:txBody>
      </p:sp>
      <p:sp>
        <p:nvSpPr>
          <p:cNvPr id="15" name="Shape 13"/>
          <p:cNvSpPr/>
          <p:nvPr/>
        </p:nvSpPr>
        <p:spPr>
          <a:xfrm>
            <a:off x="1333500" y="5634038"/>
            <a:ext cx="15621000" cy="1681163"/>
          </a:xfrm>
          <a:prstGeom prst="roundRect">
            <a:avLst>
              <a:gd name="adj" fmla="val 3399"/>
            </a:avLst>
          </a:prstGeom>
          <a:solidFill>
            <a:srgbClr val="F8FAFC"/>
          </a:solidFill>
          <a:ln w="9525">
            <a:solidFill>
              <a:srgbClr val="BFDBFE"/>
            </a:solidFill>
            <a:prstDash val="solid"/>
          </a:ln>
        </p:spPr>
      </p:sp>
      <p:sp>
        <p:nvSpPr>
          <p:cNvPr id="16" name="Shape 14"/>
          <p:cNvSpPr/>
          <p:nvPr/>
        </p:nvSpPr>
        <p:spPr>
          <a:xfrm>
            <a:off x="1685925" y="5967413"/>
            <a:ext cx="95250" cy="95250"/>
          </a:xfrm>
          <a:prstGeom prst="ellipse">
            <a:avLst/>
          </a:prstGeom>
          <a:solidFill>
            <a:srgbClr val="2563EB"/>
          </a:solidFill>
          <a:ln/>
        </p:spPr>
      </p:sp>
      <p:sp>
        <p:nvSpPr>
          <p:cNvPr id="17" name="Text 15"/>
          <p:cNvSpPr/>
          <p:nvPr/>
        </p:nvSpPr>
        <p:spPr>
          <a:xfrm>
            <a:off x="2009775" y="5886450"/>
            <a:ext cx="1495946" cy="1214438"/>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There is a difference between</a:t>
            </a:r>
            <a:endParaRPr lang="en-US" sz="2250" dirty="0"/>
          </a:p>
        </p:txBody>
      </p:sp>
      <p:sp>
        <p:nvSpPr>
          <p:cNvPr id="18" name="Text 16"/>
          <p:cNvSpPr/>
          <p:nvPr/>
        </p:nvSpPr>
        <p:spPr>
          <a:xfrm>
            <a:off x="3954214" y="5853113"/>
            <a:ext cx="1387897"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excused</a:t>
            </a:r>
            <a:endParaRPr lang="en-US" sz="2250" dirty="0"/>
          </a:p>
        </p:txBody>
      </p:sp>
      <p:sp>
        <p:nvSpPr>
          <p:cNvPr id="19" name="Text 17"/>
          <p:cNvSpPr/>
          <p:nvPr/>
        </p:nvSpPr>
        <p:spPr>
          <a:xfrm>
            <a:off x="5494511" y="5886450"/>
            <a:ext cx="606698" cy="385763"/>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and</a:t>
            </a:r>
            <a:endParaRPr lang="en-US" sz="2250" dirty="0"/>
          </a:p>
        </p:txBody>
      </p:sp>
      <p:sp>
        <p:nvSpPr>
          <p:cNvPr id="20" name="Text 18"/>
          <p:cNvSpPr/>
          <p:nvPr/>
        </p:nvSpPr>
        <p:spPr>
          <a:xfrm>
            <a:off x="6253609" y="5853113"/>
            <a:ext cx="1689125"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inexcused</a:t>
            </a:r>
            <a:endParaRPr lang="en-US" sz="2250" dirty="0"/>
          </a:p>
        </p:txBody>
      </p:sp>
      <p:sp>
        <p:nvSpPr>
          <p:cNvPr id="21" name="Text 19"/>
          <p:cNvSpPr/>
          <p:nvPr/>
        </p:nvSpPr>
        <p:spPr>
          <a:xfrm>
            <a:off x="8095134" y="5886450"/>
            <a:ext cx="8699913" cy="1214438"/>
          </a:xfrm>
          <a:prstGeom prst="rect">
            <a:avLst/>
          </a:prstGeom>
          <a:noFill/>
          <a:ln/>
        </p:spPr>
        <p:txBody>
          <a:bodyPr wrap="square" lIns="0" tIns="0" rIns="0" bIns="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absence. If you cannot come, email me before the class — for reasons like illness, another class, or a mental-health day I can mark it as excused.</a:t>
            </a:r>
            <a:endParaRPr lang="en-US" sz="2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99"/>
        </a:solidFill>
      </p:bgPr>
    </p:bg>
    <p:spTree>
      <p:nvGrpSpPr>
        <p:cNvPr id="1" name=""/>
        <p:cNvGrpSpPr/>
        <p:nvPr/>
      </p:nvGrpSpPr>
      <p:grpSpPr>
        <a:xfrm>
          <a:off x="0" y="0"/>
          <a:ext cx="0" cy="0"/>
          <a:chOff x="0" y="0"/>
          <a:chExt cx="0" cy="0"/>
        </a:xfrm>
      </p:grpSpPr>
      <p:sp>
        <p:nvSpPr>
          <p:cNvPr id="2" name="Shape 0"/>
          <p:cNvSpPr/>
          <p:nvPr/>
        </p:nvSpPr>
        <p:spPr>
          <a:xfrm>
            <a:off x="1333500" y="2834655"/>
            <a:ext cx="533400" cy="28575"/>
          </a:xfrm>
          <a:prstGeom prst="roundRect">
            <a:avLst>
              <a:gd name="adj" fmla="val 50000"/>
            </a:avLst>
          </a:prstGeom>
          <a:solidFill>
            <a:srgbClr val="F59E0B"/>
          </a:solidFill>
          <a:ln/>
        </p:spPr>
      </p:sp>
      <p:sp>
        <p:nvSpPr>
          <p:cNvPr id="3" name="Text 1"/>
          <p:cNvSpPr/>
          <p:nvPr/>
        </p:nvSpPr>
        <p:spPr>
          <a:xfrm>
            <a:off x="1333500" y="3206130"/>
            <a:ext cx="9810750" cy="1379190"/>
          </a:xfrm>
          <a:prstGeom prst="rect">
            <a:avLst/>
          </a:prstGeom>
          <a:noFill/>
          <a:ln/>
        </p:spPr>
        <p:txBody>
          <a:bodyPr wrap="square" lIns="25400" tIns="25400" rIns="25400" bIns="25400" rtlCol="0" anchor="t">
            <a:normAutofit/>
          </a:bodyPr>
          <a:lstStyle/>
          <a:p>
            <a:pPr algn="l" indent="0" marL="0">
              <a:lnSpc>
                <a:spcPct val="110000"/>
              </a:lnSpc>
              <a:buNone/>
            </a:pPr>
            <a:r>
              <a:rPr lang="en-US" sz="4800" b="1" spc="-96" kern="0" dirty="0">
                <a:solidFill>
                  <a:srgbClr val="FFFFFF"/>
                </a:solidFill>
                <a:latin typeface="Verdana" pitchFamily="34" charset="0"/>
                <a:ea typeface="Verdana" pitchFamily="34" charset="-122"/>
                <a:cs typeface="Verdana" pitchFamily="34" charset="-120"/>
              </a:rPr>
              <a:t>Why is prompting in English important?</a:t>
            </a:r>
            <a:endParaRPr lang="en-US" sz="4800" dirty="0"/>
          </a:p>
        </p:txBody>
      </p:sp>
      <p:sp>
        <p:nvSpPr>
          <p:cNvPr id="4" name="Text 2"/>
          <p:cNvSpPr/>
          <p:nvPr/>
        </p:nvSpPr>
        <p:spPr>
          <a:xfrm>
            <a:off x="1333500" y="4890120"/>
            <a:ext cx="17463135"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FOR BEST QUALITY OUTPUT</a:t>
            </a:r>
            <a:endParaRPr lang="en-US" sz="1800" dirty="0"/>
          </a:p>
        </p:txBody>
      </p:sp>
      <p:sp>
        <p:nvSpPr>
          <p:cNvPr id="5" name="Shape 3"/>
          <p:cNvSpPr/>
          <p:nvPr/>
        </p:nvSpPr>
        <p:spPr>
          <a:xfrm>
            <a:off x="1333500" y="5204445"/>
            <a:ext cx="591741" cy="419100"/>
          </a:xfrm>
          <a:prstGeom prst="roundRect">
            <a:avLst>
              <a:gd name="adj" fmla="val 13636"/>
            </a:avLst>
          </a:prstGeom>
          <a:solidFill>
            <a:srgbClr val="F59E0B">
              <a:alpha val="15000"/>
            </a:srgbClr>
          </a:solidFill>
          <a:ln/>
        </p:spPr>
      </p:sp>
      <p:sp>
        <p:nvSpPr>
          <p:cNvPr id="6" name="Text 4"/>
          <p:cNvSpPr/>
          <p:nvPr/>
        </p:nvSpPr>
        <p:spPr>
          <a:xfrm>
            <a:off x="1466850" y="5242545"/>
            <a:ext cx="401241"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F59E0B"/>
                </a:solidFill>
                <a:latin typeface="Verdana" pitchFamily="34" charset="0"/>
                <a:ea typeface="Verdana" pitchFamily="34" charset="-122"/>
                <a:cs typeface="Verdana" pitchFamily="34" charset="-120"/>
              </a:rPr>
              <a:t>01</a:t>
            </a:r>
            <a:endParaRPr lang="en-US" sz="1800" dirty="0"/>
          </a:p>
        </p:txBody>
      </p:sp>
      <p:sp>
        <p:nvSpPr>
          <p:cNvPr id="7" name="Text 5"/>
          <p:cNvSpPr/>
          <p:nvPr/>
        </p:nvSpPr>
        <p:spPr>
          <a:xfrm>
            <a:off x="2191941" y="5209208"/>
            <a:ext cx="7906698" cy="404813"/>
          </a:xfrm>
          <a:prstGeom prst="rect">
            <a:avLst/>
          </a:prstGeom>
          <a:noFill/>
          <a:ln/>
        </p:spPr>
        <p:txBody>
          <a:bodyPr wrap="square" lIns="0" tIns="0" rIns="0" bIns="0" rtlCol="0" anchor="t">
            <a:normAutofit/>
          </a:bodyPr>
          <a:lstStyle/>
          <a:p>
            <a:pPr algn="l" indent="0" marL="0">
              <a:lnSpc>
                <a:spcPct val="150000"/>
              </a:lnSpc>
              <a:buNone/>
            </a:pPr>
            <a:r>
              <a:rPr lang="en-US" sz="2400" dirty="0">
                <a:solidFill>
                  <a:srgbClr val="FFFFFF">
                    <a:alpha val="88000"/>
                  </a:srgbClr>
                </a:solidFill>
                <a:latin typeface="Verdana" pitchFamily="34" charset="0"/>
                <a:ea typeface="Verdana" pitchFamily="34" charset="-122"/>
                <a:cs typeface="Verdana" pitchFamily="34" charset="-120"/>
              </a:rPr>
              <a:t>The input language matches the output language.</a:t>
            </a:r>
            <a:endParaRPr lang="en-US" sz="2400" dirty="0"/>
          </a:p>
        </p:txBody>
      </p:sp>
      <p:sp>
        <p:nvSpPr>
          <p:cNvPr id="8" name="Shape 6"/>
          <p:cNvSpPr/>
          <p:nvPr/>
        </p:nvSpPr>
        <p:spPr>
          <a:xfrm>
            <a:off x="1333500" y="5890245"/>
            <a:ext cx="591741" cy="419100"/>
          </a:xfrm>
          <a:prstGeom prst="roundRect">
            <a:avLst>
              <a:gd name="adj" fmla="val 13636"/>
            </a:avLst>
          </a:prstGeom>
          <a:solidFill>
            <a:srgbClr val="F59E0B">
              <a:alpha val="15000"/>
            </a:srgbClr>
          </a:solidFill>
          <a:ln/>
        </p:spPr>
      </p:sp>
      <p:sp>
        <p:nvSpPr>
          <p:cNvPr id="9" name="Text 7"/>
          <p:cNvSpPr/>
          <p:nvPr/>
        </p:nvSpPr>
        <p:spPr>
          <a:xfrm>
            <a:off x="1466850" y="5928345"/>
            <a:ext cx="401241"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F59E0B"/>
                </a:solidFill>
                <a:latin typeface="Verdana" pitchFamily="34" charset="0"/>
                <a:ea typeface="Verdana" pitchFamily="34" charset="-122"/>
                <a:cs typeface="Verdana" pitchFamily="34" charset="-120"/>
              </a:rPr>
              <a:t>02</a:t>
            </a:r>
            <a:endParaRPr lang="en-US" sz="1800" dirty="0"/>
          </a:p>
        </p:txBody>
      </p:sp>
      <p:sp>
        <p:nvSpPr>
          <p:cNvPr id="10" name="Text 8"/>
          <p:cNvSpPr/>
          <p:nvPr/>
        </p:nvSpPr>
        <p:spPr>
          <a:xfrm>
            <a:off x="2191941" y="5895008"/>
            <a:ext cx="9866089" cy="862012"/>
          </a:xfrm>
          <a:prstGeom prst="rect">
            <a:avLst/>
          </a:prstGeom>
          <a:noFill/>
          <a:ln/>
        </p:spPr>
        <p:txBody>
          <a:bodyPr wrap="square" lIns="0" tIns="0" rIns="0" bIns="0" rtlCol="0" anchor="t">
            <a:normAutofit/>
          </a:bodyPr>
          <a:lstStyle/>
          <a:p>
            <a:pPr algn="l" indent="0" marL="0">
              <a:lnSpc>
                <a:spcPct val="150000"/>
              </a:lnSpc>
              <a:buNone/>
            </a:pPr>
            <a:r>
              <a:rPr lang="en-US" sz="2400" dirty="0">
                <a:solidFill>
                  <a:srgbClr val="FFFFFF">
                    <a:alpha val="88000"/>
                  </a:srgbClr>
                </a:solidFill>
                <a:latin typeface="Verdana" pitchFamily="34" charset="0"/>
                <a:ea typeface="Verdana" pitchFamily="34" charset="-122"/>
                <a:cs typeface="Verdana" pitchFamily="34" charset="-120"/>
              </a:rPr>
              <a:t>The input language matches the language the AI learned from — mostly English.</a:t>
            </a:r>
            <a:endParaRPr lang="en-US" sz="2400" dirty="0"/>
          </a:p>
        </p:txBody>
      </p:sp>
      <p:sp>
        <p:nvSpPr>
          <p:cNvPr id="11" name="Shape 9"/>
          <p:cNvSpPr/>
          <p:nvPr/>
        </p:nvSpPr>
        <p:spPr>
          <a:xfrm>
            <a:off x="1333500" y="7033245"/>
            <a:ext cx="591741" cy="419100"/>
          </a:xfrm>
          <a:prstGeom prst="roundRect">
            <a:avLst>
              <a:gd name="adj" fmla="val 13636"/>
            </a:avLst>
          </a:prstGeom>
          <a:solidFill>
            <a:srgbClr val="F59E0B">
              <a:alpha val="15000"/>
            </a:srgbClr>
          </a:solidFill>
          <a:ln/>
        </p:spPr>
      </p:sp>
      <p:sp>
        <p:nvSpPr>
          <p:cNvPr id="12" name="Text 10"/>
          <p:cNvSpPr/>
          <p:nvPr/>
        </p:nvSpPr>
        <p:spPr>
          <a:xfrm>
            <a:off x="1466850" y="7071345"/>
            <a:ext cx="401241"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F59E0B"/>
                </a:solidFill>
                <a:latin typeface="Verdana" pitchFamily="34" charset="0"/>
                <a:ea typeface="Verdana" pitchFamily="34" charset="-122"/>
                <a:cs typeface="Verdana" pitchFamily="34" charset="-120"/>
              </a:rPr>
              <a:t>03</a:t>
            </a:r>
            <a:endParaRPr lang="en-US" sz="1800" dirty="0"/>
          </a:p>
        </p:txBody>
      </p:sp>
      <p:sp>
        <p:nvSpPr>
          <p:cNvPr id="13" name="Text 11"/>
          <p:cNvSpPr/>
          <p:nvPr/>
        </p:nvSpPr>
        <p:spPr>
          <a:xfrm>
            <a:off x="2191941" y="7038008"/>
            <a:ext cx="5827432" cy="404813"/>
          </a:xfrm>
          <a:prstGeom prst="rect">
            <a:avLst/>
          </a:prstGeom>
          <a:noFill/>
          <a:ln/>
        </p:spPr>
        <p:txBody>
          <a:bodyPr wrap="square" lIns="0" tIns="0" rIns="0" bIns="0" rtlCol="0" anchor="t">
            <a:normAutofit/>
          </a:bodyPr>
          <a:lstStyle/>
          <a:p>
            <a:pPr algn="l" indent="0" marL="0">
              <a:lnSpc>
                <a:spcPct val="150000"/>
              </a:lnSpc>
              <a:buNone/>
            </a:pPr>
            <a:r>
              <a:rPr lang="en-US" sz="2400" dirty="0">
                <a:solidFill>
                  <a:srgbClr val="FFFFFF">
                    <a:alpha val="88000"/>
                  </a:srgbClr>
                </a:solidFill>
                <a:latin typeface="Verdana" pitchFamily="34" charset="0"/>
                <a:ea typeface="Verdana" pitchFamily="34" charset="-122"/>
                <a:cs typeface="Verdana" pitchFamily="34" charset="-120"/>
              </a:rPr>
              <a:t>The input language has no mistakes.</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533400" cy="28575"/>
          </a:xfrm>
          <a:prstGeom prst="roundRect">
            <a:avLst>
              <a:gd name="adj" fmla="val 50000"/>
            </a:avLst>
          </a:prstGeom>
          <a:solidFill>
            <a:srgbClr val="2563EB"/>
          </a:solidFill>
          <a:ln/>
        </p:spPr>
      </p:sp>
      <p:sp>
        <p:nvSpPr>
          <p:cNvPr id="3" name="Text 1"/>
          <p:cNvSpPr/>
          <p:nvPr/>
        </p:nvSpPr>
        <p:spPr>
          <a:xfrm>
            <a:off x="0" y="371475"/>
            <a:ext cx="18836640" cy="314325"/>
          </a:xfrm>
          <a:prstGeom prst="rect">
            <a:avLst/>
          </a:prstGeom>
          <a:noFill/>
          <a:ln/>
        </p:spPr>
        <p:txBody>
          <a:bodyPr wrap="square" lIns="25400" tIns="25400" rIns="25400" bIns="25400" rtlCol="0" anchor="t">
            <a:normAutofit/>
          </a:bodyPr>
          <a:lstStyle/>
          <a:p>
            <a:pPr algn="l" indent="0" marL="0">
              <a:buNone/>
            </a:pPr>
            <a:r>
              <a:rPr lang="en-US" sz="1800" b="1" dirty="0">
                <a:solidFill>
                  <a:srgbClr val="000099"/>
                </a:solidFill>
                <a:latin typeface="Verdana" pitchFamily="34" charset="0"/>
                <a:ea typeface="Verdana" pitchFamily="34" charset="-122"/>
                <a:cs typeface="Verdana" pitchFamily="34" charset="-120"/>
              </a:rPr>
              <a:t>About you and me</a:t>
            </a:r>
            <a:endParaRPr lang="en-US" sz="1800" dirty="0"/>
          </a:p>
        </p:txBody>
      </p:sp>
      <p:sp>
        <p:nvSpPr>
          <p:cNvPr id="4" name="Text 2"/>
          <p:cNvSpPr/>
          <p:nvPr/>
        </p:nvSpPr>
        <p:spPr>
          <a:xfrm>
            <a:off x="0" y="647700"/>
            <a:ext cx="11772900" cy="586680"/>
          </a:xfrm>
          <a:prstGeom prst="rect">
            <a:avLst/>
          </a:prstGeom>
          <a:noFill/>
          <a:ln/>
        </p:spPr>
        <p:txBody>
          <a:bodyPr wrap="square" lIns="25400" tIns="25400" rIns="25400" bIns="25400" rtlCol="0" anchor="t">
            <a:normAutofit/>
          </a:bodyPr>
          <a:lstStyle/>
          <a:p>
            <a:pPr algn="l" indent="0" marL="0">
              <a:lnSpc>
                <a:spcPct val="160000"/>
              </a:lnSpc>
              <a:buNone/>
            </a:pPr>
            <a:r>
              <a:rPr lang="en-US" sz="2700" dirty="0">
                <a:solidFill>
                  <a:srgbClr val="000099"/>
                </a:solidFill>
                <a:latin typeface="Verdana" pitchFamily="34" charset="0"/>
                <a:ea typeface="Verdana" pitchFamily="34" charset="-122"/>
                <a:cs typeface="Verdana" pitchFamily="34" charset="-120"/>
              </a:rPr>
              <a:t>We will now get to know each other a bit.</a:t>
            </a:r>
            <a:endParaRPr lang="en-US" sz="2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466826"/>
            <a:ext cx="533400" cy="28575"/>
          </a:xfrm>
          <a:prstGeom prst="roundRect">
            <a:avLst>
              <a:gd name="adj" fmla="val 50000"/>
            </a:avLst>
          </a:prstGeom>
          <a:solidFill>
            <a:srgbClr val="F59E0B"/>
          </a:solidFill>
          <a:ln/>
        </p:spPr>
      </p:sp>
      <p:sp>
        <p:nvSpPr>
          <p:cNvPr id="3" name="Text 1"/>
          <p:cNvSpPr/>
          <p:nvPr/>
        </p:nvSpPr>
        <p:spPr>
          <a:xfrm>
            <a:off x="1905000" y="2838301"/>
            <a:ext cx="14912340" cy="690562"/>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Some basic prompting tips</a:t>
            </a:r>
            <a:endParaRPr lang="en-US" sz="4200" dirty="0"/>
          </a:p>
        </p:txBody>
      </p:sp>
      <p:sp>
        <p:nvSpPr>
          <p:cNvPr id="4" name="Shape 2"/>
          <p:cNvSpPr/>
          <p:nvPr/>
        </p:nvSpPr>
        <p:spPr>
          <a:xfrm>
            <a:off x="1905000" y="3986064"/>
            <a:ext cx="1298153" cy="576263"/>
          </a:xfrm>
          <a:prstGeom prst="roundRect">
            <a:avLst>
              <a:gd name="adj" fmla="val 9917"/>
            </a:avLst>
          </a:prstGeom>
          <a:solidFill>
            <a:srgbClr val="FEF3C7"/>
          </a:solidFill>
          <a:ln w="9525">
            <a:solidFill>
              <a:srgbClr val="FDE68A"/>
            </a:solidFill>
            <a:prstDash val="solid"/>
          </a:ln>
        </p:spPr>
      </p:sp>
      <p:sp>
        <p:nvSpPr>
          <p:cNvPr id="5" name="Text 3"/>
          <p:cNvSpPr/>
          <p:nvPr/>
        </p:nvSpPr>
        <p:spPr>
          <a:xfrm>
            <a:off x="2181225" y="4109889"/>
            <a:ext cx="821903" cy="366713"/>
          </a:xfrm>
          <a:prstGeom prst="rect">
            <a:avLst/>
          </a:prstGeom>
          <a:noFill/>
          <a:ln/>
        </p:spPr>
        <p:txBody>
          <a:bodyPr wrap="square" lIns="25400" tIns="25400" rIns="25400" bIns="25400" rtlCol="0" anchor="ctr">
            <a:normAutofit/>
          </a:bodyPr>
          <a:lstStyle/>
          <a:p>
            <a:pPr algn="l" indent="0" marL="0">
              <a:buNone/>
            </a:pPr>
            <a:r>
              <a:rPr lang="en-US" sz="1950" b="1" spc="117" kern="0" dirty="0">
                <a:solidFill>
                  <a:srgbClr val="F59E0B"/>
                </a:solidFill>
                <a:latin typeface="Verdana" pitchFamily="34" charset="0"/>
                <a:ea typeface="Verdana" pitchFamily="34" charset="-122"/>
                <a:cs typeface="Verdana" pitchFamily="34" charset="-120"/>
              </a:rPr>
              <a:t>✓ DO</a:t>
            </a:r>
            <a:endParaRPr lang="en-US" sz="1950" dirty="0"/>
          </a:p>
        </p:txBody>
      </p:sp>
      <p:sp>
        <p:nvSpPr>
          <p:cNvPr id="6" name="Text 4"/>
          <p:cNvSpPr/>
          <p:nvPr/>
        </p:nvSpPr>
        <p:spPr>
          <a:xfrm>
            <a:off x="1905000" y="4905226"/>
            <a:ext cx="12753975" cy="582885"/>
          </a:xfrm>
          <a:prstGeom prst="rect">
            <a:avLst/>
          </a:prstGeom>
          <a:noFill/>
          <a:ln/>
        </p:spPr>
        <p:txBody>
          <a:bodyPr wrap="square" lIns="25400" tIns="25400" rIns="25400" bIns="25400" rtlCol="0" anchor="t">
            <a:normAutofit/>
          </a:bodyPr>
          <a:lstStyle/>
          <a:p>
            <a:pPr algn="l" indent="0" marL="0">
              <a:lnSpc>
                <a:spcPct val="110000"/>
              </a:lnSpc>
              <a:buNone/>
            </a:pPr>
            <a:r>
              <a:rPr lang="en-US" sz="3900" b="1" spc="-78" kern="0" dirty="0">
                <a:solidFill>
                  <a:srgbClr val="000099"/>
                </a:solidFill>
                <a:latin typeface="Verdana" pitchFamily="34" charset="0"/>
                <a:ea typeface="Verdana" pitchFamily="34" charset="-122"/>
                <a:cs typeface="Verdana" pitchFamily="34" charset="-120"/>
              </a:rPr>
              <a:t>Ask the AI to think step by step.</a:t>
            </a:r>
            <a:endParaRPr lang="en-US" sz="3900" dirty="0"/>
          </a:p>
        </p:txBody>
      </p:sp>
      <p:sp>
        <p:nvSpPr>
          <p:cNvPr id="7" name="Shape 5"/>
          <p:cNvSpPr/>
          <p:nvPr/>
        </p:nvSpPr>
        <p:spPr>
          <a:xfrm>
            <a:off x="1905000" y="5831012"/>
            <a:ext cx="12382500" cy="1989162"/>
          </a:xfrm>
          <a:prstGeom prst="roundRect">
            <a:avLst>
              <a:gd name="adj" fmla="val 2873"/>
            </a:avLst>
          </a:prstGeom>
          <a:solidFill>
            <a:srgbClr val="F8FAFC"/>
          </a:solidFill>
          <a:ln/>
        </p:spPr>
      </p:sp>
      <p:sp>
        <p:nvSpPr>
          <p:cNvPr id="8" name="Shape 6"/>
          <p:cNvSpPr/>
          <p:nvPr/>
        </p:nvSpPr>
        <p:spPr>
          <a:xfrm>
            <a:off x="1905000" y="7810649"/>
            <a:ext cx="12382500" cy="9525"/>
          </a:xfrm>
          <a:prstGeom prst="rect">
            <a:avLst/>
          </a:prstGeom>
          <a:solidFill>
            <a:srgbClr val="BFDBFE"/>
          </a:solidFill>
          <a:ln/>
        </p:spPr>
      </p:sp>
      <p:sp>
        <p:nvSpPr>
          <p:cNvPr id="9" name="Shape 7"/>
          <p:cNvSpPr/>
          <p:nvPr/>
        </p:nvSpPr>
        <p:spPr>
          <a:xfrm>
            <a:off x="1905000" y="5831012"/>
            <a:ext cx="12382500" cy="9525"/>
          </a:xfrm>
          <a:prstGeom prst="rect">
            <a:avLst/>
          </a:prstGeom>
          <a:solidFill>
            <a:srgbClr val="BFDBFE"/>
          </a:solidFill>
          <a:ln/>
        </p:spPr>
      </p:sp>
      <p:sp>
        <p:nvSpPr>
          <p:cNvPr id="10" name="Shape 8"/>
          <p:cNvSpPr/>
          <p:nvPr/>
        </p:nvSpPr>
        <p:spPr>
          <a:xfrm>
            <a:off x="1905000" y="5831012"/>
            <a:ext cx="38100" cy="1989162"/>
          </a:xfrm>
          <a:prstGeom prst="rect">
            <a:avLst/>
          </a:prstGeom>
          <a:solidFill>
            <a:srgbClr val="F59E0B"/>
          </a:solidFill>
          <a:ln/>
        </p:spPr>
      </p:sp>
      <p:sp>
        <p:nvSpPr>
          <p:cNvPr id="11" name="Shape 9"/>
          <p:cNvSpPr/>
          <p:nvPr/>
        </p:nvSpPr>
        <p:spPr>
          <a:xfrm>
            <a:off x="14277975" y="5831012"/>
            <a:ext cx="9525" cy="1989162"/>
          </a:xfrm>
          <a:prstGeom prst="rect">
            <a:avLst/>
          </a:prstGeom>
          <a:solidFill>
            <a:srgbClr val="BFDBFE"/>
          </a:solidFill>
          <a:ln/>
        </p:spPr>
      </p:sp>
      <p:sp>
        <p:nvSpPr>
          <p:cNvPr id="12" name="Text 10"/>
          <p:cNvSpPr/>
          <p:nvPr/>
        </p:nvSpPr>
        <p:spPr>
          <a:xfrm>
            <a:off x="2438400" y="6183437"/>
            <a:ext cx="11715750" cy="1322412"/>
          </a:xfrm>
          <a:prstGeom prst="rect">
            <a:avLst/>
          </a:prstGeom>
          <a:noFill/>
          <a:ln/>
        </p:spPr>
        <p:txBody>
          <a:bodyPr wrap="square" lIns="25400" tIns="25400" rIns="25400" bIns="25400" rtlCol="0" anchor="t">
            <a:normAutofit/>
          </a:bodyPr>
          <a:lstStyle/>
          <a:p>
            <a:pPr algn="l" indent="0" marL="0">
              <a:lnSpc>
                <a:spcPct val="155000"/>
              </a:lnSpc>
              <a:buNone/>
            </a:pPr>
            <a:r>
              <a:rPr lang="en-US" sz="2175" dirty="0">
                <a:solidFill>
                  <a:srgbClr val="4A5568"/>
                </a:solidFill>
                <a:latin typeface="Verdana" pitchFamily="34" charset="0"/>
                <a:ea typeface="Verdana" pitchFamily="34" charset="-122"/>
                <a:cs typeface="Verdana" pitchFamily="34" charset="-120"/>
              </a:rPr>
              <a:t>Explicitly tell the model to reason through a problem before giving its final answer. This prevents it from skipping essential middle steps — especially important for complex, multi-stage tasks.</a:t>
            </a:r>
            <a:endParaRPr lang="en-US" sz="217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2026-04-20T13:19:59Z</dcterms:created>
  <dcterms:modified xsi:type="dcterms:W3CDTF">2026-04-20T13:19:59Z</dcterms:modified>
</cp:coreProperties>
</file>